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charts/chart1.xml" ContentType="application/vnd.openxmlformats-officedocument.drawingml.chart+xml"/>
  <Override PartName="/ppt/drawings/drawing1.xml" ContentType="application/vnd.openxmlformats-officedocument.drawingml.chartshapes+xml"/>
  <Override PartName="/ppt/tags/tag7.xml" ContentType="application/vnd.openxmlformats-officedocument.presentationml.tags+xml"/>
  <Override PartName="/ppt/tags/tag8.xml" ContentType="application/vnd.openxmlformats-officedocument.presentationml.tags+xml"/>
  <Override PartName="/ppt/charts/chart2.xml" ContentType="application/vnd.openxmlformats-officedocument.drawingml.chart+xml"/>
  <Override PartName="/ppt/drawings/drawing2.xml" ContentType="application/vnd.openxmlformats-officedocument.drawingml.chartshapes+xml"/>
  <Override PartName="/ppt/tags/tag9.xml" ContentType="application/vnd.openxmlformats-officedocument.presentationml.tags+xml"/>
  <Override PartName="/ppt/charts/chart3.xml" ContentType="application/vnd.openxmlformats-officedocument.drawingml.chart+xml"/>
  <Override PartName="/ppt/drawings/drawing3.xml" ContentType="application/vnd.openxmlformats-officedocument.drawingml.chartshape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charts/chart4.xml" ContentType="application/vnd.openxmlformats-officedocument.drawingml.chart+xml"/>
  <Override PartName="/ppt/drawings/drawing4.xml" ContentType="application/vnd.openxmlformats-officedocument.drawingml.chartshapes+xml"/>
  <Override PartName="/ppt/tags/tag1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3.xml" ContentType="application/vnd.openxmlformats-officedocument.presentationml.tags+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tags/tag14.xml" ContentType="application/vnd.openxmlformats-officedocument.presentationml.tags+xml"/>
  <Override PartName="/ppt/charts/chart6.xml" ContentType="application/vnd.openxmlformats-officedocument.drawingml.chart+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charts/chart7.xml" ContentType="application/vnd.openxmlformats-officedocument.drawingml.chart+xml"/>
  <Override PartName="/ppt/drawings/drawing5.xml" ContentType="application/vnd.openxmlformats-officedocument.drawingml.chartshapes+xml"/>
  <Override PartName="/ppt/tags/tag20.xml" ContentType="application/vnd.openxmlformats-officedocument.presentationml.tags+xml"/>
  <Override PartName="/ppt/notesSlides/notesSlide4.xml" ContentType="application/vnd.openxmlformats-officedocument.presentationml.notesSlide+xml"/>
  <Override PartName="/ppt/charts/chart8.xml" ContentType="application/vnd.openxmlformats-officedocument.drawingml.chart+xml"/>
  <Override PartName="/ppt/tags/tag21.xml" ContentType="application/vnd.openxmlformats-officedocument.presentationml.tags+xml"/>
  <Override PartName="/ppt/tags/tag22.xml" ContentType="application/vnd.openxmlformats-officedocument.presentationml.tags+xml"/>
  <Override PartName="/ppt/charts/chart9.xml" ContentType="application/vnd.openxmlformats-officedocument.drawingml.chart+xml"/>
  <Override PartName="/ppt/drawings/drawing6.xml" ContentType="application/vnd.openxmlformats-officedocument.drawingml.chartshapes+xml"/>
  <Override PartName="/ppt/tags/tag23.xml" ContentType="application/vnd.openxmlformats-officedocument.presentationml.tags+xml"/>
  <Override PartName="/ppt/charts/chart10.xml" ContentType="application/vnd.openxmlformats-officedocument.drawingml.chart+xml"/>
  <Override PartName="/ppt/tags/tag24.xml" ContentType="application/vnd.openxmlformats-officedocument.presentationml.tags+xml"/>
  <Override PartName="/ppt/notesSlides/notesSlide5.xml" ContentType="application/vnd.openxmlformats-officedocument.presentationml.notesSlide+xml"/>
  <Override PartName="/ppt/charts/chart11.xml" ContentType="application/vnd.openxmlformats-officedocument.drawingml.chart+xml"/>
  <Override PartName="/ppt/charts/style2.xml" ContentType="application/vnd.ms-office.chartstyle+xml"/>
  <Override PartName="/ppt/charts/colors2.xml" ContentType="application/vnd.ms-office.chartcolorstyle+xml"/>
  <Override PartName="/ppt/tags/tag25.xml" ContentType="application/vnd.openxmlformats-officedocument.presentationml.tags+xml"/>
  <Override PartName="/ppt/tags/tag26.xml" ContentType="application/vnd.openxmlformats-officedocument.presentationml.tags+xml"/>
  <Override PartName="/ppt/notesSlides/notesSlide6.xml" ContentType="application/vnd.openxmlformats-officedocument.presentationml.notesSlide+xml"/>
  <Override PartName="/ppt/charts/chart12.xml" ContentType="application/vnd.openxmlformats-officedocument.drawingml.chart+xml"/>
  <Override PartName="/ppt/drawings/drawing7.xml" ContentType="application/vnd.openxmlformats-officedocument.drawingml.chartshapes+xml"/>
  <Override PartName="/ppt/tags/tag27.xml" ContentType="application/vnd.openxmlformats-officedocument.presentationml.tags+xml"/>
  <Override PartName="/ppt/tags/tag28.xml" ContentType="application/vnd.openxmlformats-officedocument.presentationml.tags+xml"/>
  <Override PartName="/ppt/notesSlides/notesSlide7.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style3.xml" ContentType="application/vnd.ms-office.chartstyle+xml"/>
  <Override PartName="/ppt/charts/colors3.xml" ContentType="application/vnd.ms-office.chartcolorstyle+xml"/>
  <Override PartName="/ppt/tags/tag29.xml" ContentType="application/vnd.openxmlformats-officedocument.presentationml.tags+xml"/>
  <Override PartName="/ppt/charts/chart16.xml" ContentType="application/vnd.openxmlformats-officedocument.drawingml.chart+xml"/>
  <Override PartName="/ppt/charts/chart17.xml" ContentType="application/vnd.openxmlformats-officedocument.drawingml.chart+xml"/>
  <Override PartName="/ppt/tags/tag30.xml" ContentType="application/vnd.openxmlformats-officedocument.presentationml.tags+xml"/>
  <Override PartName="/ppt/tags/tag31.xml" ContentType="application/vnd.openxmlformats-officedocument.presentationml.tags+xml"/>
  <Override PartName="/ppt/notesSlides/notesSlide8.xml" ContentType="application/vnd.openxmlformats-officedocument.presentationml.notesSlide+xml"/>
  <Override PartName="/ppt/charts/chart18.xml" ContentType="application/vnd.openxmlformats-officedocument.drawingml.chart+xml"/>
  <Override PartName="/ppt/tags/tag32.xml" ContentType="application/vnd.openxmlformats-officedocument.presentationml.tags+xml"/>
  <Override PartName="/ppt/tags/tag33.xml" ContentType="application/vnd.openxmlformats-officedocument.presentationml.tags+xml"/>
  <Override PartName="/ppt/notesSlides/notesSlide9.xml" ContentType="application/vnd.openxmlformats-officedocument.presentationml.notesSlide+xml"/>
  <Override PartName="/ppt/charts/chart19.xml" ContentType="application/vnd.openxmlformats-officedocument.drawingml.chart+xml"/>
  <Override PartName="/ppt/tags/tag34.xml" ContentType="application/vnd.openxmlformats-officedocument.presentationml.tags+xml"/>
  <Override PartName="/ppt/charts/chart20.xml" ContentType="application/vnd.openxmlformats-officedocument.drawingml.chart+xml"/>
  <Override PartName="/ppt/drawings/drawing8.xml" ContentType="application/vnd.openxmlformats-officedocument.drawingml.chartshapes+xml"/>
  <Override PartName="/ppt/tags/tag35.xml" ContentType="application/vnd.openxmlformats-officedocument.presentationml.tags+xml"/>
  <Override PartName="/ppt/tags/tag36.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notesMasterIdLst>
    <p:notesMasterId r:id="rId31"/>
  </p:notesMasterIdLst>
  <p:sldIdLst>
    <p:sldId id="256" r:id="rId2"/>
    <p:sldId id="843" r:id="rId3"/>
    <p:sldId id="292" r:id="rId4"/>
    <p:sldId id="845" r:id="rId5"/>
    <p:sldId id="260" r:id="rId6"/>
    <p:sldId id="851" r:id="rId7"/>
    <p:sldId id="846" r:id="rId8"/>
    <p:sldId id="342" r:id="rId9"/>
    <p:sldId id="333" r:id="rId10"/>
    <p:sldId id="821" r:id="rId11"/>
    <p:sldId id="841" r:id="rId12"/>
    <p:sldId id="343" r:id="rId13"/>
    <p:sldId id="272" r:id="rId14"/>
    <p:sldId id="813" r:id="rId15"/>
    <p:sldId id="852" r:id="rId16"/>
    <p:sldId id="853" r:id="rId17"/>
    <p:sldId id="689" r:id="rId18"/>
    <p:sldId id="822" r:id="rId19"/>
    <p:sldId id="840" r:id="rId20"/>
    <p:sldId id="810" r:id="rId21"/>
    <p:sldId id="432" r:id="rId22"/>
    <p:sldId id="854" r:id="rId23"/>
    <p:sldId id="350" r:id="rId24"/>
    <p:sldId id="855" r:id="rId25"/>
    <p:sldId id="270" r:id="rId26"/>
    <p:sldId id="856" r:id="rId27"/>
    <p:sldId id="336" r:id="rId28"/>
    <p:sldId id="842" r:id="rId29"/>
    <p:sldId id="265" r:id="rId30"/>
  </p:sldIdLst>
  <p:sldSz cx="12192000" cy="6858000"/>
  <p:notesSz cx="6858000" cy="9144000"/>
  <p:custDataLst>
    <p:tags r:id="rId32"/>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9" userDrawn="1">
          <p15:clr>
            <a:srgbClr val="A4A3A4"/>
          </p15:clr>
        </p15:guide>
        <p15:guide id="2" pos="7537" userDrawn="1">
          <p15:clr>
            <a:srgbClr val="A4A3A4"/>
          </p15:clr>
        </p15:guide>
        <p15:guide id="3" orient="horz" pos="390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EAEAEA"/>
    <a:srgbClr val="666666"/>
    <a:srgbClr val="4D4D4D"/>
    <a:srgbClr val="AAAAAA"/>
    <a:srgbClr val="333333"/>
    <a:srgbClr val="292929"/>
    <a:srgbClr val="20525E"/>
    <a:srgbClr val="F0D2E0"/>
    <a:srgbClr val="E0D8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FF2166-892F-4DAC-B970-63BAC2ECD1E0}" v="4" dt="2022-01-13T15:34:49.478"/>
  </p1510:revLst>
</p1510:revInfo>
</file>

<file path=ppt/tableStyles.xml><?xml version="1.0" encoding="utf-8"?>
<a:tblStyleLst xmlns:a="http://schemas.openxmlformats.org/drawingml/2006/main" def="{0817EA92-75D0-4044-A80A-286907CE0DDB}">
  <a:tblStyle styleId="{0817EA92-75D0-4044-A80A-286907CE0DDB}" styleName="1. VCI-Blau">
    <a:wholeTbl>
      <a:tcTxStyle>
        <a:fontRef idx="minor">
          <a:scrgbClr r="0" g="0" b="0"/>
        </a:fontRef>
        <a:srgbClr val="000000"/>
      </a:tcTxStyle>
      <a:tcStyle>
        <a:tcBdr>
          <a:left>
            <a:lnRef idx="1">
              <a:srgbClr val="004A94"/>
            </a:lnRef>
          </a:left>
          <a:right>
            <a:lnRef idx="1">
              <a:srgbClr val="004A94"/>
            </a:lnRef>
          </a:right>
          <a:top>
            <a:lnRef idx="1">
              <a:srgbClr val="004A94"/>
            </a:lnRef>
          </a:top>
          <a:bottom>
            <a:lnRef idx="1">
              <a:srgbClr val="004A94"/>
            </a:lnRef>
          </a:bottom>
          <a:insideH>
            <a:lnRef idx="1">
              <a:srgbClr val="004A94"/>
            </a:lnRef>
          </a:insideH>
          <a:insideV>
            <a:ln>
              <a:noFill/>
            </a:ln>
          </a:insideV>
        </a:tcBdr>
        <a:fill>
          <a:noFill/>
        </a:fill>
      </a:tcStyle>
    </a:wholeTbl>
    <a:lastRow>
      <a:tcTxStyle b="on"/>
      <a:tcStyle>
        <a:tcBdr>
          <a:top>
            <a:ln w="50800" cmpd="dbl">
              <a:solidFill>
                <a:srgbClr val="004A94"/>
              </a:solidFill>
            </a:ln>
          </a:top>
        </a:tcBdr>
      </a:tcStyle>
    </a:lastRow>
    <a:firstRow>
      <a:tcTxStyle b="on">
        <a:fontRef idx="minor">
          <a:scrgbClr r="0" g="0" b="0"/>
        </a:fontRef>
        <a:srgbClr val="FFFFFF"/>
      </a:tcTxStyle>
      <a:tcStyle>
        <a:tcBdr/>
        <a:fillRef idx="1">
          <a:srgbClr val="004A94"/>
        </a:fillRef>
      </a:tcStyle>
    </a:firstRow>
  </a:tblStyle>
  <a:tblStyle styleId="{0817EA92-75D0-4044-A80A-286907CE0D02}" styleName="1. VCI-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BEA">
              <a:alpha val="100000"/>
            </a:srgbClr>
          </a:solidFill>
        </a:fill>
      </a:tcStyle>
    </a:band1H>
    <a:band2H>
      <a:tcStyle>
        <a:tcBdr/>
      </a:tcStyle>
    </a:band2H>
    <a:lastRow>
      <a:tcTxStyle b="on"/>
      <a:tcStyle>
        <a:tcBdr>
          <a:top>
            <a:ln w="7500" cmpd="sng">
              <a:solidFill>
                <a:srgbClr val="004A94"/>
              </a:solidFill>
            </a:ln>
          </a:top>
        </a:tcBdr>
        <a:fill>
          <a:noFill/>
        </a:fill>
      </a:tcStyle>
    </a:lastRow>
    <a:firstRow>
      <a:tcTxStyle b="on">
        <a:fontRef idx="minor">
          <a:scrgbClr r="0" g="0" b="0"/>
        </a:fontRef>
        <a:srgbClr val="004A94"/>
      </a:tcTxStyle>
      <a:tcStyle>
        <a:tcBdr>
          <a:bottom>
            <a:ln w="7500" cmpd="sng">
              <a:solidFill>
                <a:srgbClr val="004A94"/>
              </a:solidFill>
            </a:ln>
          </a:bottom>
        </a:tcBdr>
        <a:fill>
          <a:noFill/>
        </a:fill>
      </a:tcStyle>
    </a:firstRow>
  </a:tblStyle>
  <a:tblStyle styleId="{0817EA92-75D0-4044-A80A-286907CE0D03}" styleName="2. VCI-Dunkelblau">
    <a:wholeTbl>
      <a:tcTxStyle>
        <a:fontRef idx="minor">
          <a:scrgbClr r="0" g="0" b="0"/>
        </a:fontRef>
        <a:srgbClr val="000000"/>
      </a:tcTxStyle>
      <a:tcStyle>
        <a:tcBdr>
          <a:left>
            <a:lnRef idx="1">
              <a:srgbClr val="003061"/>
            </a:lnRef>
          </a:left>
          <a:right>
            <a:lnRef idx="1">
              <a:srgbClr val="003061"/>
            </a:lnRef>
          </a:right>
          <a:top>
            <a:lnRef idx="1">
              <a:srgbClr val="003061"/>
            </a:lnRef>
          </a:top>
          <a:bottom>
            <a:lnRef idx="1">
              <a:srgbClr val="003061"/>
            </a:lnRef>
          </a:bottom>
          <a:insideH>
            <a:lnRef idx="1">
              <a:srgbClr val="003061"/>
            </a:lnRef>
          </a:insideH>
          <a:insideV>
            <a:ln>
              <a:noFill/>
            </a:ln>
          </a:insideV>
        </a:tcBdr>
        <a:fill>
          <a:noFill/>
        </a:fill>
      </a:tcStyle>
    </a:wholeTbl>
    <a:lastRow>
      <a:tcTxStyle b="on"/>
      <a:tcStyle>
        <a:tcBdr>
          <a:top>
            <a:ln w="50800" cmpd="dbl">
              <a:solidFill>
                <a:srgbClr val="003061"/>
              </a:solidFill>
            </a:ln>
          </a:top>
        </a:tcBdr>
      </a:tcStyle>
    </a:lastRow>
    <a:firstRow>
      <a:tcTxStyle b="on">
        <a:fontRef idx="minor">
          <a:scrgbClr r="0" g="0" b="0"/>
        </a:fontRef>
        <a:srgbClr val="FFFFFF"/>
      </a:tcTxStyle>
      <a:tcStyle>
        <a:tcBdr/>
        <a:fillRef idx="1">
          <a:srgbClr val="003061"/>
        </a:fillRef>
      </a:tcStyle>
    </a:firstRow>
  </a:tblStyle>
  <a:tblStyle styleId="{0817EA92-75D0-4044-A80A-286907CE0D04}" styleName="2. VCI-Dunke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6DF">
              <a:alpha val="100000"/>
            </a:srgbClr>
          </a:solidFill>
        </a:fill>
      </a:tcStyle>
    </a:band1H>
    <a:band2H>
      <a:tcStyle>
        <a:tcBdr/>
      </a:tcStyle>
    </a:band2H>
    <a:lastRow>
      <a:tcTxStyle b="on"/>
      <a:tcStyle>
        <a:tcBdr>
          <a:top>
            <a:ln w="7500" cmpd="sng">
              <a:solidFill>
                <a:srgbClr val="003061"/>
              </a:solidFill>
            </a:ln>
          </a:top>
        </a:tcBdr>
        <a:fill>
          <a:noFill/>
        </a:fill>
      </a:tcStyle>
    </a:lastRow>
    <a:firstRow>
      <a:tcTxStyle b="on">
        <a:fontRef idx="minor">
          <a:scrgbClr r="0" g="0" b="0"/>
        </a:fontRef>
        <a:srgbClr val="003061"/>
      </a:tcTxStyle>
      <a:tcStyle>
        <a:tcBdr>
          <a:bottom>
            <a:ln w="7500" cmpd="sng">
              <a:solidFill>
                <a:srgbClr val="003061"/>
              </a:solidFill>
            </a:ln>
          </a:bottom>
        </a:tcBdr>
        <a:fill>
          <a:noFill/>
        </a:fill>
      </a:tcStyle>
    </a:firstRow>
  </a:tblStyle>
  <a:tblStyle styleId="{0817EA92-75D0-4044-A80A-286907CE0D05}" styleName="3. VCI-Orange">
    <a:wholeTbl>
      <a:tcTxStyle>
        <a:fontRef idx="minor">
          <a:scrgbClr r="0" g="0" b="0"/>
        </a:fontRef>
        <a:srgbClr val="000000"/>
      </a:tcTxStyle>
      <a:tcStyle>
        <a:tcBdr>
          <a:left>
            <a:lnRef idx="1">
              <a:srgbClr val="FF5C33"/>
            </a:lnRef>
          </a:left>
          <a:right>
            <a:lnRef idx="1">
              <a:srgbClr val="FF5C33"/>
            </a:lnRef>
          </a:right>
          <a:top>
            <a:lnRef idx="1">
              <a:srgbClr val="FF5C33"/>
            </a:lnRef>
          </a:top>
          <a:bottom>
            <a:lnRef idx="1">
              <a:srgbClr val="FF5C33"/>
            </a:lnRef>
          </a:bottom>
          <a:insideH>
            <a:lnRef idx="1">
              <a:srgbClr val="FF5C33"/>
            </a:lnRef>
          </a:insideH>
          <a:insideV>
            <a:ln>
              <a:noFill/>
            </a:ln>
          </a:insideV>
        </a:tcBdr>
        <a:fill>
          <a:noFill/>
        </a:fill>
      </a:tcStyle>
    </a:wholeTbl>
    <a:lastRow>
      <a:tcTxStyle b="on"/>
      <a:tcStyle>
        <a:tcBdr>
          <a:top>
            <a:ln w="50800" cmpd="dbl">
              <a:solidFill>
                <a:srgbClr val="FF5C33"/>
              </a:solidFill>
            </a:ln>
          </a:top>
        </a:tcBdr>
      </a:tcStyle>
    </a:lastRow>
    <a:firstRow>
      <a:tcTxStyle b="on">
        <a:fontRef idx="minor">
          <a:scrgbClr r="0" g="0" b="0"/>
        </a:fontRef>
        <a:srgbClr val="FFFFFF"/>
      </a:tcTxStyle>
      <a:tcStyle>
        <a:tcBdr/>
        <a:fillRef idx="1">
          <a:srgbClr val="FF5C33"/>
        </a:fillRef>
      </a:tcStyle>
    </a:firstRow>
  </a:tblStyle>
  <a:tblStyle styleId="{0817EA92-75D0-4044-A80A-286907CE0D06}" styleName="3. VCI-Orang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FDED6">
              <a:alpha val="100000"/>
            </a:srgbClr>
          </a:solidFill>
        </a:fill>
      </a:tcStyle>
    </a:band1H>
    <a:band2H>
      <a:tcStyle>
        <a:tcBdr/>
      </a:tcStyle>
    </a:band2H>
    <a:lastRow>
      <a:tcTxStyle b="on"/>
      <a:tcStyle>
        <a:tcBdr>
          <a:top>
            <a:ln w="7500" cmpd="sng">
              <a:solidFill>
                <a:srgbClr val="FF5C33"/>
              </a:solidFill>
            </a:ln>
          </a:top>
        </a:tcBdr>
        <a:fill>
          <a:noFill/>
        </a:fill>
      </a:tcStyle>
    </a:lastRow>
    <a:firstRow>
      <a:tcTxStyle b="on">
        <a:fontRef idx="minor">
          <a:scrgbClr r="0" g="0" b="0"/>
        </a:fontRef>
        <a:srgbClr val="FF5C33"/>
      </a:tcTxStyle>
      <a:tcStyle>
        <a:tcBdr>
          <a:bottom>
            <a:ln w="7500" cmpd="sng">
              <a:solidFill>
                <a:srgbClr val="FF5C33"/>
              </a:solidFill>
            </a:ln>
          </a:bottom>
        </a:tcBdr>
        <a:fill>
          <a:noFill/>
        </a:fill>
      </a:tcStyle>
    </a:firstRow>
  </a:tblStyle>
  <a:tblStyle styleId="{0817EA92-75D0-4044-A80A-286907CE0D07}" styleName="4. VCI-Sand">
    <a:wholeTbl>
      <a:tcTxStyle>
        <a:fontRef idx="minor">
          <a:scrgbClr r="0" g="0" b="0"/>
        </a:fontRef>
        <a:srgbClr val="000000"/>
      </a:tcTxStyle>
      <a:tcStyle>
        <a:tcBdr>
          <a:left>
            <a:lnRef idx="1">
              <a:srgbClr val="BE9528"/>
            </a:lnRef>
          </a:left>
          <a:right>
            <a:lnRef idx="1">
              <a:srgbClr val="BE9528"/>
            </a:lnRef>
          </a:right>
          <a:top>
            <a:lnRef idx="1">
              <a:srgbClr val="BE9528"/>
            </a:lnRef>
          </a:top>
          <a:bottom>
            <a:lnRef idx="1">
              <a:srgbClr val="BE9528"/>
            </a:lnRef>
          </a:bottom>
          <a:insideH>
            <a:lnRef idx="1">
              <a:srgbClr val="BE9528"/>
            </a:lnRef>
          </a:insideH>
          <a:insideV>
            <a:ln>
              <a:noFill/>
            </a:ln>
          </a:insideV>
        </a:tcBdr>
        <a:fill>
          <a:noFill/>
        </a:fill>
      </a:tcStyle>
    </a:wholeTbl>
    <a:lastRow>
      <a:tcTxStyle b="on"/>
      <a:tcStyle>
        <a:tcBdr>
          <a:top>
            <a:ln w="50800" cmpd="dbl">
              <a:solidFill>
                <a:srgbClr val="BE9528"/>
              </a:solidFill>
            </a:ln>
          </a:top>
        </a:tcBdr>
      </a:tcStyle>
    </a:lastRow>
    <a:firstRow>
      <a:tcTxStyle b="on">
        <a:fontRef idx="minor">
          <a:scrgbClr r="0" g="0" b="0"/>
        </a:fontRef>
        <a:srgbClr val="FFFFFF"/>
      </a:tcTxStyle>
      <a:tcStyle>
        <a:tcBdr/>
        <a:fillRef idx="1">
          <a:srgbClr val="BE9528"/>
        </a:fillRef>
      </a:tcStyle>
    </a:firstRow>
  </a:tblStyle>
  <a:tblStyle styleId="{0817EA92-75D0-4044-A80A-286907CE0D08}" styleName="4. VCI-Sand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2EAD4">
              <a:alpha val="100000"/>
            </a:srgbClr>
          </a:solidFill>
        </a:fill>
      </a:tcStyle>
    </a:band1H>
    <a:band2H>
      <a:tcStyle>
        <a:tcBdr/>
      </a:tcStyle>
    </a:band2H>
    <a:lastRow>
      <a:tcTxStyle b="on"/>
      <a:tcStyle>
        <a:tcBdr>
          <a:top>
            <a:ln w="7500" cmpd="sng">
              <a:solidFill>
                <a:srgbClr val="BE9528"/>
              </a:solidFill>
            </a:ln>
          </a:top>
        </a:tcBdr>
        <a:fill>
          <a:noFill/>
        </a:fill>
      </a:tcStyle>
    </a:lastRow>
    <a:firstRow>
      <a:tcTxStyle b="on">
        <a:fontRef idx="minor">
          <a:scrgbClr r="0" g="0" b="0"/>
        </a:fontRef>
        <a:srgbClr val="BE9528"/>
      </a:tcTxStyle>
      <a:tcStyle>
        <a:tcBdr>
          <a:bottom>
            <a:ln w="7500" cmpd="sng">
              <a:solidFill>
                <a:srgbClr val="BE9528"/>
              </a:solidFill>
            </a:ln>
          </a:bottom>
        </a:tcBdr>
        <a:fill>
          <a:noFill/>
        </a:fill>
      </a:tcStyle>
    </a:firstRow>
  </a:tblStyle>
  <a:tblStyle styleId="{0817EA92-75D0-4044-A80A-286907CE0D09}" styleName="5. VCI-Petrol">
    <a:wholeTbl>
      <a:tcTxStyle>
        <a:fontRef idx="minor">
          <a:scrgbClr r="0" g="0" b="0"/>
        </a:fontRef>
        <a:srgbClr val="000000"/>
      </a:tcTxStyle>
      <a:tcStyle>
        <a:tcBdr>
          <a:left>
            <a:lnRef idx="1">
              <a:srgbClr val="166E79"/>
            </a:lnRef>
          </a:left>
          <a:right>
            <a:lnRef idx="1">
              <a:srgbClr val="166E79"/>
            </a:lnRef>
          </a:right>
          <a:top>
            <a:lnRef idx="1">
              <a:srgbClr val="166E79"/>
            </a:lnRef>
          </a:top>
          <a:bottom>
            <a:lnRef idx="1">
              <a:srgbClr val="166E79"/>
            </a:lnRef>
          </a:bottom>
          <a:insideH>
            <a:lnRef idx="1">
              <a:srgbClr val="166E79"/>
            </a:lnRef>
          </a:insideH>
          <a:insideV>
            <a:ln>
              <a:noFill/>
            </a:ln>
          </a:insideV>
        </a:tcBdr>
        <a:fill>
          <a:noFill/>
        </a:fill>
      </a:tcStyle>
    </a:wholeTbl>
    <a:lastRow>
      <a:tcTxStyle b="on"/>
      <a:tcStyle>
        <a:tcBdr>
          <a:top>
            <a:ln w="50800" cmpd="dbl">
              <a:solidFill>
                <a:srgbClr val="166E79"/>
              </a:solidFill>
            </a:ln>
          </a:top>
        </a:tcBdr>
      </a:tcStyle>
    </a:lastRow>
    <a:firstRow>
      <a:tcTxStyle b="on">
        <a:fontRef idx="minor">
          <a:scrgbClr r="0" g="0" b="0"/>
        </a:fontRef>
        <a:srgbClr val="FFFFFF"/>
      </a:tcTxStyle>
      <a:tcStyle>
        <a:tcBdr/>
        <a:fillRef idx="1">
          <a:srgbClr val="166E79"/>
        </a:fillRef>
      </a:tcStyle>
    </a:firstRow>
  </a:tblStyle>
  <a:tblStyle styleId="{0817EA92-75D0-4044-A80A-286907CE0D10}" styleName="5. VCI-Petrol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0E2E4">
              <a:alpha val="100000"/>
            </a:srgbClr>
          </a:solidFill>
        </a:fill>
      </a:tcStyle>
    </a:band1H>
    <a:band2H>
      <a:tcStyle>
        <a:tcBdr/>
      </a:tcStyle>
    </a:band2H>
    <a:lastRow>
      <a:tcTxStyle b="on"/>
      <a:tcStyle>
        <a:tcBdr>
          <a:top>
            <a:ln w="7500" cmpd="sng">
              <a:solidFill>
                <a:srgbClr val="166E79"/>
              </a:solidFill>
            </a:ln>
          </a:top>
        </a:tcBdr>
        <a:fill>
          <a:noFill/>
        </a:fill>
      </a:tcStyle>
    </a:lastRow>
    <a:firstRow>
      <a:tcTxStyle b="on">
        <a:fontRef idx="minor">
          <a:scrgbClr r="0" g="0" b="0"/>
        </a:fontRef>
        <a:srgbClr val="166E79"/>
      </a:tcTxStyle>
      <a:tcStyle>
        <a:tcBdr>
          <a:bottom>
            <a:ln w="7500" cmpd="sng">
              <a:solidFill>
                <a:srgbClr val="166E79"/>
              </a:solidFill>
            </a:ln>
          </a:bottom>
        </a:tcBdr>
        <a:fill>
          <a:noFill/>
        </a:fill>
      </a:tcStyle>
    </a:firstRow>
  </a:tblStyle>
  <a:tblStyle styleId="{0817EA92-75D0-4044-A80A-286907CE0D11}" styleName="6. VCI-Purple">
    <a:wholeTbl>
      <a:tcTxStyle>
        <a:fontRef idx="minor">
          <a:scrgbClr r="0" g="0" b="0"/>
        </a:fontRef>
        <a:srgbClr val="000000"/>
      </a:tcTxStyle>
      <a:tcStyle>
        <a:tcBdr>
          <a:left>
            <a:lnRef idx="1">
              <a:srgbClr val="623C72"/>
            </a:lnRef>
          </a:left>
          <a:right>
            <a:lnRef idx="1">
              <a:srgbClr val="623C72"/>
            </a:lnRef>
          </a:right>
          <a:top>
            <a:lnRef idx="1">
              <a:srgbClr val="623C72"/>
            </a:lnRef>
          </a:top>
          <a:bottom>
            <a:lnRef idx="1">
              <a:srgbClr val="623C72"/>
            </a:lnRef>
          </a:bottom>
          <a:insideH>
            <a:lnRef idx="1">
              <a:srgbClr val="623C72"/>
            </a:lnRef>
          </a:insideH>
          <a:insideV>
            <a:ln>
              <a:noFill/>
            </a:ln>
          </a:insideV>
        </a:tcBdr>
        <a:fill>
          <a:noFill/>
        </a:fill>
      </a:tcStyle>
    </a:wholeTbl>
    <a:lastRow>
      <a:tcTxStyle b="on"/>
      <a:tcStyle>
        <a:tcBdr>
          <a:top>
            <a:ln w="50800" cmpd="dbl">
              <a:solidFill>
                <a:srgbClr val="623C72"/>
              </a:solidFill>
            </a:ln>
          </a:top>
        </a:tcBdr>
      </a:tcStyle>
    </a:lastRow>
    <a:firstRow>
      <a:tcTxStyle b="on">
        <a:fontRef idx="minor">
          <a:scrgbClr r="0" g="0" b="0"/>
        </a:fontRef>
        <a:srgbClr val="FFFFFF"/>
      </a:tcTxStyle>
      <a:tcStyle>
        <a:tcBdr/>
        <a:fillRef idx="1">
          <a:srgbClr val="623C72"/>
        </a:fillRef>
      </a:tcStyle>
    </a:firstRow>
  </a:tblStyle>
  <a:tblStyle styleId="{0817EA92-75D0-4044-A80A-286907CE0D12}" styleName="6. VCI-Purpl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E0D8E3">
              <a:alpha val="100000"/>
            </a:srgbClr>
          </a:solidFill>
        </a:fill>
      </a:tcStyle>
    </a:band1H>
    <a:band2H>
      <a:tcStyle>
        <a:tcBdr/>
      </a:tcStyle>
    </a:band2H>
    <a:lastRow>
      <a:tcTxStyle b="on"/>
      <a:tcStyle>
        <a:tcBdr>
          <a:top>
            <a:ln w="7500" cmpd="sng">
              <a:solidFill>
                <a:srgbClr val="623C72"/>
              </a:solidFill>
            </a:ln>
          </a:top>
        </a:tcBdr>
        <a:fill>
          <a:noFill/>
        </a:fill>
      </a:tcStyle>
    </a:lastRow>
    <a:firstRow>
      <a:tcTxStyle b="on">
        <a:fontRef idx="minor">
          <a:scrgbClr r="0" g="0" b="0"/>
        </a:fontRef>
        <a:srgbClr val="623C72"/>
      </a:tcTxStyle>
      <a:tcStyle>
        <a:tcBdr>
          <a:bottom>
            <a:ln w="7500" cmpd="sng">
              <a:solidFill>
                <a:srgbClr val="623C72"/>
              </a:solidFill>
            </a:ln>
          </a:bottom>
        </a:tcBdr>
        <a:fill>
          <a:noFill/>
        </a:fill>
      </a:tcStyle>
    </a:firstRow>
  </a:tblStyle>
  <a:tblStyle styleId="{0817EA92-75D0-4044-A80A-286907CE0D13}" styleName="7. VCI-Berry">
    <a:wholeTbl>
      <a:tcTxStyle>
        <a:fontRef idx="minor">
          <a:scrgbClr r="0" g="0" b="0"/>
        </a:fontRef>
        <a:srgbClr val="000000"/>
      </a:tcTxStyle>
      <a:tcStyle>
        <a:tcBdr>
          <a:left>
            <a:lnRef idx="1">
              <a:srgbClr val="B22063"/>
            </a:lnRef>
          </a:left>
          <a:right>
            <a:lnRef idx="1">
              <a:srgbClr val="B22063"/>
            </a:lnRef>
          </a:right>
          <a:top>
            <a:lnRef idx="1">
              <a:srgbClr val="B22063"/>
            </a:lnRef>
          </a:top>
          <a:bottom>
            <a:lnRef idx="1">
              <a:srgbClr val="B22063"/>
            </a:lnRef>
          </a:bottom>
          <a:insideH>
            <a:lnRef idx="1">
              <a:srgbClr val="B22063"/>
            </a:lnRef>
          </a:insideH>
          <a:insideV>
            <a:ln>
              <a:noFill/>
            </a:ln>
          </a:insideV>
        </a:tcBdr>
        <a:fill>
          <a:noFill/>
        </a:fill>
      </a:tcStyle>
    </a:wholeTbl>
    <a:lastRow>
      <a:tcTxStyle b="on"/>
      <a:tcStyle>
        <a:tcBdr>
          <a:top>
            <a:ln w="50800" cmpd="dbl">
              <a:solidFill>
                <a:srgbClr val="B22063"/>
              </a:solidFill>
            </a:ln>
          </a:top>
        </a:tcBdr>
      </a:tcStyle>
    </a:lastRow>
    <a:firstRow>
      <a:tcTxStyle b="on">
        <a:fontRef idx="minor">
          <a:scrgbClr r="0" g="0" b="0"/>
        </a:fontRef>
        <a:srgbClr val="FFFFFF"/>
      </a:tcTxStyle>
      <a:tcStyle>
        <a:tcBdr/>
        <a:fillRef idx="1">
          <a:srgbClr val="B22063"/>
        </a:fillRef>
      </a:tcStyle>
    </a:firstRow>
  </a:tblStyle>
  <a:tblStyle styleId="{0817EA92-75D0-4044-A80A-286907CE0D14}" styleName="7. VCI-Berry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0D2E0">
              <a:alpha val="100000"/>
            </a:srgbClr>
          </a:solidFill>
        </a:fill>
      </a:tcStyle>
    </a:band1H>
    <a:band2H>
      <a:tcStyle>
        <a:tcBdr/>
      </a:tcStyle>
    </a:band2H>
    <a:lastRow>
      <a:tcTxStyle b="on"/>
      <a:tcStyle>
        <a:tcBdr>
          <a:top>
            <a:ln w="7500" cmpd="sng">
              <a:solidFill>
                <a:srgbClr val="B22063"/>
              </a:solidFill>
            </a:ln>
          </a:top>
        </a:tcBdr>
        <a:fill>
          <a:noFill/>
        </a:fill>
      </a:tcStyle>
    </a:lastRow>
    <a:firstRow>
      <a:tcTxStyle b="on">
        <a:fontRef idx="minor">
          <a:scrgbClr r="0" g="0" b="0"/>
        </a:fontRef>
        <a:srgbClr val="B22063"/>
      </a:tcTxStyle>
      <a:tcStyle>
        <a:tcBdr>
          <a:bottom>
            <a:ln w="7500" cmpd="sng">
              <a:solidFill>
                <a:srgbClr val="B22063"/>
              </a:solidFill>
            </a:ln>
          </a:bottom>
        </a:tcBdr>
        <a:fill>
          <a:noFill/>
        </a:fill>
      </a:tcStyle>
    </a:firstRow>
  </a:tblStyle>
  <a:tblStyle styleId="{0817EA92-75D0-4044-A80A-286907CE0D15}" styleName="8. VCI-Hellblau">
    <a:wholeTbl>
      <a:tcTxStyle>
        <a:fontRef idx="minor">
          <a:scrgbClr r="0" g="0" b="0"/>
        </a:fontRef>
        <a:srgbClr val="000000"/>
      </a:tcTxStyle>
      <a:tcStyle>
        <a:tcBdr>
          <a:left>
            <a:lnRef idx="1">
              <a:srgbClr val="3080B2"/>
            </a:lnRef>
          </a:left>
          <a:right>
            <a:lnRef idx="1">
              <a:srgbClr val="3080B2"/>
            </a:lnRef>
          </a:right>
          <a:top>
            <a:lnRef idx="1">
              <a:srgbClr val="3080B2"/>
            </a:lnRef>
          </a:top>
          <a:bottom>
            <a:lnRef idx="1">
              <a:srgbClr val="3080B2"/>
            </a:lnRef>
          </a:bottom>
          <a:insideH>
            <a:lnRef idx="1">
              <a:srgbClr val="3080B2"/>
            </a:lnRef>
          </a:insideH>
          <a:insideV>
            <a:ln>
              <a:noFill/>
            </a:ln>
          </a:insideV>
        </a:tcBdr>
        <a:fill>
          <a:noFill/>
        </a:fill>
      </a:tcStyle>
    </a:wholeTbl>
    <a:lastRow>
      <a:tcTxStyle b="on"/>
      <a:tcStyle>
        <a:tcBdr>
          <a:top>
            <a:ln w="50800" cmpd="dbl">
              <a:solidFill>
                <a:srgbClr val="3080B2"/>
              </a:solidFill>
            </a:ln>
          </a:top>
        </a:tcBdr>
      </a:tcStyle>
    </a:lastRow>
    <a:firstRow>
      <a:tcTxStyle b="on">
        <a:fontRef idx="minor">
          <a:scrgbClr r="0" g="0" b="0"/>
        </a:fontRef>
        <a:srgbClr val="FFFFFF"/>
      </a:tcTxStyle>
      <a:tcStyle>
        <a:tcBdr/>
        <a:fillRef idx="1">
          <a:srgbClr val="3080B2"/>
        </a:fillRef>
      </a:tcStyle>
    </a:firstRow>
  </a:tblStyle>
  <a:tblStyle styleId="{0817EA92-75D0-4044-A80A-286907CE0D16}" styleName="8. VCI-Hel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6E6F0">
              <a:alpha val="100000"/>
            </a:srgbClr>
          </a:solidFill>
        </a:fill>
      </a:tcStyle>
    </a:band1H>
    <a:band2H>
      <a:tcStyle>
        <a:tcBdr/>
      </a:tcStyle>
    </a:band2H>
    <a:lastRow>
      <a:tcTxStyle b="on"/>
      <a:tcStyle>
        <a:tcBdr>
          <a:top>
            <a:ln w="7500" cmpd="sng">
              <a:solidFill>
                <a:srgbClr val="3080B2"/>
              </a:solidFill>
            </a:ln>
          </a:top>
        </a:tcBdr>
        <a:fill>
          <a:noFill/>
        </a:fill>
      </a:tcStyle>
    </a:lastRow>
    <a:firstRow>
      <a:tcTxStyle b="on">
        <a:fontRef idx="minor">
          <a:scrgbClr r="0" g="0" b="0"/>
        </a:fontRef>
        <a:srgbClr val="3080B2"/>
      </a:tcTxStyle>
      <a:tcStyle>
        <a:tcBdr>
          <a:bottom>
            <a:ln w="7500" cmpd="sng">
              <a:solidFill>
                <a:srgbClr val="3080B2"/>
              </a:solidFill>
            </a:ln>
          </a:bottom>
        </a:tcBdr>
        <a:fill>
          <a:noFill/>
        </a:fill>
      </a:tcStyle>
    </a:firstRow>
  </a:tblStyle>
  <a:tblStyle styleId="{0817EA92-75D0-4044-A80A-286907CE0D17}" styleName="9. VCI-Gruen">
    <a:wholeTbl>
      <a:tcTxStyle>
        <a:fontRef idx="minor">
          <a:scrgbClr r="0" g="0" b="0"/>
        </a:fontRef>
        <a:srgbClr val="000000"/>
      </a:tcTxStyle>
      <a:tcStyle>
        <a:tcBdr>
          <a:left>
            <a:lnRef idx="1">
              <a:srgbClr val="5A7916"/>
            </a:lnRef>
          </a:left>
          <a:right>
            <a:lnRef idx="1">
              <a:srgbClr val="5A7916"/>
            </a:lnRef>
          </a:right>
          <a:top>
            <a:lnRef idx="1">
              <a:srgbClr val="5A7916"/>
            </a:lnRef>
          </a:top>
          <a:bottom>
            <a:lnRef idx="1">
              <a:srgbClr val="5A7916"/>
            </a:lnRef>
          </a:bottom>
          <a:insideH>
            <a:lnRef idx="1">
              <a:srgbClr val="5A7916"/>
            </a:lnRef>
          </a:insideH>
          <a:insideV>
            <a:ln>
              <a:noFill/>
            </a:ln>
          </a:insideV>
        </a:tcBdr>
        <a:fill>
          <a:noFill/>
        </a:fill>
      </a:tcStyle>
    </a:wholeTbl>
    <a:lastRow>
      <a:tcTxStyle b="on"/>
      <a:tcStyle>
        <a:tcBdr>
          <a:top>
            <a:ln w="50800" cmpd="dbl">
              <a:solidFill>
                <a:srgbClr val="5A7916"/>
              </a:solidFill>
            </a:ln>
          </a:top>
        </a:tcBdr>
      </a:tcStyle>
    </a:lastRow>
    <a:firstRow>
      <a:tcTxStyle b="on">
        <a:fontRef idx="minor">
          <a:scrgbClr r="0" g="0" b="0"/>
        </a:fontRef>
        <a:srgbClr val="FFFFFF"/>
      </a:tcTxStyle>
      <a:tcStyle>
        <a:tcBdr/>
        <a:fillRef idx="1">
          <a:srgbClr val="5A7916"/>
        </a:fillRef>
      </a:tcStyle>
    </a:firstRow>
  </a:tblStyle>
  <a:tblStyle styleId="{0817EA92-75D0-4044-A80A-286907CE0D18}" styleName="9. VCI-Gruen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EE4D0">
              <a:alpha val="100000"/>
            </a:srgbClr>
          </a:solidFill>
        </a:fill>
      </a:tcStyle>
    </a:band1H>
    <a:band2H>
      <a:tcStyle>
        <a:tcBdr/>
      </a:tcStyle>
    </a:band2H>
    <a:lastRow>
      <a:tcTxStyle b="on"/>
      <a:tcStyle>
        <a:tcBdr>
          <a:top>
            <a:ln w="7500" cmpd="sng">
              <a:solidFill>
                <a:srgbClr val="5A7916"/>
              </a:solidFill>
            </a:ln>
          </a:top>
        </a:tcBdr>
        <a:fill>
          <a:noFill/>
        </a:fill>
      </a:tcStyle>
    </a:lastRow>
    <a:firstRow>
      <a:tcTxStyle b="on">
        <a:fontRef idx="minor">
          <a:scrgbClr r="0" g="0" b="0"/>
        </a:fontRef>
        <a:srgbClr val="5A7916"/>
      </a:tcTxStyle>
      <a:tcStyle>
        <a:tcBdr>
          <a:bottom>
            <a:ln w="7500" cmpd="sng">
              <a:solidFill>
                <a:srgbClr val="5A7916"/>
              </a:solidFill>
            </a:ln>
          </a:bottom>
        </a:tcBdr>
        <a:fill>
          <a:noFill/>
        </a:fill>
      </a:tcStyle>
    </a:firstRow>
  </a:tblStyle>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4" autoAdjust="0"/>
    <p:restoredTop sz="92270" autoAdjust="0"/>
  </p:normalViewPr>
  <p:slideViewPr>
    <p:cSldViewPr snapToGrid="0" snapToObjects="1" showGuides="1">
      <p:cViewPr varScale="1">
        <p:scale>
          <a:sx n="100" d="100"/>
          <a:sy n="100" d="100"/>
        </p:scale>
        <p:origin x="978" y="78"/>
      </p:cViewPr>
      <p:guideLst>
        <p:guide orient="horz" pos="3929"/>
        <p:guide pos="7537"/>
        <p:guide orient="horz" pos="390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Lst>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117" d="100"/>
          <a:sy n="117" d="100"/>
        </p:scale>
        <p:origin x="7668" y="1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27.xml"/><Relationship Id="rId3" Type="http://schemas.openxmlformats.org/officeDocument/2006/relationships/slide" Target="slides/slide3.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9.xml"/><Relationship Id="rId2" Type="http://schemas.openxmlformats.org/officeDocument/2006/relationships/slide" Target="slides/slide2.xml"/><Relationship Id="rId16" Type="http://schemas.openxmlformats.org/officeDocument/2006/relationships/slide" Target="slides/slide18.xml"/><Relationship Id="rId20" Type="http://schemas.openxmlformats.org/officeDocument/2006/relationships/slide" Target="slides/slide29.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5" Type="http://schemas.openxmlformats.org/officeDocument/2006/relationships/slide" Target="slides/slide6.xml"/><Relationship Id="rId15" Type="http://schemas.openxmlformats.org/officeDocument/2006/relationships/slide" Target="slides/slide17.xml"/><Relationship Id="rId10" Type="http://schemas.openxmlformats.org/officeDocument/2006/relationships/slide" Target="slides/slide11.xml"/><Relationship Id="rId19" Type="http://schemas.openxmlformats.org/officeDocument/2006/relationships/slide" Target="slides/slide28.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94FF2166-892F-4DAC-B970-63BAC2ECD1E0}"/>
    <pc:docChg chg="custSel delSld modSld">
      <pc:chgData name="Kellermann, Christiane" userId="ad71d5e9-8c27-4886-9d0d-7f91d24f4470" providerId="ADAL" clId="{94FF2166-892F-4DAC-B970-63BAC2ECD1E0}" dt="2022-01-13T15:37:39.483" v="276" actId="1035"/>
      <pc:docMkLst>
        <pc:docMk/>
      </pc:docMkLst>
      <pc:sldChg chg="del">
        <pc:chgData name="Kellermann, Christiane" userId="ad71d5e9-8c27-4886-9d0d-7f91d24f4470" providerId="ADAL" clId="{94FF2166-892F-4DAC-B970-63BAC2ECD1E0}" dt="2022-01-13T15:32:27.404" v="225" actId="47"/>
        <pc:sldMkLst>
          <pc:docMk/>
          <pc:sldMk cId="2903297356" sldId="844"/>
        </pc:sldMkLst>
      </pc:sldChg>
      <pc:sldChg chg="addSp delSp modSp mod">
        <pc:chgData name="Kellermann, Christiane" userId="ad71d5e9-8c27-4886-9d0d-7f91d24f4470" providerId="ADAL" clId="{94FF2166-892F-4DAC-B970-63BAC2ECD1E0}" dt="2022-01-13T15:37:39.483" v="276" actId="1035"/>
        <pc:sldMkLst>
          <pc:docMk/>
          <pc:sldMk cId="1761575437" sldId="845"/>
        </pc:sldMkLst>
        <pc:spChg chg="mod">
          <ac:chgData name="Kellermann, Christiane" userId="ad71d5e9-8c27-4886-9d0d-7f91d24f4470" providerId="ADAL" clId="{94FF2166-892F-4DAC-B970-63BAC2ECD1E0}" dt="2022-01-13T15:37:39.483" v="276" actId="1035"/>
          <ac:spMkLst>
            <pc:docMk/>
            <pc:sldMk cId="1761575437" sldId="845"/>
            <ac:spMk id="6" creationId="{9DBFBC56-8514-49D7-9797-6B01E8BF64F2}"/>
          </ac:spMkLst>
        </pc:spChg>
        <pc:spChg chg="mod">
          <ac:chgData name="Kellermann, Christiane" userId="ad71d5e9-8c27-4886-9d0d-7f91d24f4470" providerId="ADAL" clId="{94FF2166-892F-4DAC-B970-63BAC2ECD1E0}" dt="2022-01-13T15:36:58.530" v="262" actId="207"/>
          <ac:spMkLst>
            <pc:docMk/>
            <pc:sldMk cId="1761575437" sldId="845"/>
            <ac:spMk id="10" creationId="{195B555E-310F-4659-9C73-70C80B3F088A}"/>
          </ac:spMkLst>
        </pc:spChg>
        <pc:spChg chg="mod">
          <ac:chgData name="Kellermann, Christiane" userId="ad71d5e9-8c27-4886-9d0d-7f91d24f4470" providerId="ADAL" clId="{94FF2166-892F-4DAC-B970-63BAC2ECD1E0}" dt="2022-01-13T15:37:04.035" v="263" actId="207"/>
          <ac:spMkLst>
            <pc:docMk/>
            <pc:sldMk cId="1761575437" sldId="845"/>
            <ac:spMk id="12" creationId="{00F82845-0503-420C-B169-61EE8C4F6DA9}"/>
          </ac:spMkLst>
        </pc:spChg>
        <pc:spChg chg="mod">
          <ac:chgData name="Kellermann, Christiane" userId="ad71d5e9-8c27-4886-9d0d-7f91d24f4470" providerId="ADAL" clId="{94FF2166-892F-4DAC-B970-63BAC2ECD1E0}" dt="2022-01-13T15:36:58.530" v="262" actId="207"/>
          <ac:spMkLst>
            <pc:docMk/>
            <pc:sldMk cId="1761575437" sldId="845"/>
            <ac:spMk id="13" creationId="{E10EB764-DD3C-44CB-A6EF-1F281B57BC99}"/>
          </ac:spMkLst>
        </pc:spChg>
        <pc:spChg chg="mod">
          <ac:chgData name="Kellermann, Christiane" userId="ad71d5e9-8c27-4886-9d0d-7f91d24f4470" providerId="ADAL" clId="{94FF2166-892F-4DAC-B970-63BAC2ECD1E0}" dt="2022-01-13T15:36:07.813" v="258" actId="14100"/>
          <ac:spMkLst>
            <pc:docMk/>
            <pc:sldMk cId="1761575437" sldId="845"/>
            <ac:spMk id="14" creationId="{89D213DB-288D-4C43-A729-709357CF348D}"/>
          </ac:spMkLst>
        </pc:spChg>
        <pc:spChg chg="mod">
          <ac:chgData name="Kellermann, Christiane" userId="ad71d5e9-8c27-4886-9d0d-7f91d24f4470" providerId="ADAL" clId="{94FF2166-892F-4DAC-B970-63BAC2ECD1E0}" dt="2022-01-13T15:37:04.035" v="263" actId="207"/>
          <ac:spMkLst>
            <pc:docMk/>
            <pc:sldMk cId="1761575437" sldId="845"/>
            <ac:spMk id="15" creationId="{9C12120A-7375-44EF-BB5D-CA273CA33058}"/>
          </ac:spMkLst>
        </pc:spChg>
        <pc:spChg chg="mod">
          <ac:chgData name="Kellermann, Christiane" userId="ad71d5e9-8c27-4886-9d0d-7f91d24f4470" providerId="ADAL" clId="{94FF2166-892F-4DAC-B970-63BAC2ECD1E0}" dt="2022-01-13T15:34:15.574" v="232" actId="1076"/>
          <ac:spMkLst>
            <pc:docMk/>
            <pc:sldMk cId="1761575437" sldId="845"/>
            <ac:spMk id="16" creationId="{C5E93F4D-4CEC-4E58-9CB5-7A3BDC2CEC23}"/>
          </ac:spMkLst>
        </pc:spChg>
        <pc:spChg chg="add del">
          <ac:chgData name="Kellermann, Christiane" userId="ad71d5e9-8c27-4886-9d0d-7f91d24f4470" providerId="ADAL" clId="{94FF2166-892F-4DAC-B970-63BAC2ECD1E0}" dt="2022-01-13T15:33:40.590" v="227" actId="478"/>
          <ac:spMkLst>
            <pc:docMk/>
            <pc:sldMk cId="1761575437" sldId="845"/>
            <ac:spMk id="24" creationId="{6F014700-94BF-42DA-AE6C-83761CFE2D92}"/>
          </ac:spMkLst>
        </pc:spChg>
        <pc:spChg chg="add mod">
          <ac:chgData name="Kellermann, Christiane" userId="ad71d5e9-8c27-4886-9d0d-7f91d24f4470" providerId="ADAL" clId="{94FF2166-892F-4DAC-B970-63BAC2ECD1E0}" dt="2022-01-13T15:35:51.729" v="257" actId="1035"/>
          <ac:spMkLst>
            <pc:docMk/>
            <pc:sldMk cId="1761575437" sldId="845"/>
            <ac:spMk id="25" creationId="{6B0B803D-01D8-4423-BAB6-1DFE1E3AFC88}"/>
          </ac:spMkLst>
        </pc:spChg>
        <pc:spChg chg="add mod">
          <ac:chgData name="Kellermann, Christiane" userId="ad71d5e9-8c27-4886-9d0d-7f91d24f4470" providerId="ADAL" clId="{94FF2166-892F-4DAC-B970-63BAC2ECD1E0}" dt="2022-01-13T15:34:26.072" v="234" actId="1076"/>
          <ac:spMkLst>
            <pc:docMk/>
            <pc:sldMk cId="1761575437" sldId="845"/>
            <ac:spMk id="26" creationId="{2073CB0F-7042-49A6-BA37-20562E900914}"/>
          </ac:spMkLst>
        </pc:spChg>
        <pc:spChg chg="add mod">
          <ac:chgData name="Kellermann, Christiane" userId="ad71d5e9-8c27-4886-9d0d-7f91d24f4470" providerId="ADAL" clId="{94FF2166-892F-4DAC-B970-63BAC2ECD1E0}" dt="2022-01-13T15:34:42.407" v="238" actId="1076"/>
          <ac:spMkLst>
            <pc:docMk/>
            <pc:sldMk cId="1761575437" sldId="845"/>
            <ac:spMk id="27" creationId="{C5F374E9-4C6B-4739-AA1E-AAA11A4BBF23}"/>
          </ac:spMkLst>
        </pc:spChg>
        <pc:spChg chg="add mod">
          <ac:chgData name="Kellermann, Christiane" userId="ad71d5e9-8c27-4886-9d0d-7f91d24f4470" providerId="ADAL" clId="{94FF2166-892F-4DAC-B970-63BAC2ECD1E0}" dt="2022-01-13T15:37:15.283" v="265" actId="1035"/>
          <ac:spMkLst>
            <pc:docMk/>
            <pc:sldMk cId="1761575437" sldId="845"/>
            <ac:spMk id="28" creationId="{AB9F6AEF-562F-4B58-A493-0787545EEC55}"/>
          </ac:spMkLst>
        </pc:spChg>
        <pc:spChg chg="add mod">
          <ac:chgData name="Kellermann, Christiane" userId="ad71d5e9-8c27-4886-9d0d-7f91d24f4470" providerId="ADAL" clId="{94FF2166-892F-4DAC-B970-63BAC2ECD1E0}" dt="2022-01-13T15:35:30.273" v="249" actId="1037"/>
          <ac:spMkLst>
            <pc:docMk/>
            <pc:sldMk cId="1761575437" sldId="845"/>
            <ac:spMk id="29" creationId="{826E6BA3-CB75-4442-9EF1-53E7D5B4F57E}"/>
          </ac:spMkLst>
        </pc:spChg>
      </pc:sldChg>
    </pc:docChg>
  </pc:docChgLst>
</pc:chgInfo>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1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2.xml"/><Relationship Id="rId1" Type="http://schemas.microsoft.com/office/2011/relationships/chartStyle" Target="style2.xm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Investitionen\Hintergrundinfo%20und%20Berechnungen\Berechnungen%20Teil%201_Inland_Ausland%20neu.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Chemiem&#228;rkte%20weltweit\Arbeitsdokumente\Grafiken%20Teil%202.xlsx" TargetMode="External"/></Relationships>
</file>

<file path=ppt/charts/_rels/chart15.xml.rels><?xml version="1.0" encoding="UTF-8" standalone="yes"?>
<Relationships xmlns="http://schemas.openxmlformats.org/package/2006/relationships"><Relationship Id="rId3" Type="http://schemas.openxmlformats.org/officeDocument/2006/relationships/oleObject" Target="file:///\\vci-daten1\sfvbs\sfvbs\Bereich%20Volkswirtschaft\02%20regelm&#228;&#223;ige%20Publikationen\Chemiem&#228;rkte%20weltweit\Arbeitsdokumente\Grafiken%20Teil%202.xlsx" TargetMode="External"/><Relationship Id="rId2" Type="http://schemas.microsoft.com/office/2011/relationships/chartColorStyle" Target="colors3.xml"/><Relationship Id="rId1" Type="http://schemas.microsoft.com/office/2011/relationships/chartStyle" Target="style3.xml"/></Relationships>
</file>

<file path=ppt/charts/_rels/chart16.xml.rels><?xml version="1.0" encoding="UTF-8" standalone="yes"?>
<Relationships xmlns="http://schemas.openxmlformats.org/package/2006/relationships"><Relationship Id="rId1" Type="http://schemas.openxmlformats.org/officeDocument/2006/relationships/oleObject" Target="file:///\\VCI.de\dfs\SFVBS\sfvbs\Bereich%20Volkswirtschaft\02%20regelm&#228;&#223;ige%20Publikationen\Chemiem&#228;rkte%20weltweit\Arbeitsdokumente\Grafiken%20Teil%201.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VCI.de\dfs\SFVBS\sfvbs\Bereich%20Volkswirtschaft\02%20regelm&#228;&#223;ige%20Publikationen\Chemiem&#228;rkte%20weltweit\Arbeitsdokumente\Grafiken%20Teil%201.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Investitionen\Hintergrundinfo%20und%20Berechnungen\Berechnungen%20Teil%201_Inland_Ausland%20neu.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Chemiem&#228;rkte%20weltweit\Arbeitsdokumente\Grafiken%20Teil%202.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20.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VCI.de\dfs\SFVBS\sfvbs\Bereich%20Volkswirtschaft\08%20Politische%20Themen\Energie,%20Rohstoffe%20und%20Klima\1%20Foliensatz%20Energie\Arbeitsdokumente\Energiestatistik_neu%201.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vci-daten1\sfvbs\sfvbs\Bereich%20Volkswirtschaft\02%20regelm&#228;&#223;ige%20Publikationen\Absatzstruktur\2023\Input_Output_2020_Analyse.xlsx" TargetMode="External"/><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Absatzstruktur\2023\Input_Output_2020_Analyse.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VCI.de\dfs\SFVBS\sfvbs\Bereich%20Volkswirtschaft\02%20regelm&#228;&#223;ige%20Publikationen\Chemiem&#228;rkte%20weltweit\Arbeitsdokumente\Grafiken%20Teil%201.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Mittelstand\Daten.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492925925925924"/>
          <c:y val="0.22779908591901887"/>
          <c:w val="0.50996037037037034"/>
          <c:h val="0.63245814289979563"/>
        </c:manualLayout>
      </c:layout>
      <c:pieChart>
        <c:varyColors val="1"/>
        <c:ser>
          <c:idx val="0"/>
          <c:order val="0"/>
          <c:tx>
            <c:strRef>
              <c:f>Spartenstruktur!$A$13</c:f>
              <c:strCache>
                <c:ptCount val="1"/>
                <c:pt idx="0">
                  <c:v>Produktionswert in Milliarden</c:v>
                </c:pt>
              </c:strCache>
            </c:strRef>
          </c:tx>
          <c:spPr>
            <a:ln>
              <a:solidFill>
                <a:schemeClr val="bg1"/>
              </a:solidFill>
            </a:ln>
          </c:spPr>
          <c:dPt>
            <c:idx val="2"/>
            <c:bubble3D val="0"/>
            <c:extLst>
              <c:ext xmlns:c16="http://schemas.microsoft.com/office/drawing/2014/chart" uri="{C3380CC4-5D6E-409C-BE32-E72D297353CC}">
                <c16:uniqueId val="{00000000-01C2-473C-88A8-9BFDE30A337B}"/>
              </c:ext>
            </c:extLst>
          </c:dPt>
          <c:dLbls>
            <c:dLbl>
              <c:idx val="0"/>
              <c:layout>
                <c:manualLayout>
                  <c:x val="9.1709073645450195E-2"/>
                  <c:y val="-8.7503732114558707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8243388888888887"/>
                      <c:h val="0.18474954640453825"/>
                    </c:manualLayout>
                  </c15:layout>
                </c:ext>
                <c:ext xmlns:c16="http://schemas.microsoft.com/office/drawing/2014/chart" uri="{C3380CC4-5D6E-409C-BE32-E72D297353CC}">
                  <c16:uniqueId val="{00000001-01C2-473C-88A8-9BFDE30A337B}"/>
                </c:ext>
              </c:extLst>
            </c:dLbl>
            <c:dLbl>
              <c:idx val="1"/>
              <c:layout>
                <c:manualLayout>
                  <c:x val="1.7594814814814806E-2"/>
                  <c:y val="-1.7500746422911766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5983259259259256"/>
                      <c:h val="0.14074986794056177"/>
                    </c:manualLayout>
                  </c15:layout>
                </c:ext>
                <c:ext xmlns:c16="http://schemas.microsoft.com/office/drawing/2014/chart" uri="{C3380CC4-5D6E-409C-BE32-E72D297353CC}">
                  <c16:uniqueId val="{00000002-01C2-473C-88A8-9BFDE30A337B}"/>
                </c:ext>
              </c:extLst>
            </c:dLbl>
            <c:dLbl>
              <c:idx val="2"/>
              <c:layout>
                <c:manualLayout>
                  <c:x val="4.6084024291309089E-2"/>
                  <c:y val="3.7918283916308769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0-01C2-473C-88A8-9BFDE30A337B}"/>
                </c:ext>
              </c:extLst>
            </c:dLbl>
            <c:dLbl>
              <c:idx val="3"/>
              <c:layout>
                <c:manualLayout>
                  <c:x val="-8.723047455140652E-2"/>
                  <c:y val="-2.041753749339713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01C2-473C-88A8-9BFDE30A337B}"/>
                </c:ext>
              </c:extLst>
            </c:dLbl>
            <c:dLbl>
              <c:idx val="4"/>
              <c:layout>
                <c:manualLayout>
                  <c:x val="-5.5482665980868498E-2"/>
                  <c:y val="-8.7503732114559227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3730185185185185"/>
                      <c:h val="0.14074986794056177"/>
                    </c:manualLayout>
                  </c15:layout>
                </c:ext>
                <c:ext xmlns:c16="http://schemas.microsoft.com/office/drawing/2014/chart" uri="{C3380CC4-5D6E-409C-BE32-E72D297353CC}">
                  <c16:uniqueId val="{00000004-01C2-473C-88A8-9BFDE30A337B}"/>
                </c:ext>
              </c:extLst>
            </c:dLbl>
            <c:dLbl>
              <c:idx val="5"/>
              <c:layout>
                <c:manualLayout>
                  <c:x val="4.610733259160299E-2"/>
                  <c:y val="3.6671987546407832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8293944444444447"/>
                      <c:h val="0.18474954640453825"/>
                    </c:manualLayout>
                  </c15:layout>
                </c:ext>
                <c:ext xmlns:c16="http://schemas.microsoft.com/office/drawing/2014/chart" uri="{C3380CC4-5D6E-409C-BE32-E72D297353CC}">
                  <c16:uniqueId val="{00000005-01C2-473C-88A8-9BFDE30A337B}"/>
                </c:ext>
              </c:extLst>
            </c:dLbl>
            <c:numFmt formatCode="0.0%" sourceLinked="0"/>
            <c:spPr>
              <a:noFill/>
              <a:ln>
                <a:noFill/>
              </a:ln>
              <a:effectLst/>
            </c:spPr>
            <c:dLblPos val="outEnd"/>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Spartenstruktur!$B$12:$G$12</c:f>
              <c:strCache>
                <c:ptCount val="6"/>
                <c:pt idx="0">
                  <c:v>Anorgan. Grundchemikalien</c:v>
                </c:pt>
                <c:pt idx="1">
                  <c:v>Petrochemikalien</c:v>
                </c:pt>
                <c:pt idx="2">
                  <c:v>Polymere</c:v>
                </c:pt>
                <c:pt idx="3">
                  <c:v>Spezial-
chemikalien</c:v>
                </c:pt>
                <c:pt idx="4">
                  <c:v>Pharmazeutika</c:v>
                </c:pt>
                <c:pt idx="5">
                  <c:v>Wasch- und Körperpflegemittel</c:v>
                </c:pt>
              </c:strCache>
            </c:strRef>
          </c:cat>
          <c:val>
            <c:numRef>
              <c:f>Spartenstruktur!$B$13:$G$13</c:f>
              <c:numCache>
                <c:formatCode>0.0</c:formatCode>
                <c:ptCount val="6"/>
                <c:pt idx="0">
                  <c:v>21028.534</c:v>
                </c:pt>
                <c:pt idx="1">
                  <c:v>29851.378000000001</c:v>
                </c:pt>
                <c:pt idx="2">
                  <c:v>36600.404000000002</c:v>
                </c:pt>
                <c:pt idx="3">
                  <c:v>44699.576999999997</c:v>
                </c:pt>
                <c:pt idx="4">
                  <c:v>37404.830999999998</c:v>
                </c:pt>
                <c:pt idx="5">
                  <c:v>11800.636</c:v>
                </c:pt>
              </c:numCache>
            </c:numRef>
          </c:val>
          <c:extLst>
            <c:ext xmlns:c16="http://schemas.microsoft.com/office/drawing/2014/chart" uri="{C3380CC4-5D6E-409C-BE32-E72D297353CC}">
              <c16:uniqueId val="{00000006-01C2-473C-88A8-9BFDE30A337B}"/>
            </c:ext>
          </c:extLst>
        </c:ser>
        <c:dLbls>
          <c:showLegendKey val="0"/>
          <c:showVal val="1"/>
          <c:showCatName val="0"/>
          <c:showSerName val="0"/>
          <c:showPercent val="0"/>
          <c:showBubbleSize val="0"/>
          <c:showLeaderLines val="1"/>
        </c:dLbls>
        <c:firstSliceAng val="0"/>
      </c:pieChart>
    </c:plotArea>
    <c:plotVisOnly val="1"/>
    <c:dispBlanksAs val="zero"/>
    <c:showDLblsOverMax val="0"/>
  </c:chart>
  <c:spPr>
    <a:solidFill>
      <a:schemeClr val="bg1">
        <a:lumMod val="95000"/>
      </a:schemeClr>
    </a:solidFill>
    <a:ln>
      <a:solidFill>
        <a:schemeClr val="bg1"/>
      </a:solid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9853473173498275E-2"/>
          <c:y val="2.3433585858585862E-2"/>
          <c:w val="0.97590321063999952"/>
          <c:h val="0.88610744596961577"/>
        </c:manualLayout>
      </c:layout>
      <c:barChart>
        <c:barDir val="col"/>
        <c:grouping val="clustered"/>
        <c:varyColors val="0"/>
        <c:ser>
          <c:idx val="1"/>
          <c:order val="0"/>
          <c:tx>
            <c:strRef>
              <c:f>Ausbildungsplätze!$A$3</c:f>
              <c:strCache>
                <c:ptCount val="1"/>
                <c:pt idx="0">
                  <c:v> IST Angebot</c:v>
                </c:pt>
              </c:strCache>
            </c:strRef>
          </c:tx>
          <c:spPr>
            <a:solidFill>
              <a:schemeClr val="tx2"/>
            </a:solidFill>
          </c:spPr>
          <c:invertIfNegative val="0"/>
          <c:dLbls>
            <c:dLbl>
              <c:idx val="17"/>
              <c:layout>
                <c:manualLayout>
                  <c:x val="0"/>
                  <c:y val="-8.7109826285630149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144-409A-BECE-84ED5C665854}"/>
                </c:ext>
              </c:extLst>
            </c:dLbl>
            <c:spPr>
              <a:noFill/>
              <a:ln>
                <a:noFill/>
              </a:ln>
              <a:effectLst/>
            </c:spPr>
            <c:txPr>
              <a:bodyPr wrap="square" lIns="38100" tIns="19050" rIns="38100" bIns="19050" anchor="ctr">
                <a:spAutoFit/>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Ausbildungsplätze!$I$1:$U$1</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Ausbildungsplätze!$I$3:$U$3</c:f>
              <c:numCache>
                <c:formatCode>_-* #,##0\ _D_M_-;\-* #,##0\ _D_M_-;_-* "-"??\ _D_M_-;_-@_-</c:formatCode>
                <c:ptCount val="13"/>
                <c:pt idx="0">
                  <c:v>8840</c:v>
                </c:pt>
                <c:pt idx="1">
                  <c:v>9440</c:v>
                </c:pt>
                <c:pt idx="2">
                  <c:v>9583</c:v>
                </c:pt>
                <c:pt idx="3">
                  <c:v>9576</c:v>
                </c:pt>
                <c:pt idx="4" formatCode="General">
                  <c:v>9367</c:v>
                </c:pt>
                <c:pt idx="5">
                  <c:v>9209</c:v>
                </c:pt>
                <c:pt idx="6" formatCode="#,##0">
                  <c:v>9193</c:v>
                </c:pt>
                <c:pt idx="7" formatCode="#,##0">
                  <c:v>9417</c:v>
                </c:pt>
                <c:pt idx="8" formatCode="#,##0">
                  <c:v>9714</c:v>
                </c:pt>
                <c:pt idx="9" formatCode="#,##0">
                  <c:v>9512</c:v>
                </c:pt>
                <c:pt idx="10" formatCode="#,##0">
                  <c:v>9070</c:v>
                </c:pt>
                <c:pt idx="11" formatCode="#,##0">
                  <c:v>8575</c:v>
                </c:pt>
                <c:pt idx="12" formatCode="#,##0">
                  <c:v>9265</c:v>
                </c:pt>
              </c:numCache>
            </c:numRef>
          </c:val>
          <c:extLst>
            <c:ext xmlns:c16="http://schemas.microsoft.com/office/drawing/2014/chart" uri="{C3380CC4-5D6E-409C-BE32-E72D297353CC}">
              <c16:uniqueId val="{00000001-6144-409A-BECE-84ED5C665854}"/>
            </c:ext>
          </c:extLst>
        </c:ser>
        <c:dLbls>
          <c:dLblPos val="outEnd"/>
          <c:showLegendKey val="0"/>
          <c:showVal val="1"/>
          <c:showCatName val="0"/>
          <c:showSerName val="0"/>
          <c:showPercent val="0"/>
          <c:showBubbleSize val="0"/>
        </c:dLbls>
        <c:gapWidth val="23"/>
        <c:axId val="643291600"/>
        <c:axId val="643294736"/>
      </c:barChart>
      <c:catAx>
        <c:axId val="643291600"/>
        <c:scaling>
          <c:orientation val="minMax"/>
        </c:scaling>
        <c:delete val="0"/>
        <c:axPos val="b"/>
        <c:numFmt formatCode="General" sourceLinked="1"/>
        <c:majorTickMark val="out"/>
        <c:minorTickMark val="none"/>
        <c:tickLblPos val="nextTo"/>
        <c:crossAx val="643294736"/>
        <c:crosses val="autoZero"/>
        <c:auto val="1"/>
        <c:lblAlgn val="ctr"/>
        <c:lblOffset val="100"/>
        <c:noMultiLvlLbl val="0"/>
      </c:catAx>
      <c:valAx>
        <c:axId val="643294736"/>
        <c:scaling>
          <c:orientation val="minMax"/>
          <c:min val="0"/>
        </c:scaling>
        <c:delete val="1"/>
        <c:axPos val="l"/>
        <c:numFmt formatCode="_-* #,##0\ _D_M_-;\-* #,##0\ _D_M_-;_-* &quot;-&quot;??\ _D_M_-;_-@_-" sourceLinked="1"/>
        <c:majorTickMark val="out"/>
        <c:minorTickMark val="none"/>
        <c:tickLblPos val="nextTo"/>
        <c:crossAx val="643291600"/>
        <c:crosses val="autoZero"/>
        <c:crossBetween val="between"/>
      </c:valAx>
      <c:spPr>
        <a:solidFill>
          <a:schemeClr val="bg1">
            <a:lumMod val="95000"/>
          </a:schemeClr>
        </a:solidFill>
        <a:ln w="25400">
          <a:noFill/>
        </a:ln>
      </c:spPr>
    </c:plotArea>
    <c:plotVisOnly val="1"/>
    <c:dispBlanksAs val="gap"/>
    <c:showDLblsOverMax val="0"/>
  </c:chart>
  <c:spPr>
    <a:solidFill>
      <a:schemeClr val="bg1">
        <a:lumMod val="95000"/>
      </a:schemeClr>
    </a:solidFill>
    <a:ln w="25400">
      <a:noFill/>
    </a:ln>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02272727272726E-3"/>
          <c:y val="0.15156068578675988"/>
          <c:w val="0.98117979797979815"/>
          <c:h val="0.71799729731770123"/>
        </c:manualLayout>
      </c:layout>
      <c:barChart>
        <c:barDir val="col"/>
        <c:grouping val="clustered"/>
        <c:varyColors val="0"/>
        <c:ser>
          <c:idx val="0"/>
          <c:order val="0"/>
          <c:spPr>
            <a:solidFill>
              <a:srgbClr val="003061"/>
            </a:solidFill>
            <a:ln>
              <a:noFill/>
            </a:ln>
            <a:effectLst/>
          </c:spPr>
          <c:invertIfNegative val="0"/>
          <c:dPt>
            <c:idx val="0"/>
            <c:invertIfNegative val="0"/>
            <c:bubble3D val="0"/>
            <c:extLst>
              <c:ext xmlns:c16="http://schemas.microsoft.com/office/drawing/2014/chart" uri="{C3380CC4-5D6E-409C-BE32-E72D297353CC}">
                <c16:uniqueId val="{00000000-58DE-4CD9-A746-ED5F742D86FD}"/>
              </c:ext>
            </c:extLst>
          </c:dPt>
          <c:dPt>
            <c:idx val="1"/>
            <c:invertIfNegative val="0"/>
            <c:bubble3D val="0"/>
            <c:spPr>
              <a:solidFill>
                <a:srgbClr val="FF5C33"/>
              </a:solidFill>
              <a:ln>
                <a:noFill/>
              </a:ln>
              <a:effectLst/>
            </c:spPr>
            <c:extLst>
              <c:ext xmlns:c16="http://schemas.microsoft.com/office/drawing/2014/chart" uri="{C3380CC4-5D6E-409C-BE32-E72D297353CC}">
                <c16:uniqueId val="{00000002-58DE-4CD9-A746-ED5F742D86FD}"/>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4-58DE-4CD9-A746-ED5F742D86FD}"/>
              </c:ext>
            </c:extLst>
          </c:dPt>
          <c:dLbls>
            <c:spPr>
              <a:noFill/>
              <a:ln>
                <a:noFill/>
              </a:ln>
              <a:effectLst/>
            </c:spPr>
            <c:txPr>
              <a:bodyPr rot="0" spcFirstLastPara="1" vertOverflow="ellipsis" vert="horz" wrap="square" anchor="ctr" anchorCtr="1"/>
              <a:lstStyle/>
              <a:p>
                <a:pPr>
                  <a:defRPr sz="18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(Energieverbrauch_Chemie!$A$46:$A$47,Energieverbrauch_Chemie!$A$50)</c:f>
              <c:strCache>
                <c:ptCount val="3"/>
                <c:pt idx="0">
                  <c:v>Erdgas</c:v>
                </c:pt>
                <c:pt idx="1">
                  <c:v>Strom</c:v>
                </c:pt>
                <c:pt idx="2">
                  <c:v>Insgesamt</c:v>
                </c:pt>
              </c:strCache>
              <c:extLst/>
            </c:strRef>
          </c:cat>
          <c:val>
            <c:numRef>
              <c:f>(Energieverbrauch_Chemie!$G$46:$G$47,Energieverbrauch_Chemie!$G$50)</c:f>
              <c:numCache>
                <c:formatCode>0.0%</c:formatCode>
                <c:ptCount val="3"/>
                <c:pt idx="0">
                  <c:v>0.31313480895317652</c:v>
                </c:pt>
                <c:pt idx="1">
                  <c:v>0.24010863822154094</c:v>
                </c:pt>
                <c:pt idx="2">
                  <c:v>0.22813548390338304</c:v>
                </c:pt>
              </c:numCache>
              <c:extLst/>
            </c:numRef>
          </c:val>
          <c:extLst>
            <c:ext xmlns:c16="http://schemas.microsoft.com/office/drawing/2014/chart" uri="{C3380CC4-5D6E-409C-BE32-E72D297353CC}">
              <c16:uniqueId val="{00000005-58DE-4CD9-A746-ED5F742D86FD}"/>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scaling>
        <c:delete val="1"/>
        <c:axPos val="l"/>
        <c:numFmt formatCode="0.0%" sourceLinked="1"/>
        <c:majorTickMark val="none"/>
        <c:minorTickMark val="none"/>
        <c:tickLblPos val="nextTo"/>
        <c:crossAx val="69647068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1.1225982294256557E-2"/>
          <c:y val="4.8965304541807537E-2"/>
          <c:w val="0.93646455076582968"/>
          <c:h val="0.82201959920539269"/>
        </c:manualLayout>
      </c:layout>
      <c:barChart>
        <c:barDir val="col"/>
        <c:grouping val="stacked"/>
        <c:varyColors val="0"/>
        <c:ser>
          <c:idx val="1"/>
          <c:order val="0"/>
          <c:tx>
            <c:strRef>
              <c:f>'FuE Chemie'!$A$9</c:f>
              <c:strCache>
                <c:ptCount val="1"/>
                <c:pt idx="0">
                  <c:v>Forschungs- und Entwicklungsaufwendungen (GERD); Pharmazeutische Erzeugnisse (21); Mio. EUR;</c:v>
                </c:pt>
              </c:strCache>
            </c:strRef>
          </c:tx>
          <c:spPr>
            <a:solidFill>
              <a:schemeClr val="accent5"/>
            </a:solidFill>
            <a:ln>
              <a:noFill/>
            </a:ln>
            <a:effectLst/>
          </c:spPr>
          <c:invertIfNegative val="0"/>
          <c:dPt>
            <c:idx val="7"/>
            <c:invertIfNegative val="0"/>
            <c:bubble3D val="0"/>
            <c:extLst>
              <c:ext xmlns:c16="http://schemas.microsoft.com/office/drawing/2014/chart" uri="{C3380CC4-5D6E-409C-BE32-E72D297353CC}">
                <c16:uniqueId val="{00000000-CCCB-487C-8789-000B0E77A89C}"/>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Chemie'!$S$6:$Z$6</c:f>
              <c:strCache>
                <c:ptCount val="8"/>
                <c:pt idx="0">
                  <c:v>2015</c:v>
                </c:pt>
                <c:pt idx="1">
                  <c:v>2016</c:v>
                </c:pt>
                <c:pt idx="2">
                  <c:v>2017</c:v>
                </c:pt>
                <c:pt idx="3">
                  <c:v>2018</c:v>
                </c:pt>
                <c:pt idx="4">
                  <c:v>2019</c:v>
                </c:pt>
                <c:pt idx="5">
                  <c:v>2020</c:v>
                </c:pt>
                <c:pt idx="6">
                  <c:v>2021</c:v>
                </c:pt>
                <c:pt idx="7">
                  <c:v>2022*</c:v>
                </c:pt>
              </c:strCache>
            </c:strRef>
          </c:cat>
          <c:val>
            <c:numRef>
              <c:f>'FuE Chemie'!$S$9:$Z$9</c:f>
              <c:numCache>
                <c:formatCode>_-* #,##0\ _€_-;\-* #,##0\ _€_-;_-* "-"??\ _€_-;_-@_-</c:formatCode>
                <c:ptCount val="8"/>
                <c:pt idx="0">
                  <c:v>6149.9</c:v>
                </c:pt>
                <c:pt idx="1">
                  <c:v>6221</c:v>
                </c:pt>
                <c:pt idx="2">
                  <c:v>6918.4</c:v>
                </c:pt>
                <c:pt idx="3">
                  <c:v>7815.4</c:v>
                </c:pt>
                <c:pt idx="4">
                  <c:v>8465.7999999999993</c:v>
                </c:pt>
                <c:pt idx="5">
                  <c:v>7813</c:v>
                </c:pt>
                <c:pt idx="6">
                  <c:v>8540</c:v>
                </c:pt>
                <c:pt idx="7">
                  <c:v>8650.5400000000009</c:v>
                </c:pt>
              </c:numCache>
            </c:numRef>
          </c:val>
          <c:extLst>
            <c:ext xmlns:c16="http://schemas.microsoft.com/office/drawing/2014/chart" uri="{C3380CC4-5D6E-409C-BE32-E72D297353CC}">
              <c16:uniqueId val="{00000001-CCCB-487C-8789-000B0E77A89C}"/>
            </c:ext>
          </c:extLst>
        </c:ser>
        <c:ser>
          <c:idx val="2"/>
          <c:order val="1"/>
          <c:tx>
            <c:strRef>
              <c:f>'FuE Chemie'!$A$8</c:f>
              <c:strCache>
                <c:ptCount val="1"/>
                <c:pt idx="0">
                  <c:v>Forschungs- und Entwicklungsaufwendungen (GERD); Chemische Industrie (20); Mio. EUR;</c:v>
                </c:pt>
              </c:strCache>
            </c:strRef>
          </c:tx>
          <c:spPr>
            <a:solidFill>
              <a:schemeClr val="accent1"/>
            </a:solidFill>
            <a:ln>
              <a:noFill/>
            </a:ln>
          </c:spPr>
          <c:invertIfNegative val="0"/>
          <c:dPt>
            <c:idx val="7"/>
            <c:invertIfNegative val="0"/>
            <c:bubble3D val="0"/>
            <c:extLst>
              <c:ext xmlns:c16="http://schemas.microsoft.com/office/drawing/2014/chart" uri="{C3380CC4-5D6E-409C-BE32-E72D297353CC}">
                <c16:uniqueId val="{00000002-CCCB-487C-8789-000B0E77A89C}"/>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Chemie'!$S$6:$Z$6</c:f>
              <c:strCache>
                <c:ptCount val="8"/>
                <c:pt idx="0">
                  <c:v>2015</c:v>
                </c:pt>
                <c:pt idx="1">
                  <c:v>2016</c:v>
                </c:pt>
                <c:pt idx="2">
                  <c:v>2017</c:v>
                </c:pt>
                <c:pt idx="3">
                  <c:v>2018</c:v>
                </c:pt>
                <c:pt idx="4">
                  <c:v>2019</c:v>
                </c:pt>
                <c:pt idx="5">
                  <c:v>2020</c:v>
                </c:pt>
                <c:pt idx="6">
                  <c:v>2021</c:v>
                </c:pt>
                <c:pt idx="7">
                  <c:v>2022*</c:v>
                </c:pt>
              </c:strCache>
            </c:strRef>
          </c:cat>
          <c:val>
            <c:numRef>
              <c:f>'FuE Chemie'!$S$8:$Z$8</c:f>
              <c:numCache>
                <c:formatCode>_-* #,##0\ _€_-;\-* #,##0\ _€_-;_-* "-"??\ _€_-;_-@_-</c:formatCode>
                <c:ptCount val="8"/>
                <c:pt idx="0">
                  <c:v>4182.3</c:v>
                </c:pt>
                <c:pt idx="1">
                  <c:v>4244</c:v>
                </c:pt>
                <c:pt idx="2">
                  <c:v>4630</c:v>
                </c:pt>
                <c:pt idx="3">
                  <c:v>4775.8999999999996</c:v>
                </c:pt>
                <c:pt idx="4">
                  <c:v>4922.3999999999996</c:v>
                </c:pt>
                <c:pt idx="5">
                  <c:v>4732</c:v>
                </c:pt>
                <c:pt idx="6">
                  <c:v>5366</c:v>
                </c:pt>
                <c:pt idx="7">
                  <c:v>5274.0199999999995</c:v>
                </c:pt>
              </c:numCache>
            </c:numRef>
          </c:val>
          <c:extLst>
            <c:ext xmlns:c16="http://schemas.microsoft.com/office/drawing/2014/chart" uri="{C3380CC4-5D6E-409C-BE32-E72D297353CC}">
              <c16:uniqueId val="{00000003-CCCB-487C-8789-000B0E77A89C}"/>
            </c:ext>
          </c:extLst>
        </c:ser>
        <c:dLbls>
          <c:dLblPos val="inEnd"/>
          <c:showLegendKey val="0"/>
          <c:showVal val="1"/>
          <c:showCatName val="0"/>
          <c:showSerName val="0"/>
          <c:showPercent val="0"/>
          <c:showBubbleSize val="0"/>
        </c:dLbls>
        <c:gapWidth val="50"/>
        <c:overlap val="100"/>
        <c:axId val="539045040"/>
        <c:axId val="539043080"/>
      </c:barChart>
      <c:catAx>
        <c:axId val="539045040"/>
        <c:scaling>
          <c:orientation val="minMax"/>
        </c:scaling>
        <c:delete val="0"/>
        <c:axPos val="b"/>
        <c:numFmt formatCode="General" sourceLinked="1"/>
        <c:majorTickMark val="none"/>
        <c:minorTickMark val="none"/>
        <c:tickLblPos val="nextTo"/>
        <c:spPr>
          <a:ln>
            <a:solidFill>
              <a:schemeClr val="bg2"/>
            </a:solidFill>
          </a:ln>
        </c:spPr>
        <c:txPr>
          <a:bodyPr rot="0" vert="horz"/>
          <a:lstStyle/>
          <a:p>
            <a:pPr>
              <a:defRPr/>
            </a:pPr>
            <a:endParaRPr lang="de-DE"/>
          </a:p>
        </c:txPr>
        <c:crossAx val="539043080"/>
        <c:crosses val="autoZero"/>
        <c:auto val="0"/>
        <c:lblAlgn val="ctr"/>
        <c:lblOffset val="100"/>
        <c:tickMarkSkip val="1"/>
        <c:noMultiLvlLbl val="0"/>
      </c:catAx>
      <c:valAx>
        <c:axId val="539043080"/>
        <c:scaling>
          <c:orientation val="minMax"/>
          <c:min val="0"/>
        </c:scaling>
        <c:delete val="1"/>
        <c:axPos val="l"/>
        <c:numFmt formatCode="_-* #,##0\ _€_-;\-* #,##0\ _€_-;_-* &quot;-&quot;??\ _€_-;_-@_-" sourceLinked="1"/>
        <c:majorTickMark val="none"/>
        <c:minorTickMark val="none"/>
        <c:tickLblPos val="nextTo"/>
        <c:crossAx val="539045040"/>
        <c:crosses val="autoZero"/>
        <c:crossBetween val="between"/>
        <c:dispUnits>
          <c:builtInUnit val="thousands"/>
        </c:dispUnits>
      </c:valAx>
      <c:spPr>
        <a:noFill/>
      </c:spPr>
    </c:plotArea>
    <c:plotVisOnly val="1"/>
    <c:dispBlanksAs val="gap"/>
    <c:showDLblsOverMax val="0"/>
  </c:chart>
  <c:spPr>
    <a:solidFill>
      <a:srgbClr val="EDEDED"/>
    </a:solidFill>
    <a:ln>
      <a:noFill/>
    </a:ln>
  </c:spPr>
  <c:txPr>
    <a:bodyPr/>
    <a:lstStyle/>
    <a:p>
      <a:pPr>
        <a:defRPr sz="1800" b="1">
          <a:solidFill>
            <a:sysClr val="windowText" lastClr="000000"/>
          </a:solidFill>
          <a:latin typeface="Source Sans Pro" panose="020B0503030403020204" pitchFamily="34" charset="0"/>
          <a:cs typeface="Arial" pitchFamily="34" charset="0"/>
        </a:defRPr>
      </a:pPr>
      <a:endParaRPr lang="de-DE"/>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47495048699901"/>
          <c:y val="1.7521399176954732E-2"/>
          <c:w val="0.87652504951300103"/>
          <c:h val="0.83226544068226205"/>
        </c:manualLayout>
      </c:layout>
      <c:lineChart>
        <c:grouping val="standard"/>
        <c:varyColors val="0"/>
        <c:ser>
          <c:idx val="0"/>
          <c:order val="0"/>
          <c:tx>
            <c:strRef>
              <c:f>'Inve In- und Ausland'!$B$4</c:f>
              <c:strCache>
                <c:ptCount val="1"/>
                <c:pt idx="0">
                  <c:v> Sachanlageinvestitionen im Inland</c:v>
                </c:pt>
              </c:strCache>
            </c:strRef>
          </c:tx>
          <c:spPr>
            <a:ln w="85725">
              <a:solidFill>
                <a:srgbClr val="B22063"/>
              </a:solidFill>
            </a:ln>
          </c:spPr>
          <c:marker>
            <c:symbol val="none"/>
          </c:marker>
          <c:dLbls>
            <c:dLbl>
              <c:idx val="3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0E3-4678-BC71-6AEA1510DF7B}"/>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trendline>
            <c:spPr>
              <a:ln w="38100">
                <a:solidFill>
                  <a:srgbClr val="623C72"/>
                </a:solidFill>
                <a:prstDash val="sysDash"/>
              </a:ln>
            </c:spPr>
            <c:trendlineType val="linear"/>
            <c:dispRSqr val="0"/>
            <c:dispEq val="0"/>
          </c:trendline>
          <c:cat>
            <c:strRef>
              <c:f>'Inve In- und Ausland'!$A$6:$A$36</c:f>
              <c:strCache>
                <c:ptCount val="31"/>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pt idx="25">
                  <c:v>2017</c:v>
                </c:pt>
                <c:pt idx="26">
                  <c:v>2018</c:v>
                </c:pt>
                <c:pt idx="27">
                  <c:v>2019</c:v>
                </c:pt>
                <c:pt idx="28">
                  <c:v>2020</c:v>
                </c:pt>
                <c:pt idx="29">
                  <c:v>2021</c:v>
                </c:pt>
                <c:pt idx="30">
                  <c:v>2022</c:v>
                </c:pt>
              </c:strCache>
            </c:strRef>
          </c:cat>
          <c:val>
            <c:numRef>
              <c:f>'Inve In- und Ausland'!$B$6:$B$36</c:f>
              <c:numCache>
                <c:formatCode>_-* #,##0\ _€_-;\-* #,##0\ _€_-;_-* "-"??\ _€_-;_-@_-</c:formatCode>
                <c:ptCount val="31"/>
                <c:pt idx="0">
                  <c:v>6513.2449999999999</c:v>
                </c:pt>
                <c:pt idx="1">
                  <c:v>5799.277</c:v>
                </c:pt>
                <c:pt idx="2">
                  <c:v>5553.192</c:v>
                </c:pt>
                <c:pt idx="3">
                  <c:v>5797.1949999999997</c:v>
                </c:pt>
                <c:pt idx="4">
                  <c:v>6390.2759999999998</c:v>
                </c:pt>
                <c:pt idx="5">
                  <c:v>6398.2759999999998</c:v>
                </c:pt>
                <c:pt idx="6">
                  <c:v>6918.4219999999996</c:v>
                </c:pt>
                <c:pt idx="7">
                  <c:v>6937.5730000000003</c:v>
                </c:pt>
                <c:pt idx="8">
                  <c:v>6798.84</c:v>
                </c:pt>
                <c:pt idx="9">
                  <c:v>6575.4170000000004</c:v>
                </c:pt>
                <c:pt idx="10">
                  <c:v>6465.0959999999995</c:v>
                </c:pt>
                <c:pt idx="11">
                  <c:v>6092.7449999999999</c:v>
                </c:pt>
                <c:pt idx="12">
                  <c:v>5200.8379999999997</c:v>
                </c:pt>
                <c:pt idx="13">
                  <c:v>5392.4139999999998</c:v>
                </c:pt>
                <c:pt idx="14">
                  <c:v>6148.6670000000004</c:v>
                </c:pt>
                <c:pt idx="15">
                  <c:v>6435.48</c:v>
                </c:pt>
                <c:pt idx="16">
                  <c:v>7097.8609999999999</c:v>
                </c:pt>
                <c:pt idx="17">
                  <c:v>6106.8119999999999</c:v>
                </c:pt>
                <c:pt idx="18">
                  <c:v>5798.527</c:v>
                </c:pt>
                <c:pt idx="19">
                  <c:v>6248.7809999999999</c:v>
                </c:pt>
                <c:pt idx="20">
                  <c:v>6251.7560000000003</c:v>
                </c:pt>
                <c:pt idx="21">
                  <c:v>6892.0230000000001</c:v>
                </c:pt>
                <c:pt idx="22">
                  <c:v>7145.4520000000002</c:v>
                </c:pt>
                <c:pt idx="23">
                  <c:v>7140.7449999999999</c:v>
                </c:pt>
                <c:pt idx="24">
                  <c:v>7042.6220000000003</c:v>
                </c:pt>
                <c:pt idx="25">
                  <c:v>7371.14</c:v>
                </c:pt>
                <c:pt idx="26">
                  <c:v>7840.1610000000001</c:v>
                </c:pt>
                <c:pt idx="27">
                  <c:v>8422.6949999999997</c:v>
                </c:pt>
                <c:pt idx="28">
                  <c:v>8496.5220000000008</c:v>
                </c:pt>
                <c:pt idx="29">
                  <c:v>9488.8559999999998</c:v>
                </c:pt>
                <c:pt idx="30">
                  <c:v>9398.5183585100003</c:v>
                </c:pt>
              </c:numCache>
            </c:numRef>
          </c:val>
          <c:smooth val="0"/>
          <c:extLst>
            <c:ext xmlns:c16="http://schemas.microsoft.com/office/drawing/2014/chart" uri="{C3380CC4-5D6E-409C-BE32-E72D297353CC}">
              <c16:uniqueId val="{00000002-B0E3-4678-BC71-6AEA1510DF7B}"/>
            </c:ext>
          </c:extLst>
        </c:ser>
        <c:dLbls>
          <c:showLegendKey val="0"/>
          <c:showVal val="0"/>
          <c:showCatName val="0"/>
          <c:showSerName val="0"/>
          <c:showPercent val="0"/>
          <c:showBubbleSize val="0"/>
        </c:dLbls>
        <c:smooth val="0"/>
        <c:axId val="502024144"/>
        <c:axId val="502026104"/>
      </c:lineChart>
      <c:catAx>
        <c:axId val="502024144"/>
        <c:scaling>
          <c:orientation val="minMax"/>
        </c:scaling>
        <c:delete val="0"/>
        <c:axPos val="b"/>
        <c:numFmt formatCode="General" sourceLinked="0"/>
        <c:majorTickMark val="out"/>
        <c:minorTickMark val="none"/>
        <c:tickLblPos val="nextTo"/>
        <c:txPr>
          <a:bodyPr rot="-5400000" vert="horz"/>
          <a:lstStyle/>
          <a:p>
            <a:pPr>
              <a:defRPr/>
            </a:pPr>
            <a:endParaRPr lang="de-DE"/>
          </a:p>
        </c:txPr>
        <c:crossAx val="502026104"/>
        <c:crosses val="autoZero"/>
        <c:auto val="1"/>
        <c:lblAlgn val="ctr"/>
        <c:lblOffset val="50"/>
        <c:tickLblSkip val="2"/>
        <c:tickMarkSkip val="1"/>
        <c:noMultiLvlLbl val="0"/>
      </c:catAx>
      <c:valAx>
        <c:axId val="502026104"/>
        <c:scaling>
          <c:orientation val="minMax"/>
          <c:min val="3000"/>
        </c:scaling>
        <c:delete val="0"/>
        <c:axPos val="l"/>
        <c:majorGridlines>
          <c:spPr>
            <a:ln>
              <a:prstDash val="sysDot"/>
            </a:ln>
          </c:spPr>
        </c:majorGridlines>
        <c:numFmt formatCode="#,##0" sourceLinked="0"/>
        <c:majorTickMark val="out"/>
        <c:minorTickMark val="none"/>
        <c:tickLblPos val="nextTo"/>
        <c:crossAx val="502024144"/>
        <c:crosses val="autoZero"/>
        <c:crossBetween val="between"/>
        <c:majorUnit val="1000"/>
      </c:valAx>
      <c:spPr>
        <a:solidFill>
          <a:srgbClr val="EAEAEA"/>
        </a:solidFill>
        <a:ln w="25400">
          <a:noFill/>
        </a:ln>
      </c:spPr>
    </c:plotArea>
    <c:plotVisOnly val="1"/>
    <c:dispBlanksAs val="gap"/>
    <c:showDLblsOverMax val="0"/>
  </c:chart>
  <c:spPr>
    <a:solidFill>
      <a:srgbClr val="EAEAEA"/>
    </a:solidFill>
    <a:ln w="25400">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3778474104058942E-2"/>
          <c:y val="0.12702323514763583"/>
          <c:w val="0.93496228855253039"/>
          <c:h val="0.7605088573824389"/>
        </c:manualLayout>
      </c:layout>
      <c:barChart>
        <c:barDir val="col"/>
        <c:grouping val="clustered"/>
        <c:varyColors val="0"/>
        <c:ser>
          <c:idx val="0"/>
          <c:order val="0"/>
          <c:tx>
            <c:strRef>
              <c:f>'Ex und Im'!$C$13</c:f>
              <c:strCache>
                <c:ptCount val="1"/>
                <c:pt idx="0">
                  <c:v> Außenhandelssaldo</c:v>
                </c:pt>
              </c:strCache>
            </c:strRef>
          </c:tx>
          <c:spPr>
            <a:solidFill>
              <a:srgbClr val="BE9528"/>
            </a:solidFill>
            <a:ln>
              <a:noFill/>
            </a:ln>
          </c:spPr>
          <c:invertIfNegative val="0"/>
          <c:cat>
            <c:strRef>
              <c:f>'Ex und Im'!$E$1:$AJ$1</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'Ex und Im'!$E$13:$AJ$13</c:f>
              <c:numCache>
                <c:formatCode>_-* #,##0.0\ _D_M_-;\-* #,##0.0\ _D_M_-;_-* "-"??\ _D_M_-;_-@_-</c:formatCode>
                <c:ptCount val="32"/>
                <c:pt idx="0">
                  <c:v>15.3</c:v>
                </c:pt>
                <c:pt idx="1">
                  <c:v>15.4</c:v>
                </c:pt>
                <c:pt idx="2">
                  <c:v>17.3</c:v>
                </c:pt>
                <c:pt idx="3">
                  <c:v>19.5</c:v>
                </c:pt>
                <c:pt idx="4">
                  <c:v>19.5</c:v>
                </c:pt>
                <c:pt idx="5">
                  <c:v>21.1</c:v>
                </c:pt>
                <c:pt idx="6">
                  <c:v>25.3</c:v>
                </c:pt>
                <c:pt idx="7">
                  <c:v>21.8</c:v>
                </c:pt>
                <c:pt idx="8">
                  <c:v>21.2</c:v>
                </c:pt>
                <c:pt idx="9">
                  <c:v>23.9</c:v>
                </c:pt>
                <c:pt idx="10">
                  <c:v>24.1</c:v>
                </c:pt>
                <c:pt idx="11">
                  <c:v>23.4</c:v>
                </c:pt>
                <c:pt idx="12">
                  <c:v>27.5</c:v>
                </c:pt>
                <c:pt idx="13">
                  <c:v>30</c:v>
                </c:pt>
                <c:pt idx="14">
                  <c:v>31.5</c:v>
                </c:pt>
                <c:pt idx="15">
                  <c:v>35.4</c:v>
                </c:pt>
                <c:pt idx="16">
                  <c:v>36.5</c:v>
                </c:pt>
                <c:pt idx="17">
                  <c:v>41.8</c:v>
                </c:pt>
                <c:pt idx="18">
                  <c:v>36.4</c:v>
                </c:pt>
                <c:pt idx="19">
                  <c:v>40.799999999999997</c:v>
                </c:pt>
                <c:pt idx="20">
                  <c:v>41.9</c:v>
                </c:pt>
                <c:pt idx="21">
                  <c:v>50.7</c:v>
                </c:pt>
                <c:pt idx="22">
                  <c:v>53.4</c:v>
                </c:pt>
                <c:pt idx="23">
                  <c:v>53.7</c:v>
                </c:pt>
                <c:pt idx="24">
                  <c:v>55.2</c:v>
                </c:pt>
                <c:pt idx="25">
                  <c:v>54.7</c:v>
                </c:pt>
                <c:pt idx="26">
                  <c:v>58.1</c:v>
                </c:pt>
                <c:pt idx="27">
                  <c:v>55.6</c:v>
                </c:pt>
                <c:pt idx="28">
                  <c:v>56.4</c:v>
                </c:pt>
                <c:pt idx="29">
                  <c:v>55.7</c:v>
                </c:pt>
                <c:pt idx="30">
                  <c:v>72.599999999999994</c:v>
                </c:pt>
                <c:pt idx="31">
                  <c:v>63.524999999999991</c:v>
                </c:pt>
              </c:numCache>
            </c:numRef>
          </c:val>
          <c:extLst>
            <c:ext xmlns:c16="http://schemas.microsoft.com/office/drawing/2014/chart" uri="{C3380CC4-5D6E-409C-BE32-E72D297353CC}">
              <c16:uniqueId val="{00000000-8304-44EB-A056-FA8E47A27CD4}"/>
            </c:ext>
          </c:extLst>
        </c:ser>
        <c:dLbls>
          <c:showLegendKey val="0"/>
          <c:showVal val="0"/>
          <c:showCatName val="0"/>
          <c:showSerName val="0"/>
          <c:showPercent val="0"/>
          <c:showBubbleSize val="0"/>
        </c:dLbls>
        <c:gapWidth val="40"/>
        <c:axId val="577769368"/>
        <c:axId val="577767016"/>
      </c:barChart>
      <c:lineChart>
        <c:grouping val="standard"/>
        <c:varyColors val="0"/>
        <c:ser>
          <c:idx val="1"/>
          <c:order val="1"/>
          <c:tx>
            <c:strRef>
              <c:f>'Ex und Im'!$C$14</c:f>
              <c:strCache>
                <c:ptCount val="1"/>
                <c:pt idx="0">
                  <c:v> Exporte</c:v>
                </c:pt>
              </c:strCache>
            </c:strRef>
          </c:tx>
          <c:spPr>
            <a:ln w="76200">
              <a:solidFill>
                <a:srgbClr val="623C72"/>
              </a:solidFill>
            </a:ln>
          </c:spPr>
          <c:marker>
            <c:symbol val="none"/>
          </c:marker>
          <c:dLbls>
            <c:dLbl>
              <c:idx val="3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304-44EB-A056-FA8E47A27CD4}"/>
                </c:ext>
              </c:extLst>
            </c:dLbl>
            <c:spPr>
              <a:noFill/>
              <a:ln>
                <a:noFill/>
              </a:ln>
              <a:effectLst/>
            </c:spPr>
            <c:dLblPos val="t"/>
            <c:showLegendKey val="0"/>
            <c:showVal val="0"/>
            <c:showCatName val="0"/>
            <c:showSerName val="0"/>
            <c:showPercent val="0"/>
            <c:showBubbleSize val="0"/>
            <c:extLst>
              <c:ext xmlns:c15="http://schemas.microsoft.com/office/drawing/2012/chart" uri="{CE6537A1-D6FC-4f65-9D91-7224C49458BB}">
                <c15:showLeaderLines val="1"/>
              </c:ext>
            </c:extLst>
          </c:dLbls>
          <c:cat>
            <c:strRef>
              <c:f>'Ex und Im'!$E$1:$AJ$1</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'Ex und Im'!$E$14:$AJ$14</c:f>
              <c:numCache>
                <c:formatCode>_-* #,##0.0\ _D_M_-;\-* #,##0.0\ _D_M_-;_-* "-"??\ _D_M_-;_-@_-</c:formatCode>
                <c:ptCount val="32"/>
                <c:pt idx="0">
                  <c:v>44.6</c:v>
                </c:pt>
                <c:pt idx="1">
                  <c:v>44.6</c:v>
                </c:pt>
                <c:pt idx="2">
                  <c:v>42.4</c:v>
                </c:pt>
                <c:pt idx="3">
                  <c:v>48.8</c:v>
                </c:pt>
                <c:pt idx="4">
                  <c:v>51.8</c:v>
                </c:pt>
                <c:pt idx="5">
                  <c:v>53.4</c:v>
                </c:pt>
                <c:pt idx="6">
                  <c:v>61.2</c:v>
                </c:pt>
                <c:pt idx="7">
                  <c:v>63.8</c:v>
                </c:pt>
                <c:pt idx="8">
                  <c:v>65.8</c:v>
                </c:pt>
                <c:pt idx="9">
                  <c:v>76.599999999999994</c:v>
                </c:pt>
                <c:pt idx="10">
                  <c:v>82.6</c:v>
                </c:pt>
                <c:pt idx="11">
                  <c:v>81.400000000000006</c:v>
                </c:pt>
                <c:pt idx="12">
                  <c:v>86.4</c:v>
                </c:pt>
                <c:pt idx="13">
                  <c:v>96.5</c:v>
                </c:pt>
                <c:pt idx="14">
                  <c:v>104.8</c:v>
                </c:pt>
                <c:pt idx="15">
                  <c:v>119.3</c:v>
                </c:pt>
                <c:pt idx="16">
                  <c:v>129.5</c:v>
                </c:pt>
                <c:pt idx="17">
                  <c:v>139.19999999999999</c:v>
                </c:pt>
                <c:pt idx="18">
                  <c:v>123.2</c:v>
                </c:pt>
                <c:pt idx="19">
                  <c:v>142.4</c:v>
                </c:pt>
                <c:pt idx="20">
                  <c:v>153.19999999999999</c:v>
                </c:pt>
                <c:pt idx="21">
                  <c:v>162.1</c:v>
                </c:pt>
                <c:pt idx="22">
                  <c:v>163.6</c:v>
                </c:pt>
                <c:pt idx="23">
                  <c:v>169</c:v>
                </c:pt>
                <c:pt idx="24">
                  <c:v>178.2</c:v>
                </c:pt>
                <c:pt idx="25">
                  <c:v>177.8</c:v>
                </c:pt>
                <c:pt idx="26">
                  <c:v>191.7</c:v>
                </c:pt>
                <c:pt idx="27">
                  <c:v>202.2</c:v>
                </c:pt>
                <c:pt idx="28">
                  <c:v>202</c:v>
                </c:pt>
                <c:pt idx="29">
                  <c:v>200.8</c:v>
                </c:pt>
                <c:pt idx="30">
                  <c:v>240.9</c:v>
                </c:pt>
                <c:pt idx="31">
                  <c:v>285.22559999999999</c:v>
                </c:pt>
              </c:numCache>
            </c:numRef>
          </c:val>
          <c:smooth val="0"/>
          <c:extLst>
            <c:ext xmlns:c16="http://schemas.microsoft.com/office/drawing/2014/chart" uri="{C3380CC4-5D6E-409C-BE32-E72D297353CC}">
              <c16:uniqueId val="{00000002-8304-44EB-A056-FA8E47A27CD4}"/>
            </c:ext>
          </c:extLst>
        </c:ser>
        <c:ser>
          <c:idx val="2"/>
          <c:order val="2"/>
          <c:tx>
            <c:strRef>
              <c:f>'Ex und Im'!$C$15</c:f>
              <c:strCache>
                <c:ptCount val="1"/>
                <c:pt idx="0">
                  <c:v> Importe</c:v>
                </c:pt>
              </c:strCache>
            </c:strRef>
          </c:tx>
          <c:spPr>
            <a:ln w="76200">
              <a:solidFill>
                <a:srgbClr val="3080B2"/>
              </a:solidFill>
            </a:ln>
          </c:spPr>
          <c:marker>
            <c:symbol val="none"/>
          </c:marker>
          <c:dLbls>
            <c:dLbl>
              <c:idx val="3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304-44EB-A056-FA8E47A27CD4}"/>
                </c:ext>
              </c:extLst>
            </c:dLbl>
            <c:spPr>
              <a:noFill/>
              <a:ln>
                <a:noFill/>
              </a:ln>
              <a:effectLst/>
            </c:spPr>
            <c:dLblPos val="t"/>
            <c:showLegendKey val="0"/>
            <c:showVal val="0"/>
            <c:showCatName val="0"/>
            <c:showSerName val="0"/>
            <c:showPercent val="0"/>
            <c:showBubbleSize val="0"/>
            <c:extLst>
              <c:ext xmlns:c15="http://schemas.microsoft.com/office/drawing/2012/chart" uri="{CE6537A1-D6FC-4f65-9D91-7224C49458BB}">
                <c15:showLeaderLines val="1"/>
              </c:ext>
            </c:extLst>
          </c:dLbls>
          <c:cat>
            <c:strRef>
              <c:f>'Ex und Im'!$E$1:$AJ$1</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'Ex und Im'!$E$15:$AJ$15</c:f>
              <c:numCache>
                <c:formatCode>_-* #,##0.0\ _D_M_-;\-* #,##0.0\ _D_M_-;_-* "-"??\ _D_M_-;_-@_-</c:formatCode>
                <c:ptCount val="32"/>
                <c:pt idx="0">
                  <c:v>29.3</c:v>
                </c:pt>
                <c:pt idx="1">
                  <c:v>29.2</c:v>
                </c:pt>
                <c:pt idx="2">
                  <c:v>25.1</c:v>
                </c:pt>
                <c:pt idx="3">
                  <c:v>29.4</c:v>
                </c:pt>
                <c:pt idx="4">
                  <c:v>32.299999999999997</c:v>
                </c:pt>
                <c:pt idx="5">
                  <c:v>32.299999999999997</c:v>
                </c:pt>
                <c:pt idx="6">
                  <c:v>35.9</c:v>
                </c:pt>
                <c:pt idx="7">
                  <c:v>42</c:v>
                </c:pt>
                <c:pt idx="8">
                  <c:v>44.6</c:v>
                </c:pt>
                <c:pt idx="9">
                  <c:v>52.7</c:v>
                </c:pt>
                <c:pt idx="10">
                  <c:v>58.6</c:v>
                </c:pt>
                <c:pt idx="11">
                  <c:v>58</c:v>
                </c:pt>
                <c:pt idx="12">
                  <c:v>58.9</c:v>
                </c:pt>
                <c:pt idx="13">
                  <c:v>66.5</c:v>
                </c:pt>
                <c:pt idx="14">
                  <c:v>73.400000000000006</c:v>
                </c:pt>
                <c:pt idx="15">
                  <c:v>83.9</c:v>
                </c:pt>
                <c:pt idx="16">
                  <c:v>93</c:v>
                </c:pt>
                <c:pt idx="17">
                  <c:v>97.4</c:v>
                </c:pt>
                <c:pt idx="18">
                  <c:v>86.8</c:v>
                </c:pt>
                <c:pt idx="19">
                  <c:v>101.6</c:v>
                </c:pt>
                <c:pt idx="20">
                  <c:v>111.3</c:v>
                </c:pt>
                <c:pt idx="21">
                  <c:v>111.4</c:v>
                </c:pt>
                <c:pt idx="22">
                  <c:v>110.2</c:v>
                </c:pt>
                <c:pt idx="23">
                  <c:v>115.4</c:v>
                </c:pt>
                <c:pt idx="24">
                  <c:v>122.9</c:v>
                </c:pt>
                <c:pt idx="25">
                  <c:v>123.2</c:v>
                </c:pt>
                <c:pt idx="26">
                  <c:v>133.6</c:v>
                </c:pt>
                <c:pt idx="27">
                  <c:v>146.6</c:v>
                </c:pt>
                <c:pt idx="28">
                  <c:v>145.6</c:v>
                </c:pt>
                <c:pt idx="29">
                  <c:v>145.1</c:v>
                </c:pt>
                <c:pt idx="30">
                  <c:v>168.3</c:v>
                </c:pt>
                <c:pt idx="31">
                  <c:v>221.65110000000001</c:v>
                </c:pt>
              </c:numCache>
            </c:numRef>
          </c:val>
          <c:smooth val="0"/>
          <c:extLst>
            <c:ext xmlns:c16="http://schemas.microsoft.com/office/drawing/2014/chart" uri="{C3380CC4-5D6E-409C-BE32-E72D297353CC}">
              <c16:uniqueId val="{00000004-8304-44EB-A056-FA8E47A27CD4}"/>
            </c:ext>
          </c:extLst>
        </c:ser>
        <c:dLbls>
          <c:showLegendKey val="0"/>
          <c:showVal val="0"/>
          <c:showCatName val="0"/>
          <c:showSerName val="0"/>
          <c:showPercent val="0"/>
          <c:showBubbleSize val="0"/>
        </c:dLbls>
        <c:marker val="1"/>
        <c:smooth val="0"/>
        <c:axId val="577769368"/>
        <c:axId val="577767016"/>
      </c:lineChart>
      <c:catAx>
        <c:axId val="577769368"/>
        <c:scaling>
          <c:orientation val="minMax"/>
        </c:scaling>
        <c:delete val="0"/>
        <c:axPos val="b"/>
        <c:numFmt formatCode="General" sourceLinked="0"/>
        <c:majorTickMark val="out"/>
        <c:minorTickMark val="none"/>
        <c:tickLblPos val="nextTo"/>
        <c:spPr>
          <a:ln>
            <a:solidFill>
              <a:srgbClr val="AAAAAA"/>
            </a:solidFill>
          </a:ln>
        </c:spPr>
        <c:crossAx val="577767016"/>
        <c:crosses val="autoZero"/>
        <c:auto val="1"/>
        <c:lblAlgn val="ctr"/>
        <c:lblOffset val="100"/>
        <c:tickLblSkip val="3"/>
        <c:noMultiLvlLbl val="0"/>
      </c:catAx>
      <c:valAx>
        <c:axId val="577767016"/>
        <c:scaling>
          <c:orientation val="minMax"/>
        </c:scaling>
        <c:delete val="0"/>
        <c:axPos val="l"/>
        <c:majorGridlines>
          <c:spPr>
            <a:ln>
              <a:solidFill>
                <a:srgbClr val="AAAAAA"/>
              </a:solidFill>
            </a:ln>
          </c:spPr>
        </c:majorGridlines>
        <c:numFmt formatCode="#,##0" sourceLinked="0"/>
        <c:majorTickMark val="out"/>
        <c:minorTickMark val="none"/>
        <c:tickLblPos val="nextTo"/>
        <c:spPr>
          <a:ln>
            <a:solidFill>
              <a:srgbClr val="AAAAAA"/>
            </a:solidFill>
          </a:ln>
        </c:spPr>
        <c:crossAx val="577769368"/>
        <c:crosses val="autoZero"/>
        <c:crossBetween val="between"/>
      </c:valAx>
      <c:spPr>
        <a:noFill/>
        <a:ln w="25400">
          <a:noFill/>
        </a:ln>
      </c:spPr>
    </c:plotArea>
    <c:legend>
      <c:legendPos val="t"/>
      <c:layout>
        <c:manualLayout>
          <c:xMode val="edge"/>
          <c:yMode val="edge"/>
          <c:x val="4.5891609154556388E-2"/>
          <c:y val="6.0905969096694936E-3"/>
          <c:w val="0.87812981215827834"/>
          <c:h val="0.11312958890070607"/>
        </c:manualLayout>
      </c:layout>
      <c:overlay val="0"/>
      <c:spPr>
        <a:noFill/>
      </c:spPr>
    </c:legend>
    <c:plotVisOnly val="1"/>
    <c:dispBlanksAs val="gap"/>
    <c:showDLblsOverMax val="0"/>
  </c:chart>
  <c:spPr>
    <a:solidFill>
      <a:srgbClr val="EAEAEA"/>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36134897334634"/>
          <c:y val="0.135586998062279"/>
          <c:w val="0.4698183659771934"/>
          <c:h val="0.81104906215598016"/>
        </c:manualLayout>
      </c:layout>
      <c:pieChart>
        <c:varyColors val="1"/>
        <c:ser>
          <c:idx val="0"/>
          <c:order val="0"/>
          <c:spPr>
            <a:ln w="3175">
              <a:solidFill>
                <a:schemeClr val="bg1"/>
              </a:solidFill>
            </a:ln>
          </c:spPr>
          <c:dPt>
            <c:idx val="0"/>
            <c:bubble3D val="0"/>
            <c:spPr>
              <a:solidFill>
                <a:srgbClr val="004A94"/>
              </a:solidFill>
              <a:ln w="3175">
                <a:solidFill>
                  <a:schemeClr val="bg1"/>
                </a:solidFill>
              </a:ln>
              <a:effectLst/>
            </c:spPr>
            <c:extLst>
              <c:ext xmlns:c16="http://schemas.microsoft.com/office/drawing/2014/chart" uri="{C3380CC4-5D6E-409C-BE32-E72D297353CC}">
                <c16:uniqueId val="{00000001-E626-4172-AD24-4EC0EB1E8A72}"/>
              </c:ext>
            </c:extLst>
          </c:dPt>
          <c:dPt>
            <c:idx val="1"/>
            <c:bubble3D val="0"/>
            <c:spPr>
              <a:solidFill>
                <a:srgbClr val="BE9528"/>
              </a:solidFill>
              <a:ln w="3175">
                <a:solidFill>
                  <a:schemeClr val="bg1"/>
                </a:solidFill>
              </a:ln>
              <a:effectLst/>
            </c:spPr>
            <c:extLst>
              <c:ext xmlns:c16="http://schemas.microsoft.com/office/drawing/2014/chart" uri="{C3380CC4-5D6E-409C-BE32-E72D297353CC}">
                <c16:uniqueId val="{00000003-E626-4172-AD24-4EC0EB1E8A72}"/>
              </c:ext>
            </c:extLst>
          </c:dPt>
          <c:dPt>
            <c:idx val="2"/>
            <c:bubble3D val="0"/>
            <c:spPr>
              <a:solidFill>
                <a:schemeClr val="accent5">
                  <a:alpha val="80000"/>
                </a:schemeClr>
              </a:solidFill>
              <a:ln w="12700">
                <a:solidFill>
                  <a:srgbClr val="623C72"/>
                </a:solidFill>
              </a:ln>
              <a:effectLst/>
            </c:spPr>
            <c:extLst>
              <c:ext xmlns:c16="http://schemas.microsoft.com/office/drawing/2014/chart" uri="{C3380CC4-5D6E-409C-BE32-E72D297353CC}">
                <c16:uniqueId val="{00000005-E626-4172-AD24-4EC0EB1E8A72}"/>
              </c:ext>
            </c:extLst>
          </c:dPt>
          <c:dPt>
            <c:idx val="3"/>
            <c:bubble3D val="0"/>
            <c:spPr>
              <a:solidFill>
                <a:schemeClr val="accent5"/>
              </a:solidFill>
              <a:ln w="12700">
                <a:solidFill>
                  <a:srgbClr val="623C72"/>
                </a:solidFill>
              </a:ln>
              <a:effectLst/>
            </c:spPr>
            <c:extLst>
              <c:ext xmlns:c16="http://schemas.microsoft.com/office/drawing/2014/chart" uri="{C3380CC4-5D6E-409C-BE32-E72D297353CC}">
                <c16:uniqueId val="{00000007-E626-4172-AD24-4EC0EB1E8A72}"/>
              </c:ext>
            </c:extLst>
          </c:dPt>
          <c:dPt>
            <c:idx val="4"/>
            <c:bubble3D val="0"/>
            <c:spPr>
              <a:solidFill>
                <a:schemeClr val="accent5"/>
              </a:solidFill>
              <a:ln w="3175">
                <a:solidFill>
                  <a:schemeClr val="bg1"/>
                </a:solidFill>
              </a:ln>
              <a:effectLst/>
            </c:spPr>
            <c:extLst>
              <c:ext xmlns:c16="http://schemas.microsoft.com/office/drawing/2014/chart" uri="{C3380CC4-5D6E-409C-BE32-E72D297353CC}">
                <c16:uniqueId val="{00000009-E626-4172-AD24-4EC0EB1E8A72}"/>
              </c:ext>
            </c:extLst>
          </c:dPt>
          <c:dPt>
            <c:idx val="5"/>
            <c:bubble3D val="0"/>
            <c:spPr>
              <a:solidFill>
                <a:srgbClr val="166E79"/>
              </a:solidFill>
              <a:ln w="3175">
                <a:solidFill>
                  <a:schemeClr val="bg1"/>
                </a:solidFill>
              </a:ln>
              <a:effectLst/>
            </c:spPr>
            <c:extLst>
              <c:ext xmlns:c16="http://schemas.microsoft.com/office/drawing/2014/chart" uri="{C3380CC4-5D6E-409C-BE32-E72D297353CC}">
                <c16:uniqueId val="{0000000B-E626-4172-AD24-4EC0EB1E8A72}"/>
              </c:ext>
            </c:extLst>
          </c:dPt>
          <c:dPt>
            <c:idx val="6"/>
            <c:bubble3D val="0"/>
            <c:spPr>
              <a:solidFill>
                <a:schemeClr val="accent2">
                  <a:alpha val="80000"/>
                </a:schemeClr>
              </a:solidFill>
              <a:ln w="3175">
                <a:solidFill>
                  <a:srgbClr val="FF5C33"/>
                </a:solidFill>
              </a:ln>
              <a:effectLst/>
            </c:spPr>
            <c:extLst>
              <c:ext xmlns:c16="http://schemas.microsoft.com/office/drawing/2014/chart" uri="{C3380CC4-5D6E-409C-BE32-E72D297353CC}">
                <c16:uniqueId val="{0000000D-E626-4172-AD24-4EC0EB1E8A72}"/>
              </c:ext>
            </c:extLst>
          </c:dPt>
          <c:dPt>
            <c:idx val="7"/>
            <c:bubble3D val="0"/>
            <c:spPr>
              <a:solidFill>
                <a:srgbClr val="FF5C33"/>
              </a:solidFill>
              <a:ln w="12700">
                <a:solidFill>
                  <a:srgbClr val="FF5C33"/>
                </a:solidFill>
              </a:ln>
              <a:effectLst/>
            </c:spPr>
            <c:extLst>
              <c:ext xmlns:c16="http://schemas.microsoft.com/office/drawing/2014/chart" uri="{C3380CC4-5D6E-409C-BE32-E72D297353CC}">
                <c16:uniqueId val="{0000000F-E626-4172-AD24-4EC0EB1E8A72}"/>
              </c:ext>
            </c:extLst>
          </c:dPt>
          <c:dPt>
            <c:idx val="8"/>
            <c:bubble3D val="0"/>
            <c:spPr>
              <a:solidFill>
                <a:srgbClr val="003061"/>
              </a:solidFill>
              <a:ln w="3175">
                <a:solidFill>
                  <a:schemeClr val="bg1"/>
                </a:solidFill>
              </a:ln>
              <a:effectLst/>
            </c:spPr>
            <c:extLst>
              <c:ext xmlns:c16="http://schemas.microsoft.com/office/drawing/2014/chart" uri="{C3380CC4-5D6E-409C-BE32-E72D297353CC}">
                <c16:uniqueId val="{00000011-E626-4172-AD24-4EC0EB1E8A72}"/>
              </c:ext>
            </c:extLst>
          </c:dPt>
          <c:dPt>
            <c:idx val="9"/>
            <c:bubble3D val="0"/>
            <c:spPr>
              <a:solidFill>
                <a:srgbClr val="B22063"/>
              </a:solidFill>
              <a:ln w="3175">
                <a:solidFill>
                  <a:schemeClr val="bg1"/>
                </a:solidFill>
              </a:ln>
              <a:effectLst/>
            </c:spPr>
            <c:extLst>
              <c:ext xmlns:c16="http://schemas.microsoft.com/office/drawing/2014/chart" uri="{C3380CC4-5D6E-409C-BE32-E72D297353CC}">
                <c16:uniqueId val="{00000013-E626-4172-AD24-4EC0EB1E8A72}"/>
              </c:ext>
            </c:extLst>
          </c:dPt>
          <c:dLbls>
            <c:dLbl>
              <c:idx val="2"/>
              <c:layout>
                <c:manualLayout>
                  <c:x val="0.15712245070636841"/>
                  <c:y val="-4.2042849583365863E-2"/>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Source Sans Pro" panose="020B0503030403020204" pitchFamily="34" charset="0"/>
                      <a:ea typeface="Arial"/>
                      <a:cs typeface="Arial"/>
                    </a:defRPr>
                  </a:pPr>
                  <a:endParaRPr lang="de-DE"/>
                </a:p>
              </c:txPr>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E626-4172-AD24-4EC0EB1E8A72}"/>
                </c:ext>
              </c:extLst>
            </c:dLbl>
            <c:dLbl>
              <c:idx val="3"/>
              <c:layout>
                <c:manualLayout>
                  <c:x val="-1.44480472578491E-2"/>
                  <c:y val="0.15601519579950229"/>
                </c:manualLayout>
              </c:layout>
              <c:tx>
                <c:rich>
                  <a:bodyPr/>
                  <a:lstStyle/>
                  <a:p>
                    <a:fld id="{ADE71750-48E4-412A-8FB2-41B8CA0197BC}" type="CATEGORYNAME">
                      <a:rPr lang="en-US"/>
                      <a:pPr/>
                      <a:t>[RUBRIKENNAME]</a:t>
                    </a:fld>
                    <a:endParaRPr lang="en-US" baseline="0"/>
                  </a:p>
                  <a:p>
                    <a:r>
                      <a:rPr lang="en-US"/>
                      <a:t>14,6</a:t>
                    </a:r>
                  </a:p>
                </c:rich>
              </c:tx>
              <c:dLblPos val="bestFit"/>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7-E626-4172-AD24-4EC0EB1E8A72}"/>
                </c:ext>
              </c:extLst>
            </c:dLbl>
            <c:dLbl>
              <c:idx val="5"/>
              <c:layout>
                <c:manualLayout>
                  <c:x val="-3.3109712490213743E-17"/>
                  <c:y val="1.6170326762832941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B-E626-4172-AD24-4EC0EB1E8A72}"/>
                </c:ext>
              </c:extLst>
            </c:dLbl>
            <c:dLbl>
              <c:idx val="6"/>
              <c:layout>
                <c:manualLayout>
                  <c:x val="0.13725639372050569"/>
                  <c:y val="0.1002560259295646"/>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Source Sans Pro" panose="020B0503030403020204" pitchFamily="34" charset="0"/>
                      <a:ea typeface="Arial"/>
                      <a:cs typeface="Arial"/>
                    </a:defRPr>
                  </a:pPr>
                  <a:endParaRPr lang="de-DE"/>
                </a:p>
              </c:txPr>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E626-4172-AD24-4EC0EB1E8A72}"/>
                </c:ext>
              </c:extLst>
            </c:dLbl>
            <c:dLbl>
              <c:idx val="7"/>
              <c:layout>
                <c:manualLayout>
                  <c:x val="-4.5150129513324262E-2"/>
                  <c:y val="3.5574718878232603E-2"/>
                </c:manualLayout>
              </c:layout>
              <c:tx>
                <c:rich>
                  <a:bodyPr/>
                  <a:lstStyle/>
                  <a:p>
                    <a:fld id="{C4099229-7E04-41A1-9F2B-AE5DF8C0BA99}" type="CATEGORYNAME">
                      <a:rPr lang="en-US"/>
                      <a:pPr/>
                      <a:t>[RUBRIKENNAME]</a:t>
                    </a:fld>
                    <a:endParaRPr lang="en-US" baseline="0"/>
                  </a:p>
                  <a:p>
                    <a:r>
                      <a:rPr lang="en-US"/>
                      <a:t>13,7</a:t>
                    </a:r>
                  </a:p>
                </c:rich>
              </c:tx>
              <c:dLblPos val="bestFit"/>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F-E626-4172-AD24-4EC0EB1E8A72}"/>
                </c:ext>
              </c:extLst>
            </c:dLbl>
            <c:dLbl>
              <c:idx val="8"/>
              <c:layout>
                <c:manualLayout>
                  <c:x val="-2.1672062166395646E-2"/>
                  <c:y val="0"/>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1-E626-4172-AD24-4EC0EB1E8A72}"/>
                </c:ext>
              </c:extLst>
            </c:dLbl>
            <c:dLbl>
              <c:idx val="9"/>
              <c:layout>
                <c:manualLayout>
                  <c:x val="3.6120103610659413E-2"/>
                  <c:y val="1.6170326762832997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3-E626-4172-AD24-4EC0EB1E8A72}"/>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dLblPos val="outEnd"/>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Exporte!$A$74:$A$83</c:f>
              <c:strCache>
                <c:ptCount val="10"/>
                <c:pt idx="0">
                  <c:v>EU</c:v>
                </c:pt>
                <c:pt idx="1">
                  <c:v>sonst. europ. Länder   </c:v>
                </c:pt>
                <c:pt idx="2">
                  <c:v>darunter: USA</c:v>
                </c:pt>
                <c:pt idx="3">
                  <c:v>Nordamerika</c:v>
                </c:pt>
                <c:pt idx="5">
                  <c:v>Lateinamerika   </c:v>
                </c:pt>
                <c:pt idx="6">
                  <c:v>darunter: China</c:v>
                </c:pt>
                <c:pt idx="7">
                  <c:v>Asien   </c:v>
                </c:pt>
                <c:pt idx="8">
                  <c:v>Afrika   </c:v>
                </c:pt>
                <c:pt idx="9">
                  <c:v>Ozeanien   </c:v>
                </c:pt>
              </c:strCache>
            </c:strRef>
          </c:cat>
          <c:val>
            <c:numRef>
              <c:f>Exporte!$B$74:$B$83</c:f>
              <c:numCache>
                <c:formatCode>0.0</c:formatCode>
                <c:ptCount val="10"/>
                <c:pt idx="0">
                  <c:v>52.336005546200568</c:v>
                </c:pt>
                <c:pt idx="1">
                  <c:v>13.86992723287179</c:v>
                </c:pt>
                <c:pt idx="2">
                  <c:v>12.997659608684112</c:v>
                </c:pt>
                <c:pt idx="3">
                  <c:v>1.6208356394487513</c:v>
                </c:pt>
                <c:pt idx="5">
                  <c:v>2.8076842550229562</c:v>
                </c:pt>
                <c:pt idx="6">
                  <c:v>4.4207079995607614</c:v>
                </c:pt>
                <c:pt idx="7">
                  <c:v>9.2456230263271113</c:v>
                </c:pt>
                <c:pt idx="8">
                  <c:v>1.6267723545883537</c:v>
                </c:pt>
                <c:pt idx="9">
                  <c:v>1.0523203700240493</c:v>
                </c:pt>
              </c:numCache>
            </c:numRef>
          </c:val>
          <c:extLst>
            <c:ext xmlns:c16="http://schemas.microsoft.com/office/drawing/2014/chart" uri="{C3380CC4-5D6E-409C-BE32-E72D297353CC}">
              <c16:uniqueId val="{00000014-E626-4172-AD24-4EC0EB1E8A72}"/>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solidFill>
      <a:srgbClr val="EAEAEA"/>
    </a:solidFill>
    <a:ln w="9525" cap="flat" cmpd="sng" algn="ctr">
      <a:noFill/>
      <a:round/>
    </a:ln>
    <a:effectLst/>
  </c:spPr>
  <c:txPr>
    <a:bodyPr rot="0" vert="horz" anchor="ctr" anchorCtr="0"/>
    <a:lstStyle/>
    <a:p>
      <a:pPr>
        <a:defRPr sz="1200">
          <a:solidFill>
            <a:srgbClr val="564A3E"/>
          </a:solidFill>
          <a:latin typeface="+mn-lt"/>
          <a:ea typeface="Arial"/>
          <a:cs typeface="Arial"/>
        </a:defRPr>
      </a:pPr>
      <a:endParaRPr lang="de-DE"/>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664675536248E-3"/>
          <c:y val="1.6271896421386778E-3"/>
          <c:w val="0.99409536233248386"/>
          <c:h val="0.67115188773735046"/>
        </c:manualLayout>
      </c:layout>
      <c:barChart>
        <c:barDir val="col"/>
        <c:grouping val="clustered"/>
        <c:varyColors val="0"/>
        <c:ser>
          <c:idx val="0"/>
          <c:order val="0"/>
          <c:spPr>
            <a:solidFill>
              <a:srgbClr val="BE9528"/>
            </a:solidFill>
          </c:spPr>
          <c:invertIfNegative val="0"/>
          <c:dPt>
            <c:idx val="0"/>
            <c:invertIfNegative val="0"/>
            <c:bubble3D val="0"/>
            <c:spPr>
              <a:solidFill>
                <a:srgbClr val="004A94"/>
              </a:solidFill>
            </c:spPr>
            <c:extLst>
              <c:ext xmlns:c16="http://schemas.microsoft.com/office/drawing/2014/chart" uri="{C3380CC4-5D6E-409C-BE32-E72D297353CC}">
                <c16:uniqueId val="{00000001-1528-466B-9390-74CD0A59B777}"/>
              </c:ext>
            </c:extLst>
          </c:dPt>
          <c:dPt>
            <c:idx val="1"/>
            <c:invertIfNegative val="0"/>
            <c:bubble3D val="0"/>
            <c:extLst>
              <c:ext xmlns:c16="http://schemas.microsoft.com/office/drawing/2014/chart" uri="{C3380CC4-5D6E-409C-BE32-E72D297353CC}">
                <c16:uniqueId val="{00000002-1528-466B-9390-74CD0A59B777}"/>
              </c:ext>
            </c:extLst>
          </c:dPt>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'Top 10 Exporte'!$L$2:$L$11</c:f>
              <c:strCache>
                <c:ptCount val="10"/>
                <c:pt idx="0">
                  <c:v>Deutschland</c:v>
                </c:pt>
                <c:pt idx="1">
                  <c:v>USA</c:v>
                </c:pt>
                <c:pt idx="2">
                  <c:v>China</c:v>
                </c:pt>
                <c:pt idx="3">
                  <c:v>Belgien</c:v>
                </c:pt>
                <c:pt idx="4">
                  <c:v>Niederlande</c:v>
                </c:pt>
                <c:pt idx="5">
                  <c:v>Schweiz</c:v>
                </c:pt>
                <c:pt idx="6">
                  <c:v>Irland</c:v>
                </c:pt>
                <c:pt idx="7">
                  <c:v>Frankreich</c:v>
                </c:pt>
                <c:pt idx="8">
                  <c:v>Südkorea</c:v>
                </c:pt>
                <c:pt idx="9">
                  <c:v>Italien</c:v>
                </c:pt>
              </c:strCache>
            </c:strRef>
          </c:cat>
          <c:val>
            <c:numRef>
              <c:f>'Top 10 Exporte'!$N$2:$N$11</c:f>
              <c:numCache>
                <c:formatCode>0</c:formatCode>
                <c:ptCount val="10"/>
                <c:pt idx="0">
                  <c:v>277.81644</c:v>
                </c:pt>
                <c:pt idx="1">
                  <c:v>256.95141145704298</c:v>
                </c:pt>
                <c:pt idx="2">
                  <c:v>247.38585038144799</c:v>
                </c:pt>
                <c:pt idx="3">
                  <c:v>200.83284699999999</c:v>
                </c:pt>
                <c:pt idx="4">
                  <c:v>155.46690699999999</c:v>
                </c:pt>
                <c:pt idx="5">
                  <c:v>140.063117741448</c:v>
                </c:pt>
                <c:pt idx="6">
                  <c:v>127.53698199999999</c:v>
                </c:pt>
                <c:pt idx="7">
                  <c:v>114.826363</c:v>
                </c:pt>
                <c:pt idx="8">
                  <c:v>104.61497482351901</c:v>
                </c:pt>
                <c:pt idx="9">
                  <c:v>88.761958000000007</c:v>
                </c:pt>
              </c:numCache>
            </c:numRef>
          </c:val>
          <c:extLst>
            <c:ext xmlns:c16="http://schemas.microsoft.com/office/drawing/2014/chart" uri="{C3380CC4-5D6E-409C-BE32-E72D297353CC}">
              <c16:uniqueId val="{00000003-1528-466B-9390-74CD0A59B777}"/>
            </c:ext>
          </c:extLst>
        </c:ser>
        <c:dLbls>
          <c:showLegendKey val="0"/>
          <c:showVal val="1"/>
          <c:showCatName val="0"/>
          <c:showSerName val="0"/>
          <c:showPercent val="0"/>
          <c:showBubbleSize val="0"/>
        </c:dLbls>
        <c:gapWidth val="50"/>
        <c:axId val="503235840"/>
        <c:axId val="503233488"/>
      </c:barChart>
      <c:catAx>
        <c:axId val="503235840"/>
        <c:scaling>
          <c:orientation val="minMax"/>
        </c:scaling>
        <c:delete val="0"/>
        <c:axPos val="b"/>
        <c:numFmt formatCode="General" sourceLinked="1"/>
        <c:majorTickMark val="out"/>
        <c:minorTickMark val="none"/>
        <c:tickLblPos val="nextTo"/>
        <c:spPr>
          <a:ln>
            <a:solidFill>
              <a:srgbClr val="C0C0C0"/>
            </a:solidFill>
          </a:ln>
        </c:spPr>
        <c:txPr>
          <a:bodyPr rot="-5400000" vert="horz"/>
          <a:lstStyle/>
          <a:p>
            <a:pPr>
              <a:defRPr/>
            </a:pPr>
            <a:endParaRPr lang="de-DE"/>
          </a:p>
        </c:txPr>
        <c:crossAx val="503233488"/>
        <c:crosses val="autoZero"/>
        <c:auto val="1"/>
        <c:lblAlgn val="ctr"/>
        <c:lblOffset val="100"/>
        <c:noMultiLvlLbl val="0"/>
      </c:catAx>
      <c:valAx>
        <c:axId val="503233488"/>
        <c:scaling>
          <c:orientation val="minMax"/>
        </c:scaling>
        <c:delete val="1"/>
        <c:axPos val="l"/>
        <c:numFmt formatCode="0" sourceLinked="1"/>
        <c:majorTickMark val="out"/>
        <c:minorTickMark val="none"/>
        <c:tickLblPos val="none"/>
        <c:crossAx val="503235840"/>
        <c:crosses val="autoZero"/>
        <c:crossBetween val="between"/>
      </c:valAx>
      <c:spPr>
        <a:noFill/>
        <a:ln w="25400">
          <a:noFill/>
        </a:ln>
      </c:spPr>
    </c:plotArea>
    <c:plotVisOnly val="1"/>
    <c:dispBlanksAs val="gap"/>
    <c:showDLblsOverMax val="0"/>
  </c:chart>
  <c:spPr>
    <a:solidFill>
      <a:srgbClr val="F5F5F5"/>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664675536248E-3"/>
          <c:y val="1.6271896421386778E-3"/>
          <c:w val="0.99409536233248386"/>
          <c:h val="0.67115188773735046"/>
        </c:manualLayout>
      </c:layout>
      <c:barChart>
        <c:barDir val="col"/>
        <c:grouping val="clustered"/>
        <c:varyColors val="0"/>
        <c:ser>
          <c:idx val="0"/>
          <c:order val="0"/>
          <c:spPr>
            <a:solidFill>
              <a:srgbClr val="BE9528"/>
            </a:solidFill>
          </c:spPr>
          <c:invertIfNegative val="0"/>
          <c:dPt>
            <c:idx val="0"/>
            <c:invertIfNegative val="0"/>
            <c:bubble3D val="0"/>
            <c:spPr>
              <a:solidFill>
                <a:schemeClr val="accent3"/>
              </a:solidFill>
            </c:spPr>
            <c:extLst>
              <c:ext xmlns:c16="http://schemas.microsoft.com/office/drawing/2014/chart" uri="{C3380CC4-5D6E-409C-BE32-E72D297353CC}">
                <c16:uniqueId val="{00000001-FA45-4B65-A164-7DFA5E4B8494}"/>
              </c:ext>
            </c:extLst>
          </c:dPt>
          <c:dPt>
            <c:idx val="1"/>
            <c:invertIfNegative val="0"/>
            <c:bubble3D val="0"/>
            <c:extLst>
              <c:ext xmlns:c16="http://schemas.microsoft.com/office/drawing/2014/chart" uri="{C3380CC4-5D6E-409C-BE32-E72D297353CC}">
                <c16:uniqueId val="{00000002-FA45-4B65-A164-7DFA5E4B8494}"/>
              </c:ext>
            </c:extLst>
          </c:dPt>
          <c:dPt>
            <c:idx val="2"/>
            <c:invertIfNegative val="0"/>
            <c:bubble3D val="0"/>
            <c:spPr>
              <a:solidFill>
                <a:schemeClr val="accent1"/>
              </a:solidFill>
            </c:spPr>
            <c:extLst>
              <c:ext xmlns:c16="http://schemas.microsoft.com/office/drawing/2014/chart" uri="{C3380CC4-5D6E-409C-BE32-E72D297353CC}">
                <c16:uniqueId val="{00000004-FA45-4B65-A164-7DFA5E4B8494}"/>
              </c:ext>
            </c:extLst>
          </c:dPt>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'Top 10 Exporte'!$L$134:$L$143</c:f>
              <c:strCache>
                <c:ptCount val="10"/>
                <c:pt idx="0">
                  <c:v>China</c:v>
                </c:pt>
                <c:pt idx="1">
                  <c:v>USA</c:v>
                </c:pt>
                <c:pt idx="2">
                  <c:v>Deutschland</c:v>
                </c:pt>
                <c:pt idx="3">
                  <c:v>Niederlande</c:v>
                </c:pt>
                <c:pt idx="4">
                  <c:v>Belgien</c:v>
                </c:pt>
                <c:pt idx="5">
                  <c:v>Südkorea</c:v>
                </c:pt>
                <c:pt idx="6">
                  <c:v>Japan</c:v>
                </c:pt>
                <c:pt idx="7">
                  <c:v>Frankreich</c:v>
                </c:pt>
                <c:pt idx="8">
                  <c:v>Saudi Arabien</c:v>
                </c:pt>
                <c:pt idx="9">
                  <c:v>Singapur</c:v>
                </c:pt>
              </c:strCache>
            </c:strRef>
          </c:cat>
          <c:val>
            <c:numRef>
              <c:f>'Top 10 Exporte'!$N$134:$N$143</c:f>
              <c:numCache>
                <c:formatCode>0.0</c:formatCode>
                <c:ptCount val="10"/>
                <c:pt idx="0">
                  <c:v>193.58704217235601</c:v>
                </c:pt>
                <c:pt idx="1">
                  <c:v>169.80680912437799</c:v>
                </c:pt>
                <c:pt idx="2">
                  <c:v>150.30022199999999</c:v>
                </c:pt>
                <c:pt idx="3">
                  <c:v>100.678625</c:v>
                </c:pt>
                <c:pt idx="4">
                  <c:v>97.952731999999997</c:v>
                </c:pt>
                <c:pt idx="5">
                  <c:v>94.3364409348073</c:v>
                </c:pt>
                <c:pt idx="6">
                  <c:v>79.653870994022597</c:v>
                </c:pt>
                <c:pt idx="7">
                  <c:v>75.623992999999999</c:v>
                </c:pt>
                <c:pt idx="8">
                  <c:v>66.865248455668706</c:v>
                </c:pt>
                <c:pt idx="9">
                  <c:v>55.135113138117099</c:v>
                </c:pt>
              </c:numCache>
            </c:numRef>
          </c:val>
          <c:extLst>
            <c:ext xmlns:c16="http://schemas.microsoft.com/office/drawing/2014/chart" uri="{C3380CC4-5D6E-409C-BE32-E72D297353CC}">
              <c16:uniqueId val="{00000005-FA45-4B65-A164-7DFA5E4B8494}"/>
            </c:ext>
          </c:extLst>
        </c:ser>
        <c:dLbls>
          <c:showLegendKey val="0"/>
          <c:showVal val="1"/>
          <c:showCatName val="0"/>
          <c:showSerName val="0"/>
          <c:showPercent val="0"/>
          <c:showBubbleSize val="0"/>
        </c:dLbls>
        <c:gapWidth val="50"/>
        <c:axId val="503235840"/>
        <c:axId val="503233488"/>
      </c:barChart>
      <c:catAx>
        <c:axId val="503235840"/>
        <c:scaling>
          <c:orientation val="minMax"/>
        </c:scaling>
        <c:delete val="0"/>
        <c:axPos val="b"/>
        <c:numFmt formatCode="General" sourceLinked="1"/>
        <c:majorTickMark val="out"/>
        <c:minorTickMark val="none"/>
        <c:tickLblPos val="nextTo"/>
        <c:spPr>
          <a:ln>
            <a:solidFill>
              <a:srgbClr val="C0C0C0"/>
            </a:solidFill>
          </a:ln>
        </c:spPr>
        <c:txPr>
          <a:bodyPr rot="-5400000" vert="horz"/>
          <a:lstStyle/>
          <a:p>
            <a:pPr>
              <a:defRPr/>
            </a:pPr>
            <a:endParaRPr lang="de-DE"/>
          </a:p>
        </c:txPr>
        <c:crossAx val="503233488"/>
        <c:crosses val="autoZero"/>
        <c:auto val="1"/>
        <c:lblAlgn val="ctr"/>
        <c:lblOffset val="100"/>
        <c:noMultiLvlLbl val="0"/>
      </c:catAx>
      <c:valAx>
        <c:axId val="503233488"/>
        <c:scaling>
          <c:orientation val="minMax"/>
        </c:scaling>
        <c:delete val="1"/>
        <c:axPos val="l"/>
        <c:numFmt formatCode="0.0" sourceLinked="1"/>
        <c:majorTickMark val="out"/>
        <c:minorTickMark val="none"/>
        <c:tickLblPos val="nextTo"/>
        <c:crossAx val="503235840"/>
        <c:crosses val="autoZero"/>
        <c:crossBetween val="between"/>
      </c:valAx>
      <c:spPr>
        <a:noFill/>
        <a:ln w="25400">
          <a:noFill/>
        </a:ln>
      </c:spPr>
    </c:plotArea>
    <c:plotVisOnly val="1"/>
    <c:dispBlanksAs val="gap"/>
    <c:showDLblsOverMax val="0"/>
  </c:chart>
  <c:spPr>
    <a:solidFill>
      <a:srgbClr val="F5F5F5"/>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47495048699901"/>
          <c:y val="1.7521399176954732E-2"/>
          <c:w val="0.87652504951300103"/>
          <c:h val="0.83226544068226205"/>
        </c:manualLayout>
      </c:layout>
      <c:lineChart>
        <c:grouping val="standard"/>
        <c:varyColors val="0"/>
        <c:ser>
          <c:idx val="0"/>
          <c:order val="0"/>
          <c:tx>
            <c:strRef>
              <c:f>'Inve In- und Ausland'!$C$4</c:f>
              <c:strCache>
                <c:ptCount val="1"/>
                <c:pt idx="0">
                  <c:v> Sachanlageinvestitionen im Ausland</c:v>
                </c:pt>
              </c:strCache>
            </c:strRef>
          </c:tx>
          <c:spPr>
            <a:ln w="85725">
              <a:solidFill>
                <a:schemeClr val="accent1"/>
              </a:solidFill>
            </a:ln>
          </c:spPr>
          <c:marker>
            <c:symbol val="none"/>
          </c:marker>
          <c:dLbls>
            <c:dLbl>
              <c:idx val="3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626-470E-A015-8EBABE734DF8}"/>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trendline>
            <c:spPr>
              <a:ln w="38100">
                <a:solidFill>
                  <a:schemeClr val="accent1"/>
                </a:solidFill>
                <a:prstDash val="sysDash"/>
              </a:ln>
            </c:spPr>
            <c:trendlineType val="linear"/>
            <c:dispRSqr val="0"/>
            <c:dispEq val="0"/>
          </c:trendline>
          <c:cat>
            <c:strRef>
              <c:f>'Inve In- und Ausland'!$A$6:$A$36</c:f>
              <c:strCache>
                <c:ptCount val="31"/>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pt idx="25">
                  <c:v>2017</c:v>
                </c:pt>
                <c:pt idx="26">
                  <c:v>2018</c:v>
                </c:pt>
                <c:pt idx="27">
                  <c:v>2019</c:v>
                </c:pt>
                <c:pt idx="28">
                  <c:v>2020</c:v>
                </c:pt>
                <c:pt idx="29">
                  <c:v>2021</c:v>
                </c:pt>
                <c:pt idx="30">
                  <c:v>2022</c:v>
                </c:pt>
              </c:strCache>
            </c:strRef>
          </c:cat>
          <c:val>
            <c:numRef>
              <c:f>'Inve In- und Ausland'!$C$6:$C$36</c:f>
              <c:numCache>
                <c:formatCode>_-* #,##0\ _€_-;\-* #,##0\ _€_-;_-* "-"??\ _€_-;_-@_-</c:formatCode>
                <c:ptCount val="31"/>
                <c:pt idx="0">
                  <c:v>4602</c:v>
                </c:pt>
                <c:pt idx="1">
                  <c:v>3630</c:v>
                </c:pt>
                <c:pt idx="2">
                  <c:v>3477</c:v>
                </c:pt>
                <c:pt idx="3">
                  <c:v>3835</c:v>
                </c:pt>
                <c:pt idx="4">
                  <c:v>5164</c:v>
                </c:pt>
                <c:pt idx="5">
                  <c:v>6136</c:v>
                </c:pt>
                <c:pt idx="6">
                  <c:v>6442</c:v>
                </c:pt>
                <c:pt idx="7">
                  <c:v>5982</c:v>
                </c:pt>
                <c:pt idx="8">
                  <c:v>6698</c:v>
                </c:pt>
                <c:pt idx="9">
                  <c:v>7057</c:v>
                </c:pt>
                <c:pt idx="10">
                  <c:v>5787</c:v>
                </c:pt>
                <c:pt idx="11">
                  <c:v>5062</c:v>
                </c:pt>
                <c:pt idx="12">
                  <c:v>4733</c:v>
                </c:pt>
                <c:pt idx="13">
                  <c:v>5159</c:v>
                </c:pt>
                <c:pt idx="14">
                  <c:v>5726</c:v>
                </c:pt>
                <c:pt idx="15">
                  <c:v>6123</c:v>
                </c:pt>
                <c:pt idx="16">
                  <c:v>6301</c:v>
                </c:pt>
                <c:pt idx="17">
                  <c:v>5382</c:v>
                </c:pt>
                <c:pt idx="18">
                  <c:v>5475</c:v>
                </c:pt>
                <c:pt idx="19">
                  <c:v>6177</c:v>
                </c:pt>
                <c:pt idx="20">
                  <c:v>7715</c:v>
                </c:pt>
                <c:pt idx="21">
                  <c:v>8141</c:v>
                </c:pt>
                <c:pt idx="22">
                  <c:v>8473</c:v>
                </c:pt>
                <c:pt idx="23">
                  <c:v>8598</c:v>
                </c:pt>
                <c:pt idx="24">
                  <c:v>7902</c:v>
                </c:pt>
                <c:pt idx="25">
                  <c:v>8082</c:v>
                </c:pt>
                <c:pt idx="26">
                  <c:v>8767</c:v>
                </c:pt>
                <c:pt idx="27">
                  <c:v>9470</c:v>
                </c:pt>
                <c:pt idx="28">
                  <c:v>8996</c:v>
                </c:pt>
                <c:pt idx="29">
                  <c:v>9396</c:v>
                </c:pt>
                <c:pt idx="30">
                  <c:v>11161.480205169999</c:v>
                </c:pt>
              </c:numCache>
            </c:numRef>
          </c:val>
          <c:smooth val="0"/>
          <c:extLst>
            <c:ext xmlns:c16="http://schemas.microsoft.com/office/drawing/2014/chart" uri="{C3380CC4-5D6E-409C-BE32-E72D297353CC}">
              <c16:uniqueId val="{00000002-E626-470E-A015-8EBABE734DF8}"/>
            </c:ext>
          </c:extLst>
        </c:ser>
        <c:dLbls>
          <c:showLegendKey val="0"/>
          <c:showVal val="0"/>
          <c:showCatName val="0"/>
          <c:showSerName val="0"/>
          <c:showPercent val="0"/>
          <c:showBubbleSize val="0"/>
        </c:dLbls>
        <c:smooth val="0"/>
        <c:axId val="502024144"/>
        <c:axId val="502026104"/>
      </c:lineChart>
      <c:catAx>
        <c:axId val="502024144"/>
        <c:scaling>
          <c:orientation val="minMax"/>
        </c:scaling>
        <c:delete val="0"/>
        <c:axPos val="b"/>
        <c:numFmt formatCode="General" sourceLinked="0"/>
        <c:majorTickMark val="out"/>
        <c:minorTickMark val="none"/>
        <c:tickLblPos val="nextTo"/>
        <c:txPr>
          <a:bodyPr rot="-5400000" vert="horz"/>
          <a:lstStyle/>
          <a:p>
            <a:pPr>
              <a:defRPr/>
            </a:pPr>
            <a:endParaRPr lang="de-DE"/>
          </a:p>
        </c:txPr>
        <c:crossAx val="502026104"/>
        <c:crosses val="autoZero"/>
        <c:auto val="1"/>
        <c:lblAlgn val="ctr"/>
        <c:lblOffset val="50"/>
        <c:tickLblSkip val="2"/>
        <c:tickMarkSkip val="1"/>
        <c:noMultiLvlLbl val="0"/>
      </c:catAx>
      <c:valAx>
        <c:axId val="502026104"/>
        <c:scaling>
          <c:orientation val="minMax"/>
          <c:min val="3000"/>
        </c:scaling>
        <c:delete val="0"/>
        <c:axPos val="l"/>
        <c:majorGridlines>
          <c:spPr>
            <a:ln>
              <a:prstDash val="sysDot"/>
            </a:ln>
          </c:spPr>
        </c:majorGridlines>
        <c:numFmt formatCode="#,##0" sourceLinked="0"/>
        <c:majorTickMark val="out"/>
        <c:minorTickMark val="none"/>
        <c:tickLblPos val="nextTo"/>
        <c:crossAx val="502024144"/>
        <c:crosses val="autoZero"/>
        <c:crossBetween val="between"/>
        <c:majorUnit val="1000"/>
      </c:valAx>
      <c:spPr>
        <a:solidFill>
          <a:srgbClr val="EAEAEA"/>
        </a:solidFill>
        <a:ln w="25400">
          <a:noFill/>
        </a:ln>
      </c:spPr>
    </c:plotArea>
    <c:plotVisOnly val="1"/>
    <c:dispBlanksAs val="gap"/>
    <c:showDLblsOverMax val="0"/>
  </c:chart>
  <c:spPr>
    <a:solidFill>
      <a:srgbClr val="EAEAEA"/>
    </a:solidFill>
    <a:ln w="25400">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12790253510305938"/>
          <c:w val="1"/>
          <c:h val="0.69377485844757403"/>
        </c:manualLayout>
      </c:layout>
      <c:barChart>
        <c:barDir val="col"/>
        <c:grouping val="clustered"/>
        <c:varyColors val="0"/>
        <c:ser>
          <c:idx val="0"/>
          <c:order val="0"/>
          <c:tx>
            <c:strRef>
              <c:f>'Strategie Auslandsmärkte'!$B$1</c:f>
              <c:strCache>
                <c:ptCount val="1"/>
                <c:pt idx="0">
                  <c:v>Exporte</c:v>
                </c:pt>
              </c:strCache>
            </c:strRef>
          </c:tx>
          <c:spPr>
            <a:solidFill>
              <a:srgbClr val="623C72"/>
            </a:solidFill>
          </c:spPr>
          <c:invertIfNegative val="0"/>
          <c:dLbls>
            <c:numFmt formatCode="#,##0.0" sourceLinked="0"/>
            <c:spPr>
              <a:noFill/>
              <a:ln>
                <a:noFill/>
              </a:ln>
              <a:effectLst/>
            </c:spPr>
            <c:txPr>
              <a:bodyPr/>
              <a:lstStyle/>
              <a:p>
                <a:pPr>
                  <a:defRPr b="1">
                    <a:solidFill>
                      <a:schemeClr val="tx1"/>
                    </a:solidFil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'Strategie Auslandsmärkte'!$A$2:$A$5</c:f>
              <c:strCache>
                <c:ptCount val="4"/>
                <c:pt idx="0">
                  <c:v>EU</c:v>
                </c:pt>
                <c:pt idx="1">
                  <c:v>sonstige
europäische Länder</c:v>
                </c:pt>
                <c:pt idx="2">
                  <c:v>Nordamerika</c:v>
                </c:pt>
                <c:pt idx="3">
                  <c:v>Asien</c:v>
                </c:pt>
              </c:strCache>
            </c:strRef>
          </c:cat>
          <c:val>
            <c:numRef>
              <c:f>'Strategie Auslandsmärkte'!$B$2:$B$5</c:f>
              <c:numCache>
                <c:formatCode>0.0</c:formatCode>
                <c:ptCount val="4"/>
                <c:pt idx="0">
                  <c:v>125.153188</c:v>
                </c:pt>
                <c:pt idx="1">
                  <c:v>37.243473000000002</c:v>
                </c:pt>
                <c:pt idx="2">
                  <c:v>30.446034999999998</c:v>
                </c:pt>
                <c:pt idx="3">
                  <c:v>35.720224000000002</c:v>
                </c:pt>
              </c:numCache>
            </c:numRef>
          </c:val>
          <c:extLst>
            <c:ext xmlns:c16="http://schemas.microsoft.com/office/drawing/2014/chart" uri="{C3380CC4-5D6E-409C-BE32-E72D297353CC}">
              <c16:uniqueId val="{00000000-BA68-4169-A053-23489CF70841}"/>
            </c:ext>
          </c:extLst>
        </c:ser>
        <c:ser>
          <c:idx val="1"/>
          <c:order val="1"/>
          <c:tx>
            <c:strRef>
              <c:f>'Strategie Auslandsmärkte'!$C$1</c:f>
              <c:strCache>
                <c:ptCount val="1"/>
                <c:pt idx="0">
                  <c:v>Umsätze deutscher Tochtergesellschaften im Ausland</c:v>
                </c:pt>
              </c:strCache>
            </c:strRef>
          </c:tx>
          <c:spPr>
            <a:solidFill>
              <a:srgbClr val="FF5C33"/>
            </a:solidFill>
          </c:spPr>
          <c:invertIfNegative val="0"/>
          <c:dLbls>
            <c:numFmt formatCode="#,##0.0" sourceLinked="0"/>
            <c:spPr>
              <a:noFill/>
              <a:ln>
                <a:noFill/>
              </a:ln>
              <a:effectLst/>
            </c:spPr>
            <c:txPr>
              <a:bodyPr/>
              <a:lstStyle/>
              <a:p>
                <a:pPr>
                  <a:defRPr b="1">
                    <a:solidFill>
                      <a:schemeClr val="tx1"/>
                    </a:solidFil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'Strategie Auslandsmärkte'!$A$2:$A$5</c:f>
              <c:strCache>
                <c:ptCount val="4"/>
                <c:pt idx="0">
                  <c:v>EU</c:v>
                </c:pt>
                <c:pt idx="1">
                  <c:v>sonstige
europäische Länder</c:v>
                </c:pt>
                <c:pt idx="2">
                  <c:v>Nordamerika</c:v>
                </c:pt>
                <c:pt idx="3">
                  <c:v>Asien</c:v>
                </c:pt>
              </c:strCache>
            </c:strRef>
          </c:cat>
          <c:val>
            <c:numRef>
              <c:f>'Strategie Auslandsmärkte'!$C$2:$C$5</c:f>
              <c:numCache>
                <c:formatCode>General</c:formatCode>
                <c:ptCount val="4"/>
                <c:pt idx="0" formatCode="0.0">
                  <c:v>57.9</c:v>
                </c:pt>
                <c:pt idx="1">
                  <c:v>20.3</c:v>
                </c:pt>
                <c:pt idx="2" formatCode="0.0">
                  <c:v>72.7</c:v>
                </c:pt>
                <c:pt idx="3">
                  <c:v>56</c:v>
                </c:pt>
              </c:numCache>
            </c:numRef>
          </c:val>
          <c:extLst>
            <c:ext xmlns:c16="http://schemas.microsoft.com/office/drawing/2014/chart" uri="{C3380CC4-5D6E-409C-BE32-E72D297353CC}">
              <c16:uniqueId val="{00000001-BA68-4169-A053-23489CF70841}"/>
            </c:ext>
          </c:extLst>
        </c:ser>
        <c:dLbls>
          <c:showLegendKey val="0"/>
          <c:showVal val="0"/>
          <c:showCatName val="0"/>
          <c:showSerName val="0"/>
          <c:showPercent val="0"/>
          <c:showBubbleSize val="0"/>
        </c:dLbls>
        <c:gapWidth val="40"/>
        <c:overlap val="-5"/>
        <c:axId val="578424648"/>
        <c:axId val="578422688"/>
      </c:barChart>
      <c:catAx>
        <c:axId val="578424648"/>
        <c:scaling>
          <c:orientation val="minMax"/>
        </c:scaling>
        <c:delete val="0"/>
        <c:axPos val="b"/>
        <c:numFmt formatCode="General" sourceLinked="1"/>
        <c:majorTickMark val="out"/>
        <c:minorTickMark val="none"/>
        <c:tickLblPos val="nextTo"/>
        <c:txPr>
          <a:bodyPr rot="0" vert="horz"/>
          <a:lstStyle/>
          <a:p>
            <a:pPr>
              <a:defRPr b="1">
                <a:solidFill>
                  <a:schemeClr val="tx1"/>
                </a:solidFill>
              </a:defRPr>
            </a:pPr>
            <a:endParaRPr lang="de-DE"/>
          </a:p>
        </c:txPr>
        <c:crossAx val="578422688"/>
        <c:crosses val="autoZero"/>
        <c:auto val="1"/>
        <c:lblAlgn val="ctr"/>
        <c:lblOffset val="100"/>
        <c:noMultiLvlLbl val="0"/>
      </c:catAx>
      <c:valAx>
        <c:axId val="578422688"/>
        <c:scaling>
          <c:orientation val="minMax"/>
        </c:scaling>
        <c:delete val="1"/>
        <c:axPos val="l"/>
        <c:numFmt formatCode="0.0" sourceLinked="1"/>
        <c:majorTickMark val="out"/>
        <c:minorTickMark val="none"/>
        <c:tickLblPos val="none"/>
        <c:crossAx val="578424648"/>
        <c:crosses val="autoZero"/>
        <c:crossBetween val="between"/>
      </c:valAx>
      <c:spPr>
        <a:noFill/>
        <a:ln w="25400">
          <a:noFill/>
        </a:ln>
      </c:spPr>
    </c:plotArea>
    <c:legend>
      <c:legendPos val="t"/>
      <c:layout>
        <c:manualLayout>
          <c:xMode val="edge"/>
          <c:yMode val="edge"/>
          <c:x val="0.17838597246223811"/>
          <c:y val="0"/>
          <c:w val="0.64322796541977945"/>
          <c:h val="0.26746904286269563"/>
        </c:manualLayout>
      </c:layout>
      <c:overlay val="0"/>
      <c:spPr>
        <a:noFill/>
      </c:spPr>
      <c:txPr>
        <a:bodyPr/>
        <a:lstStyle/>
        <a:p>
          <a:pPr>
            <a:defRPr sz="1600" b="1">
              <a:solidFill>
                <a:srgbClr val="4D4D4D"/>
              </a:solidFill>
            </a:defRPr>
          </a:pPr>
          <a:endParaRPr lang="de-DE"/>
        </a:p>
      </c:txPr>
    </c:legend>
    <c:plotVisOnly val="1"/>
    <c:dispBlanksAs val="gap"/>
    <c:showDLblsOverMax val="0"/>
  </c:chart>
  <c:spPr>
    <a:solidFill>
      <a:srgbClr val="F5F5F5"/>
    </a:solidFill>
    <a:ln w="25400">
      <a:noFill/>
    </a:ln>
  </c:spPr>
  <c:txPr>
    <a:bodyPr/>
    <a:lstStyle/>
    <a:p>
      <a:pPr>
        <a:defRPr sz="1800" b="0">
          <a:solidFill>
            <a:srgbClr val="564A3E"/>
          </a:solidFill>
          <a:latin typeface="+mn-lt"/>
          <a:ea typeface="Arial"/>
          <a:cs typeface="Arial"/>
        </a:defRPr>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1.7160677995416613E-2"/>
          <c:w val="0.98327759197324416"/>
          <c:h val="0.80080868269844652"/>
        </c:manualLayout>
      </c:layout>
      <c:barChart>
        <c:barDir val="col"/>
        <c:grouping val="clustered"/>
        <c:varyColors val="0"/>
        <c:ser>
          <c:idx val="0"/>
          <c:order val="0"/>
          <c:tx>
            <c:strRef>
              <c:f>'Vergleich VG 2'!$A$35</c:f>
              <c:strCache>
                <c:ptCount val="1"/>
                <c:pt idx="0">
                  <c:v>Anteil der chemischen Industrie am Verarbeitenden Gewerbe</c:v>
                </c:pt>
              </c:strCache>
            </c:strRef>
          </c:tx>
          <c:spPr>
            <a:solidFill>
              <a:schemeClr val="accent1"/>
            </a:solidFill>
          </c:spPr>
          <c:invertIfNegative val="0"/>
          <c:dLbls>
            <c:dLbl>
              <c:idx val="2"/>
              <c:layout>
                <c:manualLayout>
                  <c:x val="-1.6711874226424039E-3"/>
                  <c:y val="9.449472756916257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D35-4341-9FB0-89D225668D36}"/>
                </c:ext>
              </c:extLst>
            </c:dLbl>
            <c:numFmt formatCode="#,##0.0" sourceLinked="0"/>
            <c:spPr>
              <a:noFill/>
              <a:ln>
                <a:noFill/>
              </a:ln>
              <a:effectLst/>
            </c:spPr>
            <c:txPr>
              <a:bodyPr wrap="square" lIns="38100" tIns="19050" rIns="38100" bIns="19050" anchor="ctr">
                <a:spAutoFit/>
              </a:bodyPr>
              <a:lstStyle/>
              <a:p>
                <a:pPr>
                  <a:defRPr>
                    <a:solidFill>
                      <a:schemeClr val="tx1"/>
                    </a:solidFill>
                    <a:latin typeface="Source Sans Pro" panose="020B0503030403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'Vergleich VG 2'!$B$34:$I$34</c:f>
              <c:strCache>
                <c:ptCount val="8"/>
                <c:pt idx="0">
                  <c:v>Umsatz</c:v>
                </c:pt>
                <c:pt idx="1">
                  <c:v>Beschäf-
tigte</c:v>
                </c:pt>
                <c:pt idx="2">
                  <c:v>Entgelt-
summe</c:v>
                </c:pt>
                <c:pt idx="3">
                  <c:v>Investi-
tionen
(2021)</c:v>
                </c:pt>
                <c:pt idx="4">
                  <c:v>FuE-
Aufwen-
dungen (2021)</c:v>
                </c:pt>
                <c:pt idx="5">
                  <c:v>Energie-
bedarf
(2021)</c:v>
                </c:pt>
                <c:pt idx="6">
                  <c:v>Exporte</c:v>
                </c:pt>
                <c:pt idx="7">
                  <c:v>Importe</c:v>
                </c:pt>
              </c:strCache>
            </c:strRef>
          </c:cat>
          <c:val>
            <c:numRef>
              <c:f>'Vergleich VG 2'!$B$35:$I$35</c:f>
              <c:numCache>
                <c:formatCode>0.0</c:formatCode>
                <c:ptCount val="8"/>
                <c:pt idx="0">
                  <c:v>11.122592815903101</c:v>
                </c:pt>
                <c:pt idx="1">
                  <c:v>7.6297435664472806</c:v>
                </c:pt>
                <c:pt idx="2">
                  <c:v>9.7214662905236668</c:v>
                </c:pt>
                <c:pt idx="3">
                  <c:v>15.649228202128226</c:v>
                </c:pt>
                <c:pt idx="4">
                  <c:v>16.158681834555363</c:v>
                </c:pt>
                <c:pt idx="5">
                  <c:v>22.813548390338305</c:v>
                </c:pt>
                <c:pt idx="6">
                  <c:v>18.091243517234002</c:v>
                </c:pt>
                <c:pt idx="7">
                  <c:v>14.835563504417818</c:v>
                </c:pt>
              </c:numCache>
            </c:numRef>
          </c:val>
          <c:extLst>
            <c:ext xmlns:c16="http://schemas.microsoft.com/office/drawing/2014/chart" uri="{C3380CC4-5D6E-409C-BE32-E72D297353CC}">
              <c16:uniqueId val="{00000001-9D35-4341-9FB0-89D225668D36}"/>
            </c:ext>
          </c:extLst>
        </c:ser>
        <c:dLbls>
          <c:showLegendKey val="0"/>
          <c:showVal val="1"/>
          <c:showCatName val="0"/>
          <c:showSerName val="0"/>
          <c:showPercent val="0"/>
          <c:showBubbleSize val="0"/>
        </c:dLbls>
        <c:gapWidth val="50"/>
        <c:overlap val="-25"/>
        <c:axId val="394969648"/>
        <c:axId val="394965336"/>
      </c:barChart>
      <c:valAx>
        <c:axId val="394965336"/>
        <c:scaling>
          <c:orientation val="minMax"/>
        </c:scaling>
        <c:delete val="1"/>
        <c:axPos val="r"/>
        <c:numFmt formatCode="0.0" sourceLinked="1"/>
        <c:majorTickMark val="out"/>
        <c:minorTickMark val="none"/>
        <c:tickLblPos val="none"/>
        <c:crossAx val="394969648"/>
        <c:crosses val="max"/>
        <c:crossBetween val="between"/>
      </c:valAx>
      <c:catAx>
        <c:axId val="394969648"/>
        <c:scaling>
          <c:orientation val="minMax"/>
        </c:scaling>
        <c:delete val="0"/>
        <c:axPos val="b"/>
        <c:majorGridlines>
          <c:spPr>
            <a:ln>
              <a:noFill/>
            </a:ln>
          </c:spPr>
        </c:majorGridlines>
        <c:numFmt formatCode="General" sourceLinked="1"/>
        <c:majorTickMark val="none"/>
        <c:minorTickMark val="none"/>
        <c:tickLblPos val="nextTo"/>
        <c:txPr>
          <a:bodyPr rot="0"/>
          <a:lstStyle/>
          <a:p>
            <a:pPr>
              <a:defRPr>
                <a:solidFill>
                  <a:schemeClr val="tx1"/>
                </a:solidFill>
                <a:latin typeface="Source Sans Pro" panose="020B0503030403020204" pitchFamily="34" charset="0"/>
              </a:defRPr>
            </a:pPr>
            <a:endParaRPr lang="de-DE"/>
          </a:p>
        </c:txPr>
        <c:crossAx val="394965336"/>
        <c:crosses val="autoZero"/>
        <c:auto val="1"/>
        <c:lblAlgn val="ctr"/>
        <c:lblOffset val="100"/>
        <c:noMultiLvlLbl val="0"/>
      </c:catAx>
      <c:spPr>
        <a:solidFill>
          <a:schemeClr val="bg1">
            <a:lumMod val="95000"/>
          </a:schemeClr>
        </a:solidFill>
        <a:ln w="25400">
          <a:noFill/>
        </a:ln>
      </c:spPr>
    </c:plotArea>
    <c:plotVisOnly val="1"/>
    <c:dispBlanksAs val="gap"/>
    <c:showDLblsOverMax val="0"/>
  </c:chart>
  <c:spPr>
    <a:solidFill>
      <a:schemeClr val="bg1">
        <a:lumMod val="95000"/>
      </a:schemeClr>
    </a:solidFill>
    <a:ln w="9525">
      <a:noFill/>
    </a:ln>
  </c:spPr>
  <c:txPr>
    <a:bodyPr/>
    <a:lstStyle/>
    <a:p>
      <a:pPr>
        <a:defRPr sz="1200" b="1">
          <a:solidFill>
            <a:srgbClr val="564A3E"/>
          </a:solidFill>
          <a:latin typeface="Arial"/>
          <a:ea typeface="Arial"/>
          <a:cs typeface="Arial"/>
        </a:defRPr>
      </a:pPr>
      <a:endParaRPr lang="de-DE"/>
    </a:p>
  </c:txPr>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manualLayout>
          <c:layoutTarget val="inner"/>
          <c:xMode val="edge"/>
          <c:yMode val="edge"/>
          <c:x val="0.3033498524042309"/>
          <c:y val="1.4617432583206799E-3"/>
          <c:w val="0.69665014759576915"/>
          <c:h val="0.9970767532706386"/>
        </c:manualLayout>
      </c:layout>
      <c:barChart>
        <c:barDir val="bar"/>
        <c:grouping val="stacked"/>
        <c:varyColors val="0"/>
        <c:ser>
          <c:idx val="0"/>
          <c:order val="0"/>
          <c:tx>
            <c:strRef>
              <c:f>Tochternunternehmen!$A$19</c:f>
              <c:strCache>
                <c:ptCount val="1"/>
              </c:strCache>
            </c:strRef>
          </c:tx>
          <c:spPr>
            <a:solidFill>
              <a:schemeClr val="accent1"/>
            </a:solidFill>
          </c:spPr>
          <c:invertIfNegative val="0"/>
          <c:dPt>
            <c:idx val="0"/>
            <c:invertIfNegative val="0"/>
            <c:bubble3D val="0"/>
            <c:spPr>
              <a:solidFill>
                <a:schemeClr val="accent2"/>
              </a:solidFill>
            </c:spPr>
            <c:extLst>
              <c:ext xmlns:c16="http://schemas.microsoft.com/office/drawing/2014/chart" uri="{C3380CC4-5D6E-409C-BE32-E72D297353CC}">
                <c16:uniqueId val="{00000001-09AF-44C4-BB8A-3B278FBCD5C2}"/>
              </c:ext>
            </c:extLst>
          </c:dPt>
          <c:dPt>
            <c:idx val="1"/>
            <c:invertIfNegative val="0"/>
            <c:bubble3D val="0"/>
            <c:spPr>
              <a:solidFill>
                <a:schemeClr val="accent2"/>
              </a:solidFill>
            </c:spPr>
            <c:extLst>
              <c:ext xmlns:c16="http://schemas.microsoft.com/office/drawing/2014/chart" uri="{C3380CC4-5D6E-409C-BE32-E72D297353CC}">
                <c16:uniqueId val="{00000003-09AF-44C4-BB8A-3B278FBCD5C2}"/>
              </c:ext>
            </c:extLst>
          </c:dPt>
          <c:dPt>
            <c:idx val="2"/>
            <c:invertIfNegative val="0"/>
            <c:bubble3D val="0"/>
            <c:spPr>
              <a:solidFill>
                <a:srgbClr val="166E79"/>
              </a:solidFill>
            </c:spPr>
            <c:extLst>
              <c:ext xmlns:c16="http://schemas.microsoft.com/office/drawing/2014/chart" uri="{C3380CC4-5D6E-409C-BE32-E72D297353CC}">
                <c16:uniqueId val="{00000005-09AF-44C4-BB8A-3B278FBCD5C2}"/>
              </c:ext>
            </c:extLst>
          </c:dPt>
          <c:dPt>
            <c:idx val="3"/>
            <c:invertIfNegative val="0"/>
            <c:bubble3D val="0"/>
            <c:spPr>
              <a:solidFill>
                <a:srgbClr val="166E79"/>
              </a:solidFill>
            </c:spPr>
            <c:extLst>
              <c:ext xmlns:c16="http://schemas.microsoft.com/office/drawing/2014/chart" uri="{C3380CC4-5D6E-409C-BE32-E72D297353CC}">
                <c16:uniqueId val="{00000007-09AF-44C4-BB8A-3B278FBCD5C2}"/>
              </c:ext>
            </c:extLst>
          </c:dPt>
          <c:dPt>
            <c:idx val="4"/>
            <c:invertIfNegative val="0"/>
            <c:bubble3D val="0"/>
            <c:spPr>
              <a:solidFill>
                <a:srgbClr val="003061"/>
              </a:solidFill>
            </c:spPr>
            <c:extLst>
              <c:ext xmlns:c16="http://schemas.microsoft.com/office/drawing/2014/chart" uri="{C3380CC4-5D6E-409C-BE32-E72D297353CC}">
                <c16:uniqueId val="{00000009-09AF-44C4-BB8A-3B278FBCD5C2}"/>
              </c:ext>
            </c:extLst>
          </c:dPt>
          <c:dPt>
            <c:idx val="5"/>
            <c:invertIfNegative val="0"/>
            <c:bubble3D val="0"/>
            <c:spPr>
              <a:solidFill>
                <a:srgbClr val="003061"/>
              </a:solidFill>
            </c:spPr>
            <c:extLst>
              <c:ext xmlns:c16="http://schemas.microsoft.com/office/drawing/2014/chart" uri="{C3380CC4-5D6E-409C-BE32-E72D297353CC}">
                <c16:uniqueId val="{0000000B-09AF-44C4-BB8A-3B278FBCD5C2}"/>
              </c:ext>
            </c:extLst>
          </c:dPt>
          <c:dLbls>
            <c:dLbl>
              <c:idx val="0"/>
              <c:tx>
                <c:rich>
                  <a:bodyPr/>
                  <a:lstStyle/>
                  <a:p>
                    <a:r>
                      <a:rPr lang="en-US">
                        <a:solidFill>
                          <a:schemeClr val="bg1"/>
                        </a:solidFill>
                      </a:rPr>
                      <a:t>395.000</a:t>
                    </a: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09AF-44C4-BB8A-3B278FBCD5C2}"/>
                </c:ext>
              </c:extLst>
            </c:dLbl>
            <c:dLbl>
              <c:idx val="1"/>
              <c:tx>
                <c:rich>
                  <a:bodyPr/>
                  <a:lstStyle/>
                  <a:p>
                    <a:r>
                      <a:rPr lang="en-US">
                        <a:solidFill>
                          <a:schemeClr val="bg1"/>
                        </a:solidFill>
                      </a:rPr>
                      <a:t>473.000</a:t>
                    </a: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09AF-44C4-BB8A-3B278FBCD5C2}"/>
                </c:ext>
              </c:extLst>
            </c:dLbl>
            <c:dLbl>
              <c:idx val="2"/>
              <c:tx>
                <c:rich>
                  <a:bodyPr/>
                  <a:lstStyle/>
                  <a:p>
                    <a:r>
                      <a:rPr lang="en-US">
                        <a:solidFill>
                          <a:schemeClr val="bg1"/>
                        </a:solidFill>
                      </a:rPr>
                      <a:t>233</a:t>
                    </a:r>
                    <a:r>
                      <a:rPr lang="en-US" baseline="0">
                        <a:solidFill>
                          <a:schemeClr val="bg1"/>
                        </a:solidFill>
                      </a:rPr>
                      <a:t> </a:t>
                    </a:r>
                    <a:r>
                      <a:rPr lang="en-US">
                        <a:solidFill>
                          <a:schemeClr val="bg1"/>
                        </a:solidFill>
                      </a:rPr>
                      <a:t>Mrd. €</a:t>
                    </a: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09AF-44C4-BB8A-3B278FBCD5C2}"/>
                </c:ext>
              </c:extLst>
            </c:dLbl>
            <c:dLbl>
              <c:idx val="3"/>
              <c:tx>
                <c:rich>
                  <a:bodyPr/>
                  <a:lstStyle/>
                  <a:p>
                    <a:r>
                      <a:rPr lang="en-US">
                        <a:solidFill>
                          <a:schemeClr val="bg1"/>
                        </a:solidFill>
                      </a:rPr>
                      <a:t>227 Mrd. €</a:t>
                    </a: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09AF-44C4-BB8A-3B278FBCD5C2}"/>
                </c:ext>
              </c:extLst>
            </c:dLbl>
            <c:dLbl>
              <c:idx val="4"/>
              <c:tx>
                <c:rich>
                  <a:bodyPr/>
                  <a:lstStyle/>
                  <a:p>
                    <a:r>
                      <a:rPr lang="en-US">
                        <a:solidFill>
                          <a:schemeClr val="bg1"/>
                        </a:solidFill>
                      </a:rPr>
                      <a:t>1.587</a:t>
                    </a: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09AF-44C4-BB8A-3B278FBCD5C2}"/>
                </c:ext>
              </c:extLst>
            </c:dLbl>
            <c:dLbl>
              <c:idx val="5"/>
              <c:tx>
                <c:rich>
                  <a:bodyPr/>
                  <a:lstStyle/>
                  <a:p>
                    <a:pPr>
                      <a:defRPr sz="1800" b="1">
                        <a:solidFill>
                          <a:schemeClr val="bg1"/>
                        </a:solidFill>
                        <a:latin typeface="Source Sans Pro" panose="020B0503030403020204" pitchFamily="34" charset="0"/>
                      </a:defRPr>
                    </a:pPr>
                    <a:r>
                      <a:rPr lang="en-US" sz="1800" b="1">
                        <a:solidFill>
                          <a:schemeClr val="bg1"/>
                        </a:solidFill>
                        <a:latin typeface="Source Sans Pro" panose="020B0503030403020204" pitchFamily="34" charset="0"/>
                      </a:rPr>
                      <a:t>2.078</a:t>
                    </a:r>
                  </a:p>
                </c:rich>
              </c:tx>
              <c:numFmt formatCode="#,##0" sourceLinked="0"/>
              <c:spPr/>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09AF-44C4-BB8A-3B278FBCD5C2}"/>
                </c:ext>
              </c:extLst>
            </c:dLbl>
            <c:spPr>
              <a:noFill/>
              <a:ln>
                <a:noFill/>
              </a:ln>
              <a:effectLst/>
            </c:spPr>
            <c:txPr>
              <a:bodyPr/>
              <a:lstStyle/>
              <a:p>
                <a:pPr>
                  <a:defRPr sz="1800" b="1">
                    <a:solidFill>
                      <a:schemeClr val="bg1"/>
                    </a:solidFill>
                    <a:latin typeface="Source Sans Pro" panose="020B0503030403020204" pitchFamily="34" charset="0"/>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Tochternunternehmen!$B$4:$G$4</c:f>
              <c:strCache>
                <c:ptCount val="6"/>
                <c:pt idx="0">
                  <c:v>im Ausland</c:v>
                </c:pt>
                <c:pt idx="1">
                  <c:v>im Inland</c:v>
                </c:pt>
                <c:pt idx="2">
                  <c:v>im Ausland</c:v>
                </c:pt>
                <c:pt idx="3">
                  <c:v>im Inland</c:v>
                </c:pt>
                <c:pt idx="4">
                  <c:v>im Ausland</c:v>
                </c:pt>
                <c:pt idx="5">
                  <c:v>im Inland</c:v>
                </c:pt>
              </c:strCache>
            </c:strRef>
          </c:cat>
          <c:val>
            <c:numRef>
              <c:f>Tochternunternehmen!$B$19:$G$19</c:f>
              <c:numCache>
                <c:formatCode>0.0</c:formatCode>
                <c:ptCount val="6"/>
                <c:pt idx="0">
                  <c:v>83.509513742071888</c:v>
                </c:pt>
                <c:pt idx="1">
                  <c:v>100</c:v>
                </c:pt>
                <c:pt idx="2">
                  <c:v>102.59911894273128</c:v>
                </c:pt>
                <c:pt idx="3" formatCode="General">
                  <c:v>100</c:v>
                </c:pt>
                <c:pt idx="4">
                  <c:v>76.371511068334939</c:v>
                </c:pt>
                <c:pt idx="5" formatCode="General">
                  <c:v>100</c:v>
                </c:pt>
              </c:numCache>
            </c:numRef>
          </c:val>
          <c:extLst>
            <c:ext xmlns:c16="http://schemas.microsoft.com/office/drawing/2014/chart" uri="{C3380CC4-5D6E-409C-BE32-E72D297353CC}">
              <c16:uniqueId val="{0000000C-09AF-44C4-BB8A-3B278FBCD5C2}"/>
            </c:ext>
          </c:extLst>
        </c:ser>
        <c:dLbls>
          <c:showLegendKey val="0"/>
          <c:showVal val="0"/>
          <c:showCatName val="0"/>
          <c:showSerName val="0"/>
          <c:showPercent val="0"/>
          <c:showBubbleSize val="0"/>
        </c:dLbls>
        <c:gapWidth val="64"/>
        <c:overlap val="100"/>
        <c:axId val="536203256"/>
        <c:axId val="536206392"/>
      </c:barChart>
      <c:catAx>
        <c:axId val="536203256"/>
        <c:scaling>
          <c:orientation val="minMax"/>
        </c:scaling>
        <c:delete val="0"/>
        <c:axPos val="l"/>
        <c:numFmt formatCode="General" sourceLinked="0"/>
        <c:majorTickMark val="none"/>
        <c:minorTickMark val="none"/>
        <c:tickLblPos val="low"/>
        <c:spPr>
          <a:ln>
            <a:noFill/>
          </a:ln>
        </c:spPr>
        <c:txPr>
          <a:bodyPr/>
          <a:lstStyle/>
          <a:p>
            <a:pPr>
              <a:defRPr sz="1600" b="1">
                <a:latin typeface="Source Sans Pro" panose="020B0503030403020204" pitchFamily="34" charset="0"/>
              </a:defRPr>
            </a:pPr>
            <a:endParaRPr lang="de-DE"/>
          </a:p>
        </c:txPr>
        <c:crossAx val="536206392"/>
        <c:crosses val="autoZero"/>
        <c:auto val="1"/>
        <c:lblAlgn val="ctr"/>
        <c:lblOffset val="50"/>
        <c:noMultiLvlLbl val="0"/>
      </c:catAx>
      <c:valAx>
        <c:axId val="536206392"/>
        <c:scaling>
          <c:orientation val="minMax"/>
        </c:scaling>
        <c:delete val="1"/>
        <c:axPos val="b"/>
        <c:numFmt formatCode="0.0" sourceLinked="1"/>
        <c:majorTickMark val="out"/>
        <c:minorTickMark val="none"/>
        <c:tickLblPos val="none"/>
        <c:crossAx val="536203256"/>
        <c:crosses val="autoZero"/>
        <c:crossBetween val="between"/>
      </c:valAx>
      <c:spPr>
        <a:solidFill>
          <a:schemeClr val="bg1">
            <a:lumMod val="95000"/>
          </a:schemeClr>
        </a:solidFill>
      </c:spPr>
    </c:plotArea>
    <c:plotVisOnly val="1"/>
    <c:dispBlanksAs val="gap"/>
    <c:showDLblsOverMax val="0"/>
  </c:chart>
  <c:spPr>
    <a:solidFill>
      <a:schemeClr val="bg1">
        <a:lumMod val="95000"/>
      </a:schemeClr>
    </a:solidFill>
    <a:ln>
      <a:noFill/>
    </a:ln>
  </c:spPr>
  <c:txPr>
    <a:bodyPr/>
    <a:lstStyle/>
    <a:p>
      <a:pPr>
        <a:defRPr sz="1800">
          <a:solidFill>
            <a:sysClr val="windowText" lastClr="000000"/>
          </a:solidFill>
          <a:latin typeface="+mn-lt"/>
          <a:cs typeface="Arial" pitchFamily="34" charset="0"/>
        </a:defRPr>
      </a:pPr>
      <a:endParaRPr lang="de-DE"/>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662047866179402"/>
          <c:y val="9.7687831027879674E-2"/>
          <c:w val="0.73560718713932127"/>
          <c:h val="0.81306482790670076"/>
        </c:manualLayout>
      </c:layout>
      <c:pieChart>
        <c:varyColors val="1"/>
        <c:ser>
          <c:idx val="0"/>
          <c:order val="0"/>
          <c:tx>
            <c:strRef>
              <c:f>'Umsatzanteile '!$A$11</c:f>
              <c:strCache>
                <c:ptCount val="1"/>
                <c:pt idx="0">
                  <c:v>Umsatz (in Mrd. Euro)</c:v>
                </c:pt>
              </c:strCache>
            </c:strRef>
          </c:tx>
          <c:spPr>
            <a:ln>
              <a:solidFill>
                <a:schemeClr val="bg1"/>
              </a:solidFill>
            </a:ln>
          </c:spPr>
          <c:dPt>
            <c:idx val="1"/>
            <c:bubble3D val="0"/>
            <c:spPr>
              <a:solidFill>
                <a:schemeClr val="accent3"/>
              </a:solidFill>
              <a:ln>
                <a:solidFill>
                  <a:schemeClr val="bg1"/>
                </a:solidFill>
              </a:ln>
            </c:spPr>
            <c:extLst>
              <c:ext xmlns:c16="http://schemas.microsoft.com/office/drawing/2014/chart" uri="{C3380CC4-5D6E-409C-BE32-E72D297353CC}">
                <c16:uniqueId val="{00000001-507A-4461-9F7F-C7AD7D55EF17}"/>
              </c:ext>
            </c:extLst>
          </c:dPt>
          <c:dPt>
            <c:idx val="2"/>
            <c:bubble3D val="0"/>
            <c:explosion val="5"/>
            <c:spPr>
              <a:solidFill>
                <a:schemeClr val="tx2"/>
              </a:solidFill>
              <a:ln>
                <a:solidFill>
                  <a:schemeClr val="bg1"/>
                </a:solidFill>
              </a:ln>
            </c:spPr>
            <c:extLst>
              <c:ext xmlns:c16="http://schemas.microsoft.com/office/drawing/2014/chart" uri="{C3380CC4-5D6E-409C-BE32-E72D297353CC}">
                <c16:uniqueId val="{00000003-507A-4461-9F7F-C7AD7D55EF17}"/>
              </c:ext>
            </c:extLst>
          </c:dPt>
          <c:dLbls>
            <c:dLbl>
              <c:idx val="0"/>
              <c:layout>
                <c:manualLayout>
                  <c:x val="-1.8934907713757124E-2"/>
                  <c:y val="2.6160884081328625E-3"/>
                </c:manualLayout>
              </c:layout>
              <c:numFmt formatCode="0.0%" sourceLinked="0"/>
              <c:spPr>
                <a:noFill/>
                <a:ln>
                  <a:noFill/>
                </a:ln>
                <a:effectLst/>
              </c:spPr>
              <c:txPr>
                <a:bodyPr wrap="square" lIns="38100" tIns="19050" rIns="38100" bIns="19050" anchor="ctr">
                  <a:noAutofit/>
                </a:bodyPr>
                <a:lstStyle/>
                <a:p>
                  <a:pPr>
                    <a:defRPr>
                      <a:solidFill>
                        <a:schemeClr val="tx1"/>
                      </a:solidFill>
                      <a:latin typeface="Source Sans Pro" panose="020B0503030403020204" pitchFamily="34" charset="0"/>
                    </a:defRPr>
                  </a:pPr>
                  <a:endParaRPr lang="de-DE"/>
                </a:p>
              </c:txPr>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5820877636699879"/>
                      <c:h val="0.11647443566647221"/>
                    </c:manualLayout>
                  </c15:layout>
                </c:ext>
                <c:ext xmlns:c16="http://schemas.microsoft.com/office/drawing/2014/chart" uri="{C3380CC4-5D6E-409C-BE32-E72D297353CC}">
                  <c16:uniqueId val="{00000004-507A-4461-9F7F-C7AD7D55EF17}"/>
                </c:ext>
              </c:extLst>
            </c:dLbl>
            <c:dLbl>
              <c:idx val="1"/>
              <c:layout>
                <c:manualLayout>
                  <c:x val="-6.8003528303866613E-3"/>
                  <c:y val="7.8229283051702153E-3"/>
                </c:manualLayout>
              </c:layout>
              <c:numFmt formatCode="0.0%" sourceLinked="0"/>
              <c:spPr>
                <a:noFill/>
                <a:ln>
                  <a:noFill/>
                </a:ln>
                <a:effectLst/>
              </c:spPr>
              <c:txPr>
                <a:bodyPr wrap="square" lIns="38100" tIns="19050" rIns="38100" bIns="19050" anchor="ctr">
                  <a:noAutofit/>
                </a:bodyPr>
                <a:lstStyle/>
                <a:p>
                  <a:pPr>
                    <a:defRPr>
                      <a:solidFill>
                        <a:schemeClr val="tx1"/>
                      </a:solidFill>
                      <a:latin typeface="Source Sans Pro" panose="020B0503030403020204" pitchFamily="34" charset="0"/>
                    </a:defRPr>
                  </a:pPr>
                  <a:endParaRPr lang="de-DE"/>
                </a:p>
              </c:txPr>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3208464313159491"/>
                      <c:h val="0.10392730536217402"/>
                    </c:manualLayout>
                  </c15:layout>
                </c:ext>
                <c:ext xmlns:c16="http://schemas.microsoft.com/office/drawing/2014/chart" uri="{C3380CC4-5D6E-409C-BE32-E72D297353CC}">
                  <c16:uniqueId val="{00000001-507A-4461-9F7F-C7AD7D55EF17}"/>
                </c:ext>
              </c:extLst>
            </c:dLbl>
            <c:dLbl>
              <c:idx val="2"/>
              <c:layout>
                <c:manualLayout>
                  <c:x val="-5.6566781723875102E-2"/>
                  <c:y val="0"/>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507A-4461-9F7F-C7AD7D55EF17}"/>
                </c:ext>
              </c:extLst>
            </c:dLbl>
            <c:dLbl>
              <c:idx val="3"/>
              <c:layout>
                <c:manualLayout>
                  <c:x val="-5.902620701621749E-2"/>
                  <c:y val="-4.9791217485930704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507A-4461-9F7F-C7AD7D55EF17}"/>
                </c:ext>
              </c:extLst>
            </c:dLbl>
            <c:dLbl>
              <c:idx val="4"/>
              <c:dLblPos val="outEnd"/>
              <c:showLegendKey val="0"/>
              <c:showVal val="0"/>
              <c:showCatName val="1"/>
              <c:showSerName val="0"/>
              <c:showPercent val="1"/>
              <c:showBubbleSize val="0"/>
              <c:separator>
</c:separator>
              <c:extLst>
                <c:ext xmlns:c15="http://schemas.microsoft.com/office/drawing/2012/chart" uri="{CE6537A1-D6FC-4f65-9D91-7224C49458BB}">
                  <c15:layout>
                    <c:manualLayout>
                      <c:w val="0.23450156110063775"/>
                      <c:h val="0.11145553474040748"/>
                    </c:manualLayout>
                  </c15:layout>
                </c:ext>
                <c:ext xmlns:c16="http://schemas.microsoft.com/office/drawing/2014/chart" uri="{C3380CC4-5D6E-409C-BE32-E72D297353CC}">
                  <c16:uniqueId val="{00000006-507A-4461-9F7F-C7AD7D55EF17}"/>
                </c:ext>
              </c:extLst>
            </c:dLbl>
            <c:dLbl>
              <c:idx val="5"/>
              <c:layout>
                <c:manualLayout>
                  <c:x val="7.1323333477929463E-2"/>
                  <c:y val="-3.7343413114448006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507A-4461-9F7F-C7AD7D55EF17}"/>
                </c:ext>
              </c:extLst>
            </c:dLbl>
            <c:numFmt formatCode="0.0%" sourceLinked="0"/>
            <c:spPr>
              <a:noFill/>
              <a:ln>
                <a:noFill/>
              </a:ln>
              <a:effectLst/>
            </c:spPr>
            <c:txPr>
              <a:bodyPr wrap="square" lIns="38100" tIns="19050" rIns="38100" bIns="19050" anchor="ctr">
                <a:spAutoFit/>
              </a:bodyPr>
              <a:lstStyle/>
              <a:p>
                <a:pPr>
                  <a:defRPr>
                    <a:solidFill>
                      <a:schemeClr val="tx1"/>
                    </a:solidFill>
                    <a:latin typeface="Source Sans Pro" panose="020B0503030403020204" pitchFamily="34" charset="0"/>
                  </a:defRPr>
                </a:pPr>
                <a:endParaRPr lang="de-DE"/>
              </a:p>
            </c:txPr>
            <c:dLblPos val="outEnd"/>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'Umsatzanteile '!$B$10:$G$10</c:f>
              <c:strCache>
                <c:ptCount val="6"/>
                <c:pt idx="0">
                  <c:v>Kraftfahrzeugbau</c:v>
                </c:pt>
                <c:pt idx="1">
                  <c:v>Maschinenbau</c:v>
                </c:pt>
                <c:pt idx="2">
                  <c:v>Chemie/Pharma</c:v>
                </c:pt>
                <c:pt idx="3">
                  <c:v>Ernährung</c:v>
                </c:pt>
                <c:pt idx="4">
                  <c:v>Elektrotechnik</c:v>
                </c:pt>
                <c:pt idx="5">
                  <c:v>Andere</c:v>
                </c:pt>
              </c:strCache>
            </c:strRef>
          </c:cat>
          <c:val>
            <c:numRef>
              <c:f>'Umsatzanteile '!$B$11:$G$11</c:f>
              <c:numCache>
                <c:formatCode>0.0</c:formatCode>
                <c:ptCount val="6"/>
                <c:pt idx="0">
                  <c:v>509.00591300000002</c:v>
                </c:pt>
                <c:pt idx="1">
                  <c:v>269.26455299999998</c:v>
                </c:pt>
                <c:pt idx="2">
                  <c:v>261.18443500000001</c:v>
                </c:pt>
                <c:pt idx="3">
                  <c:v>218.573294</c:v>
                </c:pt>
                <c:pt idx="4">
                  <c:v>220.78524400000001</c:v>
                </c:pt>
                <c:pt idx="5">
                  <c:v>869.41992100000016</c:v>
                </c:pt>
              </c:numCache>
            </c:numRef>
          </c:val>
          <c:extLst>
            <c:ext xmlns:c16="http://schemas.microsoft.com/office/drawing/2014/chart" uri="{C3380CC4-5D6E-409C-BE32-E72D297353CC}">
              <c16:uniqueId val="{00000008-507A-4461-9F7F-C7AD7D55EF17}"/>
            </c:ext>
          </c:extLst>
        </c:ser>
        <c:dLbls>
          <c:showLegendKey val="0"/>
          <c:showVal val="1"/>
          <c:showCatName val="0"/>
          <c:showSerName val="0"/>
          <c:showPercent val="0"/>
          <c:showBubbleSize val="0"/>
          <c:showLeaderLines val="1"/>
        </c:dLbls>
        <c:firstSliceAng val="107"/>
      </c:pieChart>
      <c:spPr>
        <a:solidFill>
          <a:schemeClr val="bg1">
            <a:lumMod val="95000"/>
          </a:schemeClr>
        </a:solidFill>
      </c:spPr>
    </c:plotArea>
    <c:plotVisOnly val="1"/>
    <c:dispBlanksAs val="zero"/>
    <c:showDLblsOverMax val="0"/>
  </c:chart>
  <c:spPr>
    <a:solidFill>
      <a:schemeClr val="bg1">
        <a:lumMod val="95000"/>
      </a:schemeClr>
    </a:solidFill>
    <a:ln>
      <a:noFill/>
    </a:ln>
  </c:spPr>
  <c:txPr>
    <a:bodyPr/>
    <a:lstStyle/>
    <a:p>
      <a:pPr>
        <a:defRPr sz="1200" b="1">
          <a:solidFill>
            <a:srgbClr val="564A3E"/>
          </a:solidFill>
          <a:latin typeface="Arial"/>
          <a:ea typeface="Arial"/>
          <a:cs typeface="Arial"/>
        </a:defRPr>
      </a:pPr>
      <a:endParaRPr lang="de-DE"/>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05850709737279"/>
          <c:y val="0.1375515752465673"/>
          <c:w val="0.41059555555555555"/>
          <c:h val="0.72491442135101469"/>
        </c:manualLayout>
      </c:layout>
      <c:pieChart>
        <c:varyColors val="1"/>
        <c:ser>
          <c:idx val="0"/>
          <c:order val="0"/>
          <c:tx>
            <c:strRef>
              <c:f>'Einsatz erneuerbare'!$B$1</c:f>
              <c:strCache>
                <c:ptCount val="1"/>
                <c:pt idx="0">
                  <c:v>Spalte1</c:v>
                </c:pt>
              </c:strCache>
            </c:strRef>
          </c:tx>
          <c:spPr>
            <a:ln>
              <a:solidFill>
                <a:schemeClr val="bg1"/>
              </a:solidFill>
            </a:ln>
            <a:effectLst/>
          </c:spPr>
          <c:dPt>
            <c:idx val="0"/>
            <c:bubble3D val="0"/>
            <c:spPr>
              <a:solidFill>
                <a:srgbClr val="166E79"/>
              </a:solidFill>
              <a:ln>
                <a:solidFill>
                  <a:schemeClr val="bg1"/>
                </a:solidFill>
              </a:ln>
              <a:effectLst/>
            </c:spPr>
            <c:extLst>
              <c:ext xmlns:c16="http://schemas.microsoft.com/office/drawing/2014/chart" uri="{C3380CC4-5D6E-409C-BE32-E72D297353CC}">
                <c16:uniqueId val="{00000001-571D-4903-B1F4-F6D1FBC8F237}"/>
              </c:ext>
            </c:extLst>
          </c:dPt>
          <c:dPt>
            <c:idx val="1"/>
            <c:bubble3D val="0"/>
            <c:spPr>
              <a:solidFill>
                <a:srgbClr val="003061"/>
              </a:solidFill>
              <a:ln>
                <a:solidFill>
                  <a:schemeClr val="bg1"/>
                </a:solidFill>
              </a:ln>
              <a:effectLst/>
            </c:spPr>
            <c:extLst>
              <c:ext xmlns:c16="http://schemas.microsoft.com/office/drawing/2014/chart" uri="{C3380CC4-5D6E-409C-BE32-E72D297353CC}">
                <c16:uniqueId val="{00000003-571D-4903-B1F4-F6D1FBC8F237}"/>
              </c:ext>
            </c:extLst>
          </c:dPt>
          <c:dPt>
            <c:idx val="2"/>
            <c:bubble3D val="0"/>
            <c:spPr>
              <a:solidFill>
                <a:srgbClr val="BE9528"/>
              </a:solidFill>
              <a:ln>
                <a:solidFill>
                  <a:schemeClr val="bg1"/>
                </a:solidFill>
              </a:ln>
              <a:effectLst/>
            </c:spPr>
            <c:extLst>
              <c:ext xmlns:c16="http://schemas.microsoft.com/office/drawing/2014/chart" uri="{C3380CC4-5D6E-409C-BE32-E72D297353CC}">
                <c16:uniqueId val="{00000005-571D-4903-B1F4-F6D1FBC8F237}"/>
              </c:ext>
            </c:extLst>
          </c:dPt>
          <c:dPt>
            <c:idx val="3"/>
            <c:bubble3D val="0"/>
            <c:explosion val="8"/>
            <c:spPr>
              <a:solidFill>
                <a:srgbClr val="5A7916"/>
              </a:solidFill>
              <a:ln>
                <a:solidFill>
                  <a:schemeClr val="bg1"/>
                </a:solidFill>
              </a:ln>
              <a:effectLst/>
            </c:spPr>
            <c:extLst>
              <c:ext xmlns:c16="http://schemas.microsoft.com/office/drawing/2014/chart" uri="{C3380CC4-5D6E-409C-BE32-E72D297353CC}">
                <c16:uniqueId val="{00000007-571D-4903-B1F4-F6D1FBC8F237}"/>
              </c:ext>
            </c:extLst>
          </c:dPt>
          <c:dLbls>
            <c:dLbl>
              <c:idx val="2"/>
              <c:layout>
                <c:manualLayout>
                  <c:x val="-0.1139040268885254"/>
                  <c:y val="7.0278431065905575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571D-4903-B1F4-F6D1FBC8F237}"/>
                </c:ext>
              </c:extLst>
            </c:dLbl>
            <c:dLbl>
              <c:idx val="3"/>
              <c:layout>
                <c:manualLayout>
                  <c:x val="3.9154579311844788E-2"/>
                  <c:y val="1.2029858107823617E-7"/>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884448512801306"/>
                      <c:h val="0.22421875093983262"/>
                    </c:manualLayout>
                  </c15:layout>
                </c:ext>
                <c:ext xmlns:c16="http://schemas.microsoft.com/office/drawing/2014/chart" uri="{C3380CC4-5D6E-409C-BE32-E72D297353CC}">
                  <c16:uniqueId val="{00000007-571D-4903-B1F4-F6D1FBC8F237}"/>
                </c:ext>
              </c:extLst>
            </c:dLbl>
            <c:numFmt formatCode="0.0%" sourceLinked="0"/>
            <c:spPr>
              <a:noFill/>
              <a:ln>
                <a:noFill/>
              </a:ln>
              <a:effectLst/>
            </c:spPr>
            <c:dLblPos val="outEnd"/>
            <c:showLegendKey val="0"/>
            <c:showVal val="1"/>
            <c:showCatName val="1"/>
            <c:showSerName val="0"/>
            <c:showPercent val="1"/>
            <c:showBubbleSize val="0"/>
            <c:separator>
</c:separator>
            <c:showLeaderLines val="1"/>
            <c:extLst>
              <c:ext xmlns:c15="http://schemas.microsoft.com/office/drawing/2012/chart" uri="{CE6537A1-D6FC-4f65-9D91-7224C49458BB}"/>
            </c:extLst>
          </c:dLbls>
          <c:cat>
            <c:strRef>
              <c:f>'Einsatz erneuerbare'!$A$2:$A$5</c:f>
              <c:strCache>
                <c:ptCount val="4"/>
                <c:pt idx="0">
                  <c:v>Naphtha, Erdölderivate</c:v>
                </c:pt>
                <c:pt idx="1">
                  <c:v>Erdgas</c:v>
                </c:pt>
                <c:pt idx="2">
                  <c:v>Kohle</c:v>
                </c:pt>
                <c:pt idx="3">
                  <c:v>Nachwachsende Rohstoffe</c:v>
                </c:pt>
              </c:strCache>
            </c:strRef>
          </c:cat>
          <c:val>
            <c:numRef>
              <c:f>'Einsatz erneuerbare'!$B$2:$B$5</c:f>
              <c:numCache>
                <c:formatCode>0.0</c:formatCode>
                <c:ptCount val="4"/>
                <c:pt idx="0">
                  <c:v>14.3</c:v>
                </c:pt>
                <c:pt idx="1">
                  <c:v>2.83</c:v>
                </c:pt>
                <c:pt idx="2">
                  <c:v>0.26</c:v>
                </c:pt>
                <c:pt idx="3">
                  <c:v>2.6</c:v>
                </c:pt>
              </c:numCache>
            </c:numRef>
          </c:val>
          <c:extLst>
            <c:ext xmlns:c16="http://schemas.microsoft.com/office/drawing/2014/chart" uri="{C3380CC4-5D6E-409C-BE32-E72D297353CC}">
              <c16:uniqueId val="{00000008-571D-4903-B1F4-F6D1FBC8F237}"/>
            </c:ext>
          </c:extLst>
        </c:ser>
        <c:dLbls>
          <c:dLblPos val="bestFit"/>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5763556678056754"/>
          <c:y val="0.13779391693685347"/>
          <c:w val="0.46020071311840743"/>
          <c:h val="0.7651964798517833"/>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6EB-44FA-AB72-1E2D7D845EF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6EB-44FA-AB72-1E2D7D845EF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6EB-44FA-AB72-1E2D7D845EF5}"/>
              </c:ext>
            </c:extLst>
          </c:dPt>
          <c:dLbls>
            <c:dLbl>
              <c:idx val="0"/>
              <c:dLblPos val="outEnd"/>
              <c:showLegendKey val="0"/>
              <c:showVal val="0"/>
              <c:showCatName val="1"/>
              <c:showSerName val="0"/>
              <c:showPercent val="1"/>
              <c:showBubbleSize val="0"/>
              <c:separator>
</c:separator>
              <c:extLst>
                <c:ext xmlns:c15="http://schemas.microsoft.com/office/drawing/2012/chart" uri="{CE6537A1-D6FC-4f65-9D91-7224C49458BB}">
                  <c15:layout>
                    <c:manualLayout>
                      <c:w val="0.25764656126968499"/>
                      <c:h val="0.24475073313782991"/>
                    </c:manualLayout>
                  </c15:layout>
                </c:ext>
                <c:ext xmlns:c16="http://schemas.microsoft.com/office/drawing/2014/chart" uri="{C3380CC4-5D6E-409C-BE32-E72D297353CC}">
                  <c16:uniqueId val="{00000001-46EB-44FA-AB72-1E2D7D845EF5}"/>
                </c:ext>
              </c:extLst>
            </c:dLbl>
            <c:dLbl>
              <c:idx val="2"/>
              <c:dLblPos val="outEnd"/>
              <c:showLegendKey val="0"/>
              <c:showVal val="0"/>
              <c:showCatName val="1"/>
              <c:showSerName val="0"/>
              <c:showPercent val="1"/>
              <c:showBubbleSize val="0"/>
              <c:separator>
</c:separator>
              <c:extLst>
                <c:ext xmlns:c15="http://schemas.microsoft.com/office/drawing/2012/chart" uri="{CE6537A1-D6FC-4f65-9D91-7224C49458BB}">
                  <c15:layout>
                    <c:manualLayout>
                      <c:w val="0.32445283018867926"/>
                      <c:h val="0.1987295352786784"/>
                    </c:manualLayout>
                  </c15:layout>
                </c:ext>
                <c:ext xmlns:c16="http://schemas.microsoft.com/office/drawing/2014/chart" uri="{C3380CC4-5D6E-409C-BE32-E72D297353CC}">
                  <c16:uniqueId val="{00000005-46EB-44FA-AB72-1E2D7D845EF5}"/>
                </c:ext>
              </c:extLst>
            </c:dLbl>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0"/>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Grafiken_Absatz!$L$3:$L$5</c:f>
              <c:strCache>
                <c:ptCount val="3"/>
                <c:pt idx="0">
                  <c:v>Industrie, Bau</c:v>
                </c:pt>
                <c:pt idx="1">
                  <c:v>Konsum</c:v>
                </c:pt>
                <c:pt idx="2">
                  <c:v>Dienstleistung</c:v>
                </c:pt>
              </c:strCache>
            </c:strRef>
          </c:cat>
          <c:val>
            <c:numRef>
              <c:f>Grafiken_Absatz!$M$3:$M$5</c:f>
              <c:numCache>
                <c:formatCode>0%</c:formatCode>
                <c:ptCount val="3"/>
                <c:pt idx="0">
                  <c:v>0.62575557084634525</c:v>
                </c:pt>
                <c:pt idx="1">
                  <c:v>0.32678769914783251</c:v>
                </c:pt>
                <c:pt idx="2">
                  <c:v>4.7456730005822262E-2</c:v>
                </c:pt>
              </c:numCache>
            </c:numRef>
          </c:val>
          <c:extLst>
            <c:ext xmlns:c16="http://schemas.microsoft.com/office/drawing/2014/chart" uri="{C3380CC4-5D6E-409C-BE32-E72D297353CC}">
              <c16:uniqueId val="{00000006-46EB-44FA-AB72-1E2D7D845EF5}"/>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6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7479320246156858"/>
          <c:y val="5.6409238236575579E-2"/>
          <c:w val="0.44688561907026669"/>
          <c:h val="0.77146018224312851"/>
        </c:manualLayout>
      </c:layout>
      <c:pieChart>
        <c:varyColors val="1"/>
        <c:ser>
          <c:idx val="0"/>
          <c:order val="0"/>
          <c:spPr>
            <a:solidFill>
              <a:srgbClr val="AAAAAA"/>
            </a:solidFill>
            <a:ln>
              <a:solidFill>
                <a:schemeClr val="bg1"/>
              </a:solidFill>
            </a:ln>
          </c:spPr>
          <c:dPt>
            <c:idx val="0"/>
            <c:bubble3D val="0"/>
            <c:spPr>
              <a:solidFill>
                <a:srgbClr val="004A94"/>
              </a:solidFill>
              <a:ln>
                <a:solidFill>
                  <a:schemeClr val="bg1"/>
                </a:solidFill>
              </a:ln>
            </c:spPr>
            <c:extLst>
              <c:ext xmlns:c16="http://schemas.microsoft.com/office/drawing/2014/chart" uri="{C3380CC4-5D6E-409C-BE32-E72D297353CC}">
                <c16:uniqueId val="{00000001-458E-4941-A32A-5DB0DB3FBE0F}"/>
              </c:ext>
            </c:extLst>
          </c:dPt>
          <c:dPt>
            <c:idx val="1"/>
            <c:bubble3D val="0"/>
            <c:spPr>
              <a:solidFill>
                <a:srgbClr val="FF5C33"/>
              </a:solidFill>
              <a:ln>
                <a:solidFill>
                  <a:schemeClr val="bg1"/>
                </a:solidFill>
              </a:ln>
            </c:spPr>
            <c:extLst>
              <c:ext xmlns:c16="http://schemas.microsoft.com/office/drawing/2014/chart" uri="{C3380CC4-5D6E-409C-BE32-E72D297353CC}">
                <c16:uniqueId val="{00000003-458E-4941-A32A-5DB0DB3FBE0F}"/>
              </c:ext>
            </c:extLst>
          </c:dPt>
          <c:dPt>
            <c:idx val="2"/>
            <c:bubble3D val="0"/>
            <c:spPr>
              <a:solidFill>
                <a:srgbClr val="B22063"/>
              </a:solidFill>
              <a:ln>
                <a:solidFill>
                  <a:schemeClr val="bg1"/>
                </a:solidFill>
              </a:ln>
            </c:spPr>
            <c:extLst>
              <c:ext xmlns:c16="http://schemas.microsoft.com/office/drawing/2014/chart" uri="{C3380CC4-5D6E-409C-BE32-E72D297353CC}">
                <c16:uniqueId val="{00000005-458E-4941-A32A-5DB0DB3FBE0F}"/>
              </c:ext>
            </c:extLst>
          </c:dPt>
          <c:dPt>
            <c:idx val="3"/>
            <c:bubble3D val="0"/>
            <c:spPr>
              <a:solidFill>
                <a:srgbClr val="BE9528"/>
              </a:solidFill>
              <a:ln>
                <a:solidFill>
                  <a:schemeClr val="bg1"/>
                </a:solidFill>
              </a:ln>
            </c:spPr>
            <c:extLst>
              <c:ext xmlns:c16="http://schemas.microsoft.com/office/drawing/2014/chart" uri="{C3380CC4-5D6E-409C-BE32-E72D297353CC}">
                <c16:uniqueId val="{00000007-458E-4941-A32A-5DB0DB3FBE0F}"/>
              </c:ext>
            </c:extLst>
          </c:dPt>
          <c:dPt>
            <c:idx val="4"/>
            <c:bubble3D val="0"/>
            <c:spPr>
              <a:solidFill>
                <a:srgbClr val="623C72"/>
              </a:solidFill>
              <a:ln>
                <a:solidFill>
                  <a:schemeClr val="bg1"/>
                </a:solidFill>
              </a:ln>
            </c:spPr>
            <c:extLst>
              <c:ext xmlns:c16="http://schemas.microsoft.com/office/drawing/2014/chart" uri="{C3380CC4-5D6E-409C-BE32-E72D297353CC}">
                <c16:uniqueId val="{00000009-458E-4941-A32A-5DB0DB3FBE0F}"/>
              </c:ext>
            </c:extLst>
          </c:dPt>
          <c:dPt>
            <c:idx val="5"/>
            <c:bubble3D val="0"/>
            <c:spPr>
              <a:solidFill>
                <a:srgbClr val="166E79"/>
              </a:solidFill>
              <a:ln>
                <a:solidFill>
                  <a:schemeClr val="bg1"/>
                </a:solidFill>
              </a:ln>
            </c:spPr>
            <c:extLst>
              <c:ext xmlns:c16="http://schemas.microsoft.com/office/drawing/2014/chart" uri="{C3380CC4-5D6E-409C-BE32-E72D297353CC}">
                <c16:uniqueId val="{0000000B-458E-4941-A32A-5DB0DB3FBE0F}"/>
              </c:ext>
            </c:extLst>
          </c:dPt>
          <c:dLbls>
            <c:dLbl>
              <c:idx val="0"/>
              <c:layout>
                <c:manualLayout>
                  <c:x val="3.528092011713382E-3"/>
                  <c:y val="3.625551469370416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1384341591447412"/>
                      <c:h val="0.23496259535420785"/>
                    </c:manualLayout>
                  </c15:layout>
                </c:ext>
                <c:ext xmlns:c16="http://schemas.microsoft.com/office/drawing/2014/chart" uri="{C3380CC4-5D6E-409C-BE32-E72D297353CC}">
                  <c16:uniqueId val="{00000001-458E-4941-A32A-5DB0DB3FBE0F}"/>
                </c:ext>
              </c:extLst>
            </c:dLbl>
            <c:dLbl>
              <c:idx val="1"/>
              <c:layout>
                <c:manualLayout>
                  <c:x val="4.7629551268232297E-2"/>
                  <c:y val="0"/>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58E-4941-A32A-5DB0DB3FBE0F}"/>
                </c:ext>
              </c:extLst>
            </c:dLbl>
            <c:dLbl>
              <c:idx val="2"/>
              <c:layout>
                <c:manualLayout>
                  <c:x val="0.1278942348935565"/>
                  <c:y val="2.6792991401467927E-2"/>
                </c:manualLayout>
              </c:layout>
              <c:spPr>
                <a:noFill/>
                <a:ln>
                  <a:noFill/>
                </a:ln>
                <a:effectLst/>
              </c:spPr>
              <c:txPr>
                <a:bodyPr wrap="square" lIns="38100" tIns="19050" rIns="38100" bIns="19050" anchor="ctr">
                  <a:noAutofit/>
                </a:bodyPr>
                <a:lstStyle/>
                <a:p>
                  <a:pPr>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manualLayout>
                      <c:w val="0.27788308104996695"/>
                      <c:h val="0.19167516113105743"/>
                    </c:manualLayout>
                  </c15:layout>
                </c:ext>
                <c:ext xmlns:c16="http://schemas.microsoft.com/office/drawing/2014/chart" uri="{C3380CC4-5D6E-409C-BE32-E72D297353CC}">
                  <c16:uniqueId val="{00000005-458E-4941-A32A-5DB0DB3FBE0F}"/>
                </c:ext>
              </c:extLst>
            </c:dLbl>
            <c:dLbl>
              <c:idx val="3"/>
              <c:layout>
                <c:manualLayout>
                  <c:x val="4.3219546534446596E-2"/>
                  <c:y val="2.436238763867797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0731644912736106"/>
                      <c:h val="0.1472250736926258"/>
                    </c:manualLayout>
                  </c15:layout>
                </c:ext>
                <c:ext xmlns:c16="http://schemas.microsoft.com/office/drawing/2014/chart" uri="{C3380CC4-5D6E-409C-BE32-E72D297353CC}">
                  <c16:uniqueId val="{00000007-458E-4941-A32A-5DB0DB3FBE0F}"/>
                </c:ext>
              </c:extLst>
            </c:dLbl>
            <c:dLbl>
              <c:idx val="4"/>
              <c:layout>
                <c:manualLayout>
                  <c:x val="-0.11995590689777023"/>
                  <c:y val="-3.0452984548347471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458E-4941-A32A-5DB0DB3FBE0F}"/>
                </c:ext>
              </c:extLst>
            </c:dLbl>
            <c:dLbl>
              <c:idx val="5"/>
              <c:layout>
                <c:manualLayout>
                  <c:x val="-5.4685781085748196E-2"/>
                  <c:y val="-8.5268356735372974E-2"/>
                </c:manualLayout>
              </c:layout>
              <c:spPr/>
              <c:txPr>
                <a:bodyPr/>
                <a:lstStyle/>
                <a:p>
                  <a:pPr>
                    <a:defRPr/>
                  </a:pPr>
                  <a:endParaRPr lang="de-DE"/>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458E-4941-A32A-5DB0DB3FBE0F}"/>
                </c:ext>
              </c:extLst>
            </c:dLbl>
            <c:dLbl>
              <c:idx val="6"/>
              <c:layout>
                <c:manualLayout>
                  <c:x val="-4.4101436359474347E-2"/>
                  <c:y val="-3.654358145801696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C-458E-4941-A32A-5DB0DB3FBE0F}"/>
                </c:ext>
              </c:extLst>
            </c:dLbl>
            <c:spPr>
              <a:noFill/>
              <a:ln>
                <a:noFill/>
              </a:ln>
              <a:effectLst/>
            </c:spPr>
            <c:dLblPos val="outEnd"/>
            <c:showLegendKey val="0"/>
            <c:showVal val="0"/>
            <c:showCatName val="1"/>
            <c:showSerName val="0"/>
            <c:showPercent val="1"/>
            <c:showBubbleSize val="0"/>
            <c:showLeaderLines val="1"/>
            <c:leaderLines>
              <c:spPr>
                <a:ln>
                  <a:solidFill>
                    <a:srgbClr val="808080"/>
                  </a:solidFill>
                </a:ln>
              </c:spPr>
            </c:leaderLines>
            <c:extLst>
              <c:ext xmlns:c15="http://schemas.microsoft.com/office/drawing/2012/chart" uri="{CE6537A1-D6FC-4f65-9D91-7224C49458BB}"/>
            </c:extLst>
          </c:dLbls>
          <c:cat>
            <c:strRef>
              <c:f>Grafiken_Absatz!$Q$3:$Q$9</c:f>
              <c:strCache>
                <c:ptCount val="7"/>
                <c:pt idx="0">
                  <c:v>Kunststoffverarbeiter</c:v>
                </c:pt>
                <c:pt idx="1">
                  <c:v>Bauwirtschaft</c:v>
                </c:pt>
                <c:pt idx="2">
                  <c:v>Stahl- und Metallindustrie</c:v>
                </c:pt>
                <c:pt idx="3">
                  <c:v>Holz-/ Möbelindustrie</c:v>
                </c:pt>
                <c:pt idx="4">
                  <c:v>Fahrzeugbau</c:v>
                </c:pt>
                <c:pt idx="5">
                  <c:v>Textil-, Bekleidung- und Schuhindustrie</c:v>
                </c:pt>
                <c:pt idx="6">
                  <c:v>Sonstige</c:v>
                </c:pt>
              </c:strCache>
            </c:strRef>
          </c:cat>
          <c:val>
            <c:numRef>
              <c:f>Grafiken_Absatz!$R$3:$R$9</c:f>
              <c:numCache>
                <c:formatCode>0.0%</c:formatCode>
                <c:ptCount val="7"/>
                <c:pt idx="0">
                  <c:v>0.20954907161803712</c:v>
                </c:pt>
                <c:pt idx="1">
                  <c:v>0.17279272451686245</c:v>
                </c:pt>
                <c:pt idx="2">
                  <c:v>9.0034103827207279E-2</c:v>
                </c:pt>
                <c:pt idx="3">
                  <c:v>0.10223569533914362</c:v>
                </c:pt>
                <c:pt idx="4">
                  <c:v>7.230011367942403E-2</c:v>
                </c:pt>
                <c:pt idx="5">
                  <c:v>5.3353543008715421E-2</c:v>
                </c:pt>
                <c:pt idx="6">
                  <c:v>0.29973474801061006</c:v>
                </c:pt>
              </c:numCache>
            </c:numRef>
          </c:val>
          <c:extLst>
            <c:ext xmlns:c16="http://schemas.microsoft.com/office/drawing/2014/chart" uri="{C3380CC4-5D6E-409C-BE32-E72D297353CC}">
              <c16:uniqueId val="{0000000D-458E-4941-A32A-5DB0DB3FBE0F}"/>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1.0425471355850797E-2"/>
          <c:w val="1"/>
          <c:h val="0.705250358302143"/>
        </c:manualLayout>
      </c:layout>
      <c:barChart>
        <c:barDir val="col"/>
        <c:grouping val="clustered"/>
        <c:varyColors val="0"/>
        <c:ser>
          <c:idx val="0"/>
          <c:order val="0"/>
          <c:spPr>
            <a:solidFill>
              <a:srgbClr val="BE9528"/>
            </a:solidFill>
            <a:ln>
              <a:noFill/>
            </a:ln>
          </c:spPr>
          <c:invertIfNegative val="0"/>
          <c:dPt>
            <c:idx val="2"/>
            <c:invertIfNegative val="0"/>
            <c:bubble3D val="0"/>
            <c:spPr>
              <a:solidFill>
                <a:schemeClr val="accent1"/>
              </a:solidFill>
              <a:ln>
                <a:noFill/>
              </a:ln>
            </c:spPr>
            <c:extLst>
              <c:ext xmlns:c16="http://schemas.microsoft.com/office/drawing/2014/chart" uri="{C3380CC4-5D6E-409C-BE32-E72D297353CC}">
                <c16:uniqueId val="{00000001-C057-4B22-B1E1-081296B3CF9C}"/>
              </c:ext>
            </c:extLst>
          </c:dPt>
          <c:dPt>
            <c:idx val="3"/>
            <c:invertIfNegative val="0"/>
            <c:bubble3D val="0"/>
            <c:spPr>
              <a:solidFill>
                <a:schemeClr val="accent3"/>
              </a:solidFill>
              <a:ln>
                <a:noFill/>
              </a:ln>
            </c:spPr>
            <c:extLst>
              <c:ext xmlns:c16="http://schemas.microsoft.com/office/drawing/2014/chart" uri="{C3380CC4-5D6E-409C-BE32-E72D297353CC}">
                <c16:uniqueId val="{00000003-C057-4B22-B1E1-081296B3CF9C}"/>
              </c:ext>
            </c:extLst>
          </c:dPt>
          <c:dLbls>
            <c:numFmt formatCode="0.0%" sourceLinked="0"/>
            <c:spPr>
              <a:noFill/>
              <a:ln>
                <a:noFill/>
              </a:ln>
              <a:effectLst/>
            </c:spPr>
            <c:txPr>
              <a:bodyPr/>
              <a:lstStyle/>
              <a:p>
                <a:pPr>
                  <a:defRPr sz="1800" b="1">
                    <a:solidFill>
                      <a:schemeClr val="tx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'Ranking Umsatz'!$O$4:$O$13</c:f>
              <c:strCache>
                <c:ptCount val="10"/>
                <c:pt idx="0">
                  <c:v>China</c:v>
                </c:pt>
                <c:pt idx="1">
                  <c:v>USA</c:v>
                </c:pt>
                <c:pt idx="2">
                  <c:v>Deutschland</c:v>
                </c:pt>
                <c:pt idx="3">
                  <c:v>Japan</c:v>
                </c:pt>
                <c:pt idx="4">
                  <c:v>Frankreich</c:v>
                </c:pt>
                <c:pt idx="5">
                  <c:v>Südkorea</c:v>
                </c:pt>
                <c:pt idx="6">
                  <c:v>Irland</c:v>
                </c:pt>
                <c:pt idx="7">
                  <c:v>Indien</c:v>
                </c:pt>
                <c:pt idx="8">
                  <c:v>Schweiz</c:v>
                </c:pt>
                <c:pt idx="9">
                  <c:v>Brasilien</c:v>
                </c:pt>
              </c:strCache>
            </c:strRef>
          </c:cat>
          <c:val>
            <c:numRef>
              <c:f>'Ranking Umsatz'!$R$4:$R$13</c:f>
              <c:numCache>
                <c:formatCode>0.0%</c:formatCode>
                <c:ptCount val="10"/>
                <c:pt idx="0">
                  <c:v>0.40421182048113324</c:v>
                </c:pt>
                <c:pt idx="1">
                  <c:v>0.11245968725116852</c:v>
                </c:pt>
                <c:pt idx="2">
                  <c:v>4.2461944478056811E-2</c:v>
                </c:pt>
                <c:pt idx="3">
                  <c:v>3.7606891369604635E-2</c:v>
                </c:pt>
                <c:pt idx="4">
                  <c:v>2.4320488685547197E-2</c:v>
                </c:pt>
                <c:pt idx="5">
                  <c:v>2.1618390469386385E-2</c:v>
                </c:pt>
                <c:pt idx="6">
                  <c:v>2.1393517312529305E-2</c:v>
                </c:pt>
                <c:pt idx="7">
                  <c:v>2.1341314913555714E-2</c:v>
                </c:pt>
                <c:pt idx="8">
                  <c:v>1.8421301684399666E-2</c:v>
                </c:pt>
                <c:pt idx="9">
                  <c:v>1.7388889856066889E-2</c:v>
                </c:pt>
              </c:numCache>
            </c:numRef>
          </c:val>
          <c:extLst>
            <c:ext xmlns:c16="http://schemas.microsoft.com/office/drawing/2014/chart" uri="{C3380CC4-5D6E-409C-BE32-E72D297353CC}">
              <c16:uniqueId val="{00000004-C057-4B22-B1E1-081296B3CF9C}"/>
            </c:ext>
          </c:extLst>
        </c:ser>
        <c:dLbls>
          <c:showLegendKey val="0"/>
          <c:showVal val="1"/>
          <c:showCatName val="0"/>
          <c:showSerName val="0"/>
          <c:showPercent val="0"/>
          <c:showBubbleSize val="0"/>
        </c:dLbls>
        <c:gapWidth val="50"/>
        <c:axId val="461874720"/>
        <c:axId val="461875896"/>
      </c:barChart>
      <c:catAx>
        <c:axId val="461874720"/>
        <c:scaling>
          <c:orientation val="minMax"/>
        </c:scaling>
        <c:delete val="0"/>
        <c:axPos val="b"/>
        <c:numFmt formatCode="General" sourceLinked="1"/>
        <c:majorTickMark val="none"/>
        <c:minorTickMark val="none"/>
        <c:tickLblPos val="nextTo"/>
        <c:spPr>
          <a:ln>
            <a:solidFill>
              <a:srgbClr val="B2B2B2"/>
            </a:solidFill>
          </a:ln>
        </c:spPr>
        <c:txPr>
          <a:bodyPr rot="-2700000" vert="horz"/>
          <a:lstStyle/>
          <a:p>
            <a:pPr>
              <a:defRPr b="1">
                <a:solidFill>
                  <a:schemeClr val="tx1"/>
                </a:solidFill>
              </a:defRPr>
            </a:pPr>
            <a:endParaRPr lang="de-DE"/>
          </a:p>
        </c:txPr>
        <c:crossAx val="461875896"/>
        <c:crosses val="autoZero"/>
        <c:auto val="1"/>
        <c:lblAlgn val="ctr"/>
        <c:lblOffset val="100"/>
        <c:noMultiLvlLbl val="0"/>
      </c:catAx>
      <c:valAx>
        <c:axId val="461875896"/>
        <c:scaling>
          <c:orientation val="minMax"/>
        </c:scaling>
        <c:delete val="1"/>
        <c:axPos val="l"/>
        <c:numFmt formatCode="0.0%" sourceLinked="1"/>
        <c:majorTickMark val="out"/>
        <c:minorTickMark val="none"/>
        <c:tickLblPos val="nextTo"/>
        <c:crossAx val="461874720"/>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600" b="0" i="0" u="none" strike="noStrike" baseline="0">
          <a:solidFill>
            <a:srgbClr val="564A3E"/>
          </a:solidFill>
          <a:latin typeface="+mn-lt"/>
          <a:ea typeface="Arial"/>
          <a:cs typeface="Arial"/>
        </a:defRPr>
      </a:pPr>
      <a:endParaRPr lang="de-DE"/>
    </a:p>
  </c:tx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601307189542485E-2"/>
          <c:y val="2.9956811181339069E-2"/>
          <c:w val="0.95434640522875813"/>
          <c:h val="0.80447526280533199"/>
        </c:manualLayout>
      </c:layout>
      <c:barChart>
        <c:barDir val="col"/>
        <c:grouping val="clustered"/>
        <c:varyColors val="0"/>
        <c:ser>
          <c:idx val="0"/>
          <c:order val="0"/>
          <c:tx>
            <c:strRef>
              <c:f>Größenstruktur!$B$43</c:f>
              <c:strCache>
                <c:ptCount val="1"/>
                <c:pt idx="0">
                  <c:v>Mittelstand (20 bis 1.000 Beschäftigte)</c:v>
                </c:pt>
              </c:strCache>
            </c:strRef>
          </c:tx>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Größenstruktur!$U$42:$W$42</c:f>
              <c:strCache>
                <c:ptCount val="3"/>
                <c:pt idx="0">
                  <c:v>Unternehmen</c:v>
                </c:pt>
                <c:pt idx="1">
                  <c:v>Beschäftigte</c:v>
                </c:pt>
                <c:pt idx="2">
                  <c:v>Umsatz</c:v>
                </c:pt>
              </c:strCache>
            </c:strRef>
          </c:cat>
          <c:val>
            <c:numRef>
              <c:f>Größenstruktur!$U$46:$W$46</c:f>
              <c:numCache>
                <c:formatCode>0.0</c:formatCode>
                <c:ptCount val="3"/>
                <c:pt idx="0">
                  <c:v>96.04666234607906</c:v>
                </c:pt>
                <c:pt idx="1">
                  <c:v>48.495435660727743</c:v>
                </c:pt>
                <c:pt idx="2">
                  <c:v>38.596241874549058</c:v>
                </c:pt>
              </c:numCache>
            </c:numRef>
          </c:val>
          <c:extLst>
            <c:ext xmlns:c16="http://schemas.microsoft.com/office/drawing/2014/chart" uri="{C3380CC4-5D6E-409C-BE32-E72D297353CC}">
              <c16:uniqueId val="{00000000-5B7E-4F16-BC39-915B6FAFDB3B}"/>
            </c:ext>
          </c:extLst>
        </c:ser>
        <c:ser>
          <c:idx val="1"/>
          <c:order val="1"/>
          <c:tx>
            <c:strRef>
              <c:f>Größenstruktur!$B$47</c:f>
              <c:strCache>
                <c:ptCount val="1"/>
                <c:pt idx="0">
                  <c:v>&gt; 1.000 Beschäftigte </c:v>
                </c:pt>
              </c:strCache>
            </c:strRef>
          </c:tx>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Größenstruktur!$U$42:$W$42</c:f>
              <c:strCache>
                <c:ptCount val="3"/>
                <c:pt idx="0">
                  <c:v>Unternehmen</c:v>
                </c:pt>
                <c:pt idx="1">
                  <c:v>Beschäftigte</c:v>
                </c:pt>
                <c:pt idx="2">
                  <c:v>Umsatz</c:v>
                </c:pt>
              </c:strCache>
            </c:strRef>
          </c:cat>
          <c:val>
            <c:numRef>
              <c:f>Größenstruktur!$U$47:$W$47</c:f>
              <c:numCache>
                <c:formatCode>0.0</c:formatCode>
                <c:ptCount val="3"/>
                <c:pt idx="0">
                  <c:v>3.9533376539209333</c:v>
                </c:pt>
                <c:pt idx="1">
                  <c:v>51.504564339272257</c:v>
                </c:pt>
                <c:pt idx="2">
                  <c:v>61.403758125450942</c:v>
                </c:pt>
              </c:numCache>
            </c:numRef>
          </c:val>
          <c:extLst>
            <c:ext xmlns:c16="http://schemas.microsoft.com/office/drawing/2014/chart" uri="{C3380CC4-5D6E-409C-BE32-E72D297353CC}">
              <c16:uniqueId val="{00000001-5B7E-4F16-BC39-915B6FAFDB3B}"/>
            </c:ext>
          </c:extLst>
        </c:ser>
        <c:dLbls>
          <c:dLblPos val="outEnd"/>
          <c:showLegendKey val="0"/>
          <c:showVal val="1"/>
          <c:showCatName val="0"/>
          <c:showSerName val="0"/>
          <c:showPercent val="0"/>
          <c:showBubbleSize val="0"/>
        </c:dLbls>
        <c:gapWidth val="50"/>
        <c:overlap val="-8"/>
        <c:axId val="398808816"/>
        <c:axId val="398806856"/>
      </c:barChart>
      <c:catAx>
        <c:axId val="398808816"/>
        <c:scaling>
          <c:orientation val="minMax"/>
        </c:scaling>
        <c:delete val="0"/>
        <c:axPos val="b"/>
        <c:majorGridlines>
          <c:spPr>
            <a:ln>
              <a:noFill/>
            </a:ln>
          </c:spPr>
        </c:majorGridlines>
        <c:numFmt formatCode="General" sourceLinked="0"/>
        <c:majorTickMark val="none"/>
        <c:minorTickMark val="none"/>
        <c:tickLblPos val="low"/>
        <c:crossAx val="398806856"/>
        <c:crosses val="autoZero"/>
        <c:auto val="1"/>
        <c:lblAlgn val="ctr"/>
        <c:lblOffset val="100"/>
        <c:tickMarkSkip val="10"/>
        <c:noMultiLvlLbl val="0"/>
      </c:catAx>
      <c:valAx>
        <c:axId val="398806856"/>
        <c:scaling>
          <c:orientation val="minMax"/>
        </c:scaling>
        <c:delete val="1"/>
        <c:axPos val="l"/>
        <c:numFmt formatCode="0.0" sourceLinked="1"/>
        <c:majorTickMark val="out"/>
        <c:minorTickMark val="none"/>
        <c:tickLblPos val="nextTo"/>
        <c:crossAx val="398808816"/>
        <c:crosses val="autoZero"/>
        <c:crossBetween val="between"/>
      </c:valAx>
      <c:spPr>
        <a:solidFill>
          <a:schemeClr val="bg1">
            <a:lumMod val="95000"/>
          </a:schemeClr>
        </a:solidFill>
        <a:ln w="25400">
          <a:noFill/>
        </a:ln>
      </c:spPr>
    </c:plotArea>
    <c:legend>
      <c:legendPos val="t"/>
      <c:overlay val="0"/>
      <c:spPr>
        <a:solidFill>
          <a:schemeClr val="bg1">
            <a:lumMod val="95000"/>
          </a:schemeClr>
        </a:solidFill>
      </c:spPr>
    </c:legend>
    <c:plotVisOnly val="1"/>
    <c:dispBlanksAs val="gap"/>
    <c:showDLblsOverMax val="0"/>
  </c:chart>
  <c:spPr>
    <a:solidFill>
      <a:schemeClr val="bg1">
        <a:lumMod val="95000"/>
      </a:schemeClr>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076854932883264E-2"/>
          <c:y val="4.1873795010637579E-2"/>
          <c:w val="0.89539866094144049"/>
          <c:h val="0.86149164843773418"/>
        </c:manualLayout>
      </c:layout>
      <c:lineChart>
        <c:grouping val="standard"/>
        <c:varyColors val="0"/>
        <c:ser>
          <c:idx val="0"/>
          <c:order val="0"/>
          <c:spPr>
            <a:ln w="76200">
              <a:solidFill>
                <a:schemeClr val="tx2"/>
              </a:solidFill>
              <a:prstDash val="solid"/>
            </a:ln>
          </c:spPr>
          <c:marker>
            <c:symbol val="none"/>
          </c:marker>
          <c:cat>
            <c:strRef>
              <c:f>Beschäftigte!$A$14:$A$36</c:f>
              <c:strCache>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Cache>
            </c:strRef>
          </c:cat>
          <c:val>
            <c:numRef>
              <c:f>Beschäftigte!$B$14:$B$36</c:f>
              <c:numCache>
                <c:formatCode>General</c:formatCode>
                <c:ptCount val="23"/>
                <c:pt idx="0">
                  <c:v>470.30799999999999</c:v>
                </c:pt>
                <c:pt idx="1">
                  <c:v>467.029</c:v>
                </c:pt>
                <c:pt idx="2">
                  <c:v>461.71300000000002</c:v>
                </c:pt>
                <c:pt idx="3">
                  <c:v>464.31400000000002</c:v>
                </c:pt>
                <c:pt idx="4">
                  <c:v>445.13799999999998</c:v>
                </c:pt>
                <c:pt idx="5">
                  <c:v>440.81200000000001</c:v>
                </c:pt>
                <c:pt idx="6">
                  <c:v>436.00400000000002</c:v>
                </c:pt>
                <c:pt idx="7">
                  <c:v>440.661</c:v>
                </c:pt>
                <c:pt idx="8">
                  <c:v>428.72800000000001</c:v>
                </c:pt>
                <c:pt idx="9">
                  <c:v>416.25</c:v>
                </c:pt>
                <c:pt idx="10">
                  <c:v>414.76600000000002</c:v>
                </c:pt>
                <c:pt idx="11">
                  <c:v>428.65</c:v>
                </c:pt>
                <c:pt idx="12">
                  <c:v>434.31200000000001</c:v>
                </c:pt>
                <c:pt idx="13">
                  <c:v>437.952</c:v>
                </c:pt>
                <c:pt idx="14">
                  <c:v>444.80799999999999</c:v>
                </c:pt>
                <c:pt idx="15">
                  <c:v>446.28199999999998</c:v>
                </c:pt>
                <c:pt idx="16">
                  <c:v>447.06400000000002</c:v>
                </c:pt>
                <c:pt idx="17">
                  <c:v>452.95</c:v>
                </c:pt>
                <c:pt idx="18">
                  <c:v>462.553</c:v>
                </c:pt>
                <c:pt idx="19">
                  <c:v>463.91800000000001</c:v>
                </c:pt>
                <c:pt idx="20">
                  <c:v>464.43700000000001</c:v>
                </c:pt>
                <c:pt idx="21">
                  <c:v>473.19400000000002</c:v>
                </c:pt>
                <c:pt idx="22">
                  <c:v>476.98700000000002</c:v>
                </c:pt>
              </c:numCache>
            </c:numRef>
          </c:val>
          <c:smooth val="0"/>
          <c:extLst>
            <c:ext xmlns:c16="http://schemas.microsoft.com/office/drawing/2014/chart" uri="{C3380CC4-5D6E-409C-BE32-E72D297353CC}">
              <c16:uniqueId val="{00000000-977B-4649-93EF-6B0C60392216}"/>
            </c:ext>
          </c:extLst>
        </c:ser>
        <c:dLbls>
          <c:showLegendKey val="0"/>
          <c:showVal val="0"/>
          <c:showCatName val="0"/>
          <c:showSerName val="0"/>
          <c:showPercent val="0"/>
          <c:showBubbleSize val="0"/>
        </c:dLbls>
        <c:smooth val="0"/>
        <c:axId val="690426776"/>
        <c:axId val="690427560"/>
      </c:lineChart>
      <c:catAx>
        <c:axId val="690426776"/>
        <c:scaling>
          <c:orientation val="minMax"/>
        </c:scaling>
        <c:delete val="0"/>
        <c:axPos val="b"/>
        <c:numFmt formatCode="General" sourceLinked="1"/>
        <c:majorTickMark val="none"/>
        <c:minorTickMark val="none"/>
        <c:tickLblPos val="low"/>
        <c:spPr>
          <a:ln w="3175">
            <a:solidFill>
              <a:srgbClr val="000000"/>
            </a:solidFill>
            <a:prstDash val="solid"/>
          </a:ln>
        </c:spPr>
        <c:txPr>
          <a:bodyPr rot="0" vert="horz"/>
          <a:lstStyle/>
          <a:p>
            <a:pPr>
              <a:defRPr>
                <a:solidFill>
                  <a:schemeClr val="tx1"/>
                </a:solidFill>
                <a:latin typeface="Source Sans Pro" panose="020B0503030403020204" pitchFamily="34" charset="0"/>
              </a:defRPr>
            </a:pPr>
            <a:endParaRPr lang="de-DE"/>
          </a:p>
        </c:txPr>
        <c:crossAx val="690427560"/>
        <c:crosses val="autoZero"/>
        <c:auto val="1"/>
        <c:lblAlgn val="ctr"/>
        <c:lblOffset val="100"/>
        <c:tickLblSkip val="5"/>
        <c:tickMarkSkip val="1"/>
        <c:noMultiLvlLbl val="0"/>
      </c:catAx>
      <c:valAx>
        <c:axId val="690427560"/>
        <c:scaling>
          <c:orientation val="minMax"/>
          <c:min val="380"/>
        </c:scaling>
        <c:delete val="0"/>
        <c:axPos val="l"/>
        <c:majorGridlines>
          <c:spPr>
            <a:ln w="3175">
              <a:solidFill>
                <a:srgbClr val="000000"/>
              </a:solidFill>
              <a:prstDash val="solid"/>
            </a:ln>
          </c:spPr>
        </c:majorGridlines>
        <c:numFmt formatCode="#,##0" sourceLinked="0"/>
        <c:majorTickMark val="out"/>
        <c:minorTickMark val="none"/>
        <c:tickLblPos val="nextTo"/>
        <c:spPr>
          <a:ln w="3175">
            <a:noFill/>
            <a:prstDash val="solid"/>
          </a:ln>
        </c:spPr>
        <c:txPr>
          <a:bodyPr rot="0" vert="horz"/>
          <a:lstStyle/>
          <a:p>
            <a:pPr>
              <a:defRPr>
                <a:solidFill>
                  <a:schemeClr val="tx1"/>
                </a:solidFill>
                <a:latin typeface="Source Sans Pro" panose="020B0503030403020204" pitchFamily="34" charset="0"/>
              </a:defRPr>
            </a:pPr>
            <a:endParaRPr lang="de-DE"/>
          </a:p>
        </c:txPr>
        <c:crossAx val="690426776"/>
        <c:crosses val="autoZero"/>
        <c:crossBetween val="between"/>
      </c:valAx>
      <c:spPr>
        <a:solidFill>
          <a:schemeClr val="bg1">
            <a:lumMod val="95000"/>
          </a:schemeClr>
        </a:solidFill>
        <a:ln w="25400">
          <a:noFill/>
        </a:ln>
      </c:spPr>
    </c:plotArea>
    <c:plotVisOnly val="1"/>
    <c:dispBlanksAs val="gap"/>
    <c:showDLblsOverMax val="0"/>
  </c:chart>
  <c:spPr>
    <a:solidFill>
      <a:schemeClr val="bg1">
        <a:lumMod val="95000"/>
      </a:schemeClr>
    </a:solidFill>
    <a:ln w="25400">
      <a:noFill/>
    </a:ln>
  </c:spPr>
  <c:txPr>
    <a:bodyPr/>
    <a:lstStyle/>
    <a:p>
      <a:pPr>
        <a:defRPr sz="1600" b="0" i="0" u="none" strike="noStrike" baseline="0">
          <a:solidFill>
            <a:srgbClr val="564A3E"/>
          </a:solidFill>
          <a:latin typeface="Arial"/>
          <a:ea typeface="Arial"/>
          <a:cs typeface="Arial"/>
        </a:defRPr>
      </a:pPr>
      <a:endParaRPr lang="de-DE"/>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C763ED-8EEE-4C47-B483-5DD2D6030896}" type="doc">
      <dgm:prSet loTypeId="urn:microsoft.com/office/officeart/2005/8/layout/hProcess9" loCatId="process" qsTypeId="urn:microsoft.com/office/officeart/2005/8/quickstyle/simple2" qsCatId="simple" csTypeId="urn:microsoft.com/office/officeart/2005/8/colors/accent1_2" csCatId="accent1" phldr="1"/>
      <dgm:spPr/>
    </dgm:pt>
    <dgm:pt modelId="{C4477F08-2BFD-4BCE-97E5-E3962024CC23}">
      <dgm:prSet phldrT="[Text]" custT="1"/>
      <dgm:spPr>
        <a:solidFill>
          <a:srgbClr val="B22063"/>
        </a:solidFill>
        <a:ln>
          <a:noFill/>
        </a:ln>
      </dgm:spPr>
      <dgm:t>
        <a:bodyPr/>
        <a:lstStyle/>
        <a:p>
          <a:r>
            <a:rPr lang="de-DE" sz="2000" dirty="0"/>
            <a:t>weiter-verarbeitende Industrie</a:t>
          </a:r>
        </a:p>
      </dgm:t>
    </dgm:pt>
    <dgm:pt modelId="{1AFD2965-E3DA-43E1-8E42-D214A4C06F1F}" type="parTrans" cxnId="{449D65B9-489B-41D2-B492-06CA1C20D572}">
      <dgm:prSet/>
      <dgm:spPr/>
      <dgm:t>
        <a:bodyPr/>
        <a:lstStyle/>
        <a:p>
          <a:endParaRPr lang="de-DE"/>
        </a:p>
      </dgm:t>
    </dgm:pt>
    <dgm:pt modelId="{D91094B9-BC43-4938-91AB-B9D6F4214ECA}" type="sibTrans" cxnId="{449D65B9-489B-41D2-B492-06CA1C20D572}">
      <dgm:prSet/>
      <dgm:spPr/>
      <dgm:t>
        <a:bodyPr/>
        <a:lstStyle/>
        <a:p>
          <a:endParaRPr lang="de-DE"/>
        </a:p>
      </dgm:t>
    </dgm:pt>
    <dgm:pt modelId="{AF905E0D-6229-4CFA-9A8C-9DC65AF3D120}">
      <dgm:prSet phldrT="[Text]" custT="1"/>
      <dgm:spPr>
        <a:solidFill>
          <a:srgbClr val="166E79"/>
        </a:solidFill>
        <a:ln>
          <a:noFill/>
        </a:ln>
      </dgm:spPr>
      <dgm:t>
        <a:bodyPr/>
        <a:lstStyle/>
        <a:p>
          <a:r>
            <a:rPr lang="de-DE" sz="1800" dirty="0"/>
            <a:t>Hersteller von Konsum- und Investitionsgütern</a:t>
          </a:r>
        </a:p>
      </dgm:t>
    </dgm:pt>
    <dgm:pt modelId="{333B72E4-6FA4-4BAE-8DEE-0D84E3823226}" type="parTrans" cxnId="{4E7CEC85-8B9A-4076-B541-6B2639841508}">
      <dgm:prSet/>
      <dgm:spPr/>
      <dgm:t>
        <a:bodyPr/>
        <a:lstStyle/>
        <a:p>
          <a:endParaRPr lang="de-DE"/>
        </a:p>
      </dgm:t>
    </dgm:pt>
    <dgm:pt modelId="{A6C7B8E7-FA44-48AE-87E0-DB62670BD84F}" type="sibTrans" cxnId="{4E7CEC85-8B9A-4076-B541-6B2639841508}">
      <dgm:prSet/>
      <dgm:spPr/>
      <dgm:t>
        <a:bodyPr/>
        <a:lstStyle/>
        <a:p>
          <a:endParaRPr lang="de-DE"/>
        </a:p>
      </dgm:t>
    </dgm:pt>
    <dgm:pt modelId="{0E645F18-E61A-4051-A668-AE148692A235}">
      <dgm:prSet phldrT="[Text]" custT="1">
        <dgm:style>
          <a:lnRef idx="3">
            <a:schemeClr val="lt1"/>
          </a:lnRef>
          <a:fillRef idx="1">
            <a:schemeClr val="accent1"/>
          </a:fillRef>
          <a:effectRef idx="1">
            <a:schemeClr val="accent1"/>
          </a:effectRef>
          <a:fontRef idx="minor">
            <a:schemeClr val="lt1"/>
          </a:fontRef>
        </dgm:style>
      </dgm:prSet>
      <dgm:spPr>
        <a:solidFill>
          <a:srgbClr val="003061"/>
        </a:solidFill>
        <a:ln>
          <a:noFill/>
        </a:ln>
      </dgm:spPr>
      <dgm:t>
        <a:bodyPr/>
        <a:lstStyle/>
        <a:p>
          <a:r>
            <a:rPr lang="de-DE" sz="2000" b="1" dirty="0">
              <a:solidFill>
                <a:schemeClr val="bg1"/>
              </a:solidFill>
            </a:rPr>
            <a:t>Grundstoff- </a:t>
          </a:r>
          <a:r>
            <a:rPr lang="de-DE" sz="2000" b="1" dirty="0" err="1">
              <a:solidFill>
                <a:schemeClr val="bg1"/>
              </a:solidFill>
            </a:rPr>
            <a:t>chemie</a:t>
          </a:r>
          <a:endParaRPr lang="de-DE" sz="2000" b="1" dirty="0"/>
        </a:p>
      </dgm:t>
    </dgm:pt>
    <dgm:pt modelId="{45E44EEA-38CB-4FEB-9ED2-F209012A1753}" type="sibTrans" cxnId="{E96A5479-BFAB-4809-A6C5-5F02D2DCE5A8}">
      <dgm:prSet/>
      <dgm:spPr/>
      <dgm:t>
        <a:bodyPr/>
        <a:lstStyle/>
        <a:p>
          <a:endParaRPr lang="de-DE"/>
        </a:p>
      </dgm:t>
    </dgm:pt>
    <dgm:pt modelId="{04445968-43F2-48EE-A7F0-35AF5796AC8C}" type="parTrans" cxnId="{E96A5479-BFAB-4809-A6C5-5F02D2DCE5A8}">
      <dgm:prSet/>
      <dgm:spPr/>
      <dgm:t>
        <a:bodyPr/>
        <a:lstStyle/>
        <a:p>
          <a:endParaRPr lang="de-DE"/>
        </a:p>
      </dgm:t>
    </dgm:pt>
    <dgm:pt modelId="{5F87024A-5E77-4BD7-937F-5583C59B5D72}">
      <dgm:prSet phldrT="[Text]" custT="1">
        <dgm:style>
          <a:lnRef idx="3">
            <a:schemeClr val="lt1"/>
          </a:lnRef>
          <a:fillRef idx="1">
            <a:schemeClr val="accent1"/>
          </a:fillRef>
          <a:effectRef idx="1">
            <a:schemeClr val="accent1"/>
          </a:effectRef>
          <a:fontRef idx="minor">
            <a:schemeClr val="lt1"/>
          </a:fontRef>
        </dgm:style>
      </dgm:prSet>
      <dgm:spPr>
        <a:solidFill>
          <a:srgbClr val="003061"/>
        </a:solidFill>
        <a:ln>
          <a:noFill/>
        </a:ln>
      </dgm:spPr>
      <dgm:t>
        <a:bodyPr/>
        <a:lstStyle/>
        <a:p>
          <a:r>
            <a:rPr lang="de-DE" sz="2000" b="1" dirty="0"/>
            <a:t>Spezialchemie</a:t>
          </a:r>
        </a:p>
      </dgm:t>
    </dgm:pt>
    <dgm:pt modelId="{CD07D21B-49EA-4CE3-A9CA-6A0D8CFE6A30}" type="parTrans" cxnId="{AAB9807D-B19A-44CD-86F6-7EC0643E31E5}">
      <dgm:prSet/>
      <dgm:spPr/>
      <dgm:t>
        <a:bodyPr/>
        <a:lstStyle/>
        <a:p>
          <a:endParaRPr lang="de-DE"/>
        </a:p>
      </dgm:t>
    </dgm:pt>
    <dgm:pt modelId="{27E6D893-4A50-4D8F-82C9-264630122F42}" type="sibTrans" cxnId="{AAB9807D-B19A-44CD-86F6-7EC0643E31E5}">
      <dgm:prSet/>
      <dgm:spPr/>
      <dgm:t>
        <a:bodyPr/>
        <a:lstStyle/>
        <a:p>
          <a:endParaRPr lang="de-DE"/>
        </a:p>
      </dgm:t>
    </dgm:pt>
    <dgm:pt modelId="{D394C36A-B7F7-4825-AE66-ACE7EDC2B563}" type="pres">
      <dgm:prSet presAssocID="{DEC763ED-8EEE-4C47-B483-5DD2D6030896}" presName="CompostProcess" presStyleCnt="0">
        <dgm:presLayoutVars>
          <dgm:dir/>
          <dgm:resizeHandles val="exact"/>
        </dgm:presLayoutVars>
      </dgm:prSet>
      <dgm:spPr/>
    </dgm:pt>
    <dgm:pt modelId="{B58CADB0-B05A-44C2-8228-092FCBAE5CD5}" type="pres">
      <dgm:prSet presAssocID="{DEC763ED-8EEE-4C47-B483-5DD2D6030896}" presName="arrow" presStyleLbl="bgShp" presStyleIdx="0" presStyleCnt="1" custScaleX="117647" custLinFactNeighborY="-1822"/>
      <dgm:spPr>
        <a:gradFill rotWithShape="0">
          <a:gsLst>
            <a:gs pos="48700">
              <a:srgbClr val="CEDCE1"/>
            </a:gs>
            <a:gs pos="0">
              <a:srgbClr val="CCD6DF"/>
            </a:gs>
            <a:gs pos="0">
              <a:srgbClr val="CCD6DF"/>
            </a:gs>
            <a:gs pos="100000">
              <a:srgbClr val="D0E2E4"/>
            </a:gs>
          </a:gsLst>
          <a:lin ang="0" scaled="0"/>
        </a:gradFill>
      </dgm:spPr>
    </dgm:pt>
    <dgm:pt modelId="{210D25BA-906B-441C-BC19-5D4299721442}" type="pres">
      <dgm:prSet presAssocID="{DEC763ED-8EEE-4C47-B483-5DD2D6030896}" presName="linearProcess" presStyleCnt="0"/>
      <dgm:spPr/>
    </dgm:pt>
    <dgm:pt modelId="{31228313-021C-4550-AB0C-C5F1E19E2187}" type="pres">
      <dgm:prSet presAssocID="{0E645F18-E61A-4051-A668-AE148692A235}" presName="textNode" presStyleLbl="node1" presStyleIdx="0" presStyleCnt="4" custScaleX="69892" custLinFactNeighborX="-93051" custLinFactNeighborY="-2408">
        <dgm:presLayoutVars>
          <dgm:bulletEnabled val="1"/>
        </dgm:presLayoutVars>
      </dgm:prSet>
      <dgm:spPr/>
    </dgm:pt>
    <dgm:pt modelId="{7E517188-4F45-4D0A-9B28-0893875A597D}" type="pres">
      <dgm:prSet presAssocID="{45E44EEA-38CB-4FEB-9ED2-F209012A1753}" presName="sibTrans" presStyleCnt="0"/>
      <dgm:spPr/>
    </dgm:pt>
    <dgm:pt modelId="{D5D75DFC-F1DD-4D48-B2B3-1236914B8B5A}" type="pres">
      <dgm:prSet presAssocID="{5F87024A-5E77-4BD7-937F-5583C59B5D72}" presName="textNode" presStyleLbl="node1" presStyleIdx="1" presStyleCnt="4" custScaleX="69892" custLinFactNeighborX="-47795" custLinFactNeighborY="-725">
        <dgm:presLayoutVars>
          <dgm:bulletEnabled val="1"/>
        </dgm:presLayoutVars>
      </dgm:prSet>
      <dgm:spPr/>
    </dgm:pt>
    <dgm:pt modelId="{7B19D541-4758-4613-85EA-57534585385F}" type="pres">
      <dgm:prSet presAssocID="{27E6D893-4A50-4D8F-82C9-264630122F42}" presName="sibTrans" presStyleCnt="0"/>
      <dgm:spPr/>
    </dgm:pt>
    <dgm:pt modelId="{F757C29C-E63B-439F-BC0C-A0F2DBBFB8ED}" type="pres">
      <dgm:prSet presAssocID="{C4477F08-2BFD-4BCE-97E5-E3962024CC23}" presName="textNode" presStyleLbl="node1" presStyleIdx="2" presStyleCnt="4" custScaleX="69892" custLinFactNeighborX="-87506" custLinFactNeighborY="-1609">
        <dgm:presLayoutVars>
          <dgm:bulletEnabled val="1"/>
        </dgm:presLayoutVars>
      </dgm:prSet>
      <dgm:spPr/>
    </dgm:pt>
    <dgm:pt modelId="{ABCC8395-57E5-4531-9F43-4451B76C75E5}" type="pres">
      <dgm:prSet presAssocID="{D91094B9-BC43-4938-91AB-B9D6F4214ECA}" presName="sibTrans" presStyleCnt="0"/>
      <dgm:spPr/>
    </dgm:pt>
    <dgm:pt modelId="{FBEDA2E9-8116-4372-8979-BA3977C993B3}" type="pres">
      <dgm:prSet presAssocID="{AF905E0D-6229-4CFA-9A8C-9DC65AF3D120}" presName="textNode" presStyleLbl="node1" presStyleIdx="3" presStyleCnt="4" custScaleX="69892" custLinFactX="-4795" custLinFactNeighborX="-100000" custLinFactNeighborY="-953">
        <dgm:presLayoutVars>
          <dgm:bulletEnabled val="1"/>
        </dgm:presLayoutVars>
      </dgm:prSet>
      <dgm:spPr/>
    </dgm:pt>
  </dgm:ptLst>
  <dgm:cxnLst>
    <dgm:cxn modelId="{F5B70E24-083D-4549-947B-A62B9E464D83}" type="presOf" srcId="{5F87024A-5E77-4BD7-937F-5583C59B5D72}" destId="{D5D75DFC-F1DD-4D48-B2B3-1236914B8B5A}" srcOrd="0" destOrd="0" presId="urn:microsoft.com/office/officeart/2005/8/layout/hProcess9"/>
    <dgm:cxn modelId="{4D246226-73B2-424E-B197-ADB9D1822043}" type="presOf" srcId="{DEC763ED-8EEE-4C47-B483-5DD2D6030896}" destId="{D394C36A-B7F7-4825-AE66-ACE7EDC2B563}" srcOrd="0" destOrd="0" presId="urn:microsoft.com/office/officeart/2005/8/layout/hProcess9"/>
    <dgm:cxn modelId="{E96A5479-BFAB-4809-A6C5-5F02D2DCE5A8}" srcId="{DEC763ED-8EEE-4C47-B483-5DD2D6030896}" destId="{0E645F18-E61A-4051-A668-AE148692A235}" srcOrd="0" destOrd="0" parTransId="{04445968-43F2-48EE-A7F0-35AF5796AC8C}" sibTransId="{45E44EEA-38CB-4FEB-9ED2-F209012A1753}"/>
    <dgm:cxn modelId="{AAB9807D-B19A-44CD-86F6-7EC0643E31E5}" srcId="{DEC763ED-8EEE-4C47-B483-5DD2D6030896}" destId="{5F87024A-5E77-4BD7-937F-5583C59B5D72}" srcOrd="1" destOrd="0" parTransId="{CD07D21B-49EA-4CE3-A9CA-6A0D8CFE6A30}" sibTransId="{27E6D893-4A50-4D8F-82C9-264630122F42}"/>
    <dgm:cxn modelId="{4E7CEC85-8B9A-4076-B541-6B2639841508}" srcId="{DEC763ED-8EEE-4C47-B483-5DD2D6030896}" destId="{AF905E0D-6229-4CFA-9A8C-9DC65AF3D120}" srcOrd="3" destOrd="0" parTransId="{333B72E4-6FA4-4BAE-8DEE-0D84E3823226}" sibTransId="{A6C7B8E7-FA44-48AE-87E0-DB62670BD84F}"/>
    <dgm:cxn modelId="{2FFE19A3-6BF5-432E-8ADA-66408119103A}" type="presOf" srcId="{AF905E0D-6229-4CFA-9A8C-9DC65AF3D120}" destId="{FBEDA2E9-8116-4372-8979-BA3977C993B3}" srcOrd="0" destOrd="0" presId="urn:microsoft.com/office/officeart/2005/8/layout/hProcess9"/>
    <dgm:cxn modelId="{B465EDAC-D5BC-48C2-9EE4-FE76DF966072}" type="presOf" srcId="{C4477F08-2BFD-4BCE-97E5-E3962024CC23}" destId="{F757C29C-E63B-439F-BC0C-A0F2DBBFB8ED}" srcOrd="0" destOrd="0" presId="urn:microsoft.com/office/officeart/2005/8/layout/hProcess9"/>
    <dgm:cxn modelId="{449D65B9-489B-41D2-B492-06CA1C20D572}" srcId="{DEC763ED-8EEE-4C47-B483-5DD2D6030896}" destId="{C4477F08-2BFD-4BCE-97E5-E3962024CC23}" srcOrd="2" destOrd="0" parTransId="{1AFD2965-E3DA-43E1-8E42-D214A4C06F1F}" sibTransId="{D91094B9-BC43-4938-91AB-B9D6F4214ECA}"/>
    <dgm:cxn modelId="{6D99B3DD-2DDB-45AD-B459-6BC96F476625}" type="presOf" srcId="{0E645F18-E61A-4051-A668-AE148692A235}" destId="{31228313-021C-4550-AB0C-C5F1E19E2187}" srcOrd="0" destOrd="0" presId="urn:microsoft.com/office/officeart/2005/8/layout/hProcess9"/>
    <dgm:cxn modelId="{779AB985-4166-4060-8FA8-34A337CCF537}" type="presParOf" srcId="{D394C36A-B7F7-4825-AE66-ACE7EDC2B563}" destId="{B58CADB0-B05A-44C2-8228-092FCBAE5CD5}" srcOrd="0" destOrd="0" presId="urn:microsoft.com/office/officeart/2005/8/layout/hProcess9"/>
    <dgm:cxn modelId="{D6B48979-0E9E-456F-8A80-2C04D542DFC1}" type="presParOf" srcId="{D394C36A-B7F7-4825-AE66-ACE7EDC2B563}" destId="{210D25BA-906B-441C-BC19-5D4299721442}" srcOrd="1" destOrd="0" presId="urn:microsoft.com/office/officeart/2005/8/layout/hProcess9"/>
    <dgm:cxn modelId="{685526A0-0265-4C04-A150-2A55720A0B23}" type="presParOf" srcId="{210D25BA-906B-441C-BC19-5D4299721442}" destId="{31228313-021C-4550-AB0C-C5F1E19E2187}" srcOrd="0" destOrd="0" presId="urn:microsoft.com/office/officeart/2005/8/layout/hProcess9"/>
    <dgm:cxn modelId="{1D4C91CA-F838-404E-ABE8-FF5B1A5309DF}" type="presParOf" srcId="{210D25BA-906B-441C-BC19-5D4299721442}" destId="{7E517188-4F45-4D0A-9B28-0893875A597D}" srcOrd="1" destOrd="0" presId="urn:microsoft.com/office/officeart/2005/8/layout/hProcess9"/>
    <dgm:cxn modelId="{5CC6C90B-C287-40C9-AA2D-4F47D7015A67}" type="presParOf" srcId="{210D25BA-906B-441C-BC19-5D4299721442}" destId="{D5D75DFC-F1DD-4D48-B2B3-1236914B8B5A}" srcOrd="2" destOrd="0" presId="urn:microsoft.com/office/officeart/2005/8/layout/hProcess9"/>
    <dgm:cxn modelId="{ED40B3E0-50CF-4C77-B80A-D1CB871E0306}" type="presParOf" srcId="{210D25BA-906B-441C-BC19-5D4299721442}" destId="{7B19D541-4758-4613-85EA-57534585385F}" srcOrd="3" destOrd="0" presId="urn:microsoft.com/office/officeart/2005/8/layout/hProcess9"/>
    <dgm:cxn modelId="{BB491B5D-D2F1-4CBB-87AC-554EFD6EB864}" type="presParOf" srcId="{210D25BA-906B-441C-BC19-5D4299721442}" destId="{F757C29C-E63B-439F-BC0C-A0F2DBBFB8ED}" srcOrd="4" destOrd="0" presId="urn:microsoft.com/office/officeart/2005/8/layout/hProcess9"/>
    <dgm:cxn modelId="{2365AC6E-EAB7-40C5-AA38-A0C97BFF89B4}" type="presParOf" srcId="{210D25BA-906B-441C-BC19-5D4299721442}" destId="{ABCC8395-57E5-4531-9F43-4451B76C75E5}" srcOrd="5" destOrd="0" presId="urn:microsoft.com/office/officeart/2005/8/layout/hProcess9"/>
    <dgm:cxn modelId="{102BBB4E-BAF4-4893-922D-B39061B468A8}" type="presParOf" srcId="{210D25BA-906B-441C-BC19-5D4299721442}" destId="{FBEDA2E9-8116-4372-8979-BA3977C993B3}" srcOrd="6" destOrd="0" presId="urn:microsoft.com/office/officeart/2005/8/layout/hProcess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8CADB0-B05A-44C2-8228-092FCBAE5CD5}">
      <dsp:nvSpPr>
        <dsp:cNvPr id="0" name=""/>
        <dsp:cNvSpPr/>
      </dsp:nvSpPr>
      <dsp:spPr>
        <a:xfrm>
          <a:off x="2" y="0"/>
          <a:ext cx="11160119" cy="3331228"/>
        </a:xfrm>
        <a:prstGeom prst="rightArrow">
          <a:avLst/>
        </a:prstGeom>
        <a:gradFill rotWithShape="0">
          <a:gsLst>
            <a:gs pos="48700">
              <a:srgbClr val="CEDCE1"/>
            </a:gs>
            <a:gs pos="0">
              <a:srgbClr val="CCD6DF"/>
            </a:gs>
            <a:gs pos="0">
              <a:srgbClr val="CCD6DF"/>
            </a:gs>
            <a:gs pos="100000">
              <a:srgbClr val="D0E2E4"/>
            </a:gs>
          </a:gsLst>
          <a:lin ang="0" scaled="0"/>
        </a:gradFill>
        <a:ln>
          <a:noFill/>
        </a:ln>
        <a:effectLst/>
      </dsp:spPr>
      <dsp:style>
        <a:lnRef idx="0">
          <a:scrgbClr r="0" g="0" b="0"/>
        </a:lnRef>
        <a:fillRef idx="1">
          <a:scrgbClr r="0" g="0" b="0"/>
        </a:fillRef>
        <a:effectRef idx="0">
          <a:scrgbClr r="0" g="0" b="0"/>
        </a:effectRef>
        <a:fontRef idx="minor"/>
      </dsp:style>
    </dsp:sp>
    <dsp:sp modelId="{31228313-021C-4550-AB0C-C5F1E19E2187}">
      <dsp:nvSpPr>
        <dsp:cNvPr id="0" name=""/>
        <dsp:cNvSpPr/>
      </dsp:nvSpPr>
      <dsp:spPr>
        <a:xfrm>
          <a:off x="0" y="967282"/>
          <a:ext cx="2340010" cy="1332491"/>
        </a:xfrm>
        <a:prstGeom prst="roundRect">
          <a:avLst/>
        </a:prstGeom>
        <a:solidFill>
          <a:srgbClr val="003061"/>
        </a:solidFill>
        <a:ln w="19050" cap="flat" cmpd="sng" algn="ctr">
          <a:no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b="1" kern="1200" dirty="0">
              <a:solidFill>
                <a:schemeClr val="bg1"/>
              </a:solidFill>
            </a:rPr>
            <a:t>Grundstoff- </a:t>
          </a:r>
          <a:r>
            <a:rPr lang="de-DE" sz="2000" b="1" kern="1200" dirty="0" err="1">
              <a:solidFill>
                <a:schemeClr val="bg1"/>
              </a:solidFill>
            </a:rPr>
            <a:t>chemie</a:t>
          </a:r>
          <a:endParaRPr lang="de-DE" sz="2000" b="1" kern="1200" dirty="0"/>
        </a:p>
      </dsp:txBody>
      <dsp:txXfrm>
        <a:off x="65047" y="1032329"/>
        <a:ext cx="2209916" cy="1202397"/>
      </dsp:txXfrm>
    </dsp:sp>
    <dsp:sp modelId="{D5D75DFC-F1DD-4D48-B2B3-1236914B8B5A}">
      <dsp:nvSpPr>
        <dsp:cNvPr id="0" name=""/>
        <dsp:cNvSpPr/>
      </dsp:nvSpPr>
      <dsp:spPr>
        <a:xfrm>
          <a:off x="2694349" y="989707"/>
          <a:ext cx="2340010" cy="1332491"/>
        </a:xfrm>
        <a:prstGeom prst="roundRect">
          <a:avLst/>
        </a:prstGeom>
        <a:solidFill>
          <a:srgbClr val="003061"/>
        </a:solidFill>
        <a:ln w="19050" cap="flat" cmpd="sng" algn="ctr">
          <a:no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b="1" kern="1200" dirty="0"/>
            <a:t>Spezialchemie</a:t>
          </a:r>
        </a:p>
      </dsp:txBody>
      <dsp:txXfrm>
        <a:off x="2759396" y="1054754"/>
        <a:ext cx="2209916" cy="1202397"/>
      </dsp:txXfrm>
    </dsp:sp>
    <dsp:sp modelId="{F757C29C-E63B-439F-BC0C-A0F2DBBFB8ED}">
      <dsp:nvSpPr>
        <dsp:cNvPr id="0" name=""/>
        <dsp:cNvSpPr/>
      </dsp:nvSpPr>
      <dsp:spPr>
        <a:xfrm>
          <a:off x="5370776" y="977928"/>
          <a:ext cx="2340010" cy="1332491"/>
        </a:xfrm>
        <a:prstGeom prst="roundRect">
          <a:avLst/>
        </a:prstGeom>
        <a:solidFill>
          <a:srgbClr val="B22063"/>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kern="1200" dirty="0"/>
            <a:t>weiter-verarbeitende Industrie</a:t>
          </a:r>
        </a:p>
      </dsp:txBody>
      <dsp:txXfrm>
        <a:off x="5435823" y="1042975"/>
        <a:ext cx="2209916" cy="1202397"/>
      </dsp:txXfrm>
    </dsp:sp>
    <dsp:sp modelId="{FBEDA2E9-8116-4372-8979-BA3977C993B3}">
      <dsp:nvSpPr>
        <dsp:cNvPr id="0" name=""/>
        <dsp:cNvSpPr/>
      </dsp:nvSpPr>
      <dsp:spPr>
        <a:xfrm>
          <a:off x="8038537" y="986669"/>
          <a:ext cx="2340010" cy="1332491"/>
        </a:xfrm>
        <a:prstGeom prst="roundRect">
          <a:avLst/>
        </a:prstGeom>
        <a:solidFill>
          <a:srgbClr val="166E79"/>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kern="1200" dirty="0"/>
            <a:t>Hersteller von Konsum- und Investitionsgütern</a:t>
          </a:r>
        </a:p>
      </dsp:txBody>
      <dsp:txXfrm>
        <a:off x="8103584" y="1051716"/>
        <a:ext cx="2209916" cy="120239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cdr:x>
      <cdr:y>0</cdr:y>
    </cdr:from>
    <cdr:to>
      <cdr:x>0.31961</cdr:x>
      <cdr:y>0.15865</cdr:y>
    </cdr:to>
    <cdr:sp macro="" textlink="">
      <cdr:nvSpPr>
        <cdr:cNvPr id="2" name="Textfeld 1"/>
        <cdr:cNvSpPr txBox="1"/>
      </cdr:nvSpPr>
      <cdr:spPr>
        <a:xfrm xmlns:a="http://schemas.openxmlformats.org/drawingml/2006/main">
          <a:off x="0" y="0"/>
          <a:ext cx="1725612" cy="661628"/>
        </a:xfrm>
        <a:prstGeom xmlns:a="http://schemas.openxmlformats.org/drawingml/2006/main" prst="rect">
          <a:avLst/>
        </a:prstGeom>
        <a:solidFill xmlns:a="http://schemas.openxmlformats.org/drawingml/2006/main">
          <a:schemeClr val="bg1">
            <a:lumMod val="95000"/>
          </a:schemeClr>
        </a:solidFill>
      </cdr:spPr>
      <cdr:txBody>
        <a:bodyPr xmlns:a="http://schemas.openxmlformats.org/drawingml/2006/main" vertOverflow="clip" horzOverflow="clip" wrap="square" rtlCol="0">
          <a:no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l"/>
          <a:r>
            <a:rPr lang="de-DE" sz="1400" b="1" dirty="0">
              <a:solidFill>
                <a:schemeClr val="accent1"/>
              </a:solidFill>
              <a:latin typeface="Source Sans Pro" panose="020B0503030403020204" pitchFamily="34" charset="0"/>
              <a:cs typeface="Arial" pitchFamily="34" charset="0"/>
            </a:rPr>
            <a:t>Produktionswert: </a:t>
          </a:r>
        </a:p>
        <a:p xmlns:a="http://schemas.openxmlformats.org/drawingml/2006/main">
          <a:pPr algn="l"/>
          <a:r>
            <a:rPr lang="de-DE" sz="1400" b="1" dirty="0">
              <a:solidFill>
                <a:schemeClr val="accent1"/>
              </a:solidFill>
              <a:latin typeface="Source Sans Pro" panose="020B0503030403020204" pitchFamily="34" charset="0"/>
              <a:cs typeface="Arial" pitchFamily="34" charset="0"/>
            </a:rPr>
            <a:t>181 </a:t>
          </a:r>
          <a:r>
            <a:rPr lang="de-DE" sz="1400" b="1" baseline="0" dirty="0">
              <a:solidFill>
                <a:schemeClr val="accent1"/>
              </a:solidFill>
              <a:latin typeface="Source Sans Pro" panose="020B0503030403020204" pitchFamily="34" charset="0"/>
              <a:cs typeface="Arial" pitchFamily="34" charset="0"/>
            </a:rPr>
            <a:t>Mrd. Euro </a:t>
          </a:r>
          <a:endParaRPr lang="de-DE" sz="1400" b="1" dirty="0">
            <a:solidFill>
              <a:schemeClr val="accent1"/>
            </a:solidFill>
            <a:latin typeface="Source Sans Pro" panose="020B0503030403020204" pitchFamily="34" charset="0"/>
            <a:cs typeface="Arial"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0.03421</cdr:x>
      <cdr:y>0.09307</cdr:y>
    </cdr:from>
    <cdr:to>
      <cdr:x>0.35567</cdr:x>
      <cdr:y>0.20468</cdr:y>
    </cdr:to>
    <cdr:sp macro="" textlink="">
      <cdr:nvSpPr>
        <cdr:cNvPr id="8" name="Textfeld 7"/>
        <cdr:cNvSpPr txBox="1"/>
      </cdr:nvSpPr>
      <cdr:spPr>
        <a:xfrm xmlns:a="http://schemas.openxmlformats.org/drawingml/2006/main">
          <a:off x="259785" y="407080"/>
          <a:ext cx="2441360" cy="488159"/>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w="15875">
          <a:noFill/>
        </a:ln>
      </cdr:spPr>
      <cdr:txBody>
        <a:bodyPr xmlns:a="http://schemas.openxmlformats.org/drawingml/2006/main" wrap="square" rtlCol="0" anchor="ctr"/>
        <a:lstStyle xmlns:a="http://schemas.openxmlformats.org/drawingml/2006/main"/>
        <a:p xmlns:a="http://schemas.openxmlformats.org/drawingml/2006/main">
          <a:pPr algn="ctr"/>
          <a:r>
            <a:rPr lang="de-DE" sz="1500" b="1">
              <a:solidFill>
                <a:schemeClr val="tx1"/>
              </a:solidFill>
              <a:latin typeface="Source Sans Pro" panose="020B0503030403020204" pitchFamily="34" charset="0"/>
              <a:cs typeface="Arial" pitchFamily="34" charset="0"/>
            </a:rPr>
            <a:t>Durchschnitt,</a:t>
          </a:r>
          <a:r>
            <a:rPr lang="de-DE" sz="1500" b="1" baseline="0">
              <a:solidFill>
                <a:schemeClr val="tx1"/>
              </a:solidFill>
              <a:latin typeface="Source Sans Pro" panose="020B0503030403020204" pitchFamily="34" charset="0"/>
              <a:cs typeface="Arial" pitchFamily="34" charset="0"/>
            </a:rPr>
            <a:t> gemessen am Umsatz</a:t>
          </a:r>
          <a:endParaRPr lang="de-DE" sz="1500" b="1">
            <a:solidFill>
              <a:schemeClr val="tx1"/>
            </a:solidFill>
            <a:latin typeface="Source Sans Pro" panose="020B0503030403020204" pitchFamily="34" charset="0"/>
            <a:cs typeface="Arial" pitchFamily="34" charset="0"/>
          </a:endParaRPr>
        </a:p>
      </cdr:txBody>
    </cdr:sp>
  </cdr:relSizeAnchor>
  <cdr:relSizeAnchor xmlns:cdr="http://schemas.openxmlformats.org/drawingml/2006/chartDrawing">
    <cdr:from>
      <cdr:x>0.02018</cdr:x>
      <cdr:y>0.45588</cdr:y>
    </cdr:from>
    <cdr:to>
      <cdr:x>0.98265</cdr:x>
      <cdr:y>0.46049</cdr:y>
    </cdr:to>
    <cdr:sp macro="" textlink="">
      <cdr:nvSpPr>
        <cdr:cNvPr id="5" name="Gerade Verbindung 6">
          <a:extLst xmlns:a="http://schemas.openxmlformats.org/drawingml/2006/main">
            <a:ext uri="{FF2B5EF4-FFF2-40B4-BE49-F238E27FC236}">
              <a16:creationId xmlns:a16="http://schemas.microsoft.com/office/drawing/2014/main" id="{6B0D53B3-3E98-4ABB-A7E4-F0835B058B60}"/>
            </a:ext>
          </a:extLst>
        </cdr:cNvPr>
        <cdr:cNvSpPr/>
      </cdr:nvSpPr>
      <cdr:spPr>
        <a:xfrm xmlns:a="http://schemas.openxmlformats.org/drawingml/2006/main">
          <a:off x="168291" y="2322280"/>
          <a:ext cx="8027338" cy="23483"/>
        </a:xfrm>
        <a:prstGeom xmlns:a="http://schemas.openxmlformats.org/drawingml/2006/main" prst="line">
          <a:avLst/>
        </a:prstGeom>
        <a:ln xmlns:a="http://schemas.openxmlformats.org/drawingml/2006/main" w="57150" cmpd="sng">
          <a:solidFill>
            <a:srgbClr val="FF5C33"/>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de-DE"/>
        </a:p>
      </cdr:txBody>
    </cdr:sp>
  </cdr:relSizeAnchor>
  <cdr:relSizeAnchor xmlns:cdr="http://schemas.openxmlformats.org/drawingml/2006/chartDrawing">
    <cdr:from>
      <cdr:x>0.1791</cdr:x>
      <cdr:y>0.21843</cdr:y>
    </cdr:from>
    <cdr:to>
      <cdr:x>0.17927</cdr:x>
      <cdr:y>0.3884</cdr:y>
    </cdr:to>
    <cdr:sp macro="" textlink="">
      <cdr:nvSpPr>
        <cdr:cNvPr id="11" name="Gerade Verbindung mit Pfeil 10">
          <a:extLst xmlns:a="http://schemas.openxmlformats.org/drawingml/2006/main">
            <a:ext uri="{FF2B5EF4-FFF2-40B4-BE49-F238E27FC236}">
              <a16:creationId xmlns:a16="http://schemas.microsoft.com/office/drawing/2014/main" id="{E98A27AB-185E-4C1E-B897-943FD04018B0}"/>
            </a:ext>
          </a:extLst>
        </cdr:cNvPr>
        <cdr:cNvSpPr/>
      </cdr:nvSpPr>
      <cdr:spPr>
        <a:xfrm xmlns:a="http://schemas.openxmlformats.org/drawingml/2006/main" rot="5400000">
          <a:off x="1046352" y="1428527"/>
          <a:ext cx="800645" cy="1440"/>
        </a:xfrm>
        <a:prstGeom xmlns:a="http://schemas.openxmlformats.org/drawingml/2006/main" prst="straightConnector1">
          <a:avLst/>
        </a:prstGeom>
        <a:ln xmlns:a="http://schemas.openxmlformats.org/drawingml/2006/main" w="15875">
          <a:solidFill>
            <a:srgbClr val="FF5C33"/>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de-DE"/>
        </a:p>
      </cdr:txBody>
    </cdr:sp>
  </cdr:relSizeAnchor>
</c:userShapes>
</file>

<file path=ppt/drawings/drawing3.xml><?xml version="1.0" encoding="utf-8"?>
<c:userShapes xmlns:c="http://schemas.openxmlformats.org/drawingml/2006/chart">
  <cdr:relSizeAnchor xmlns:cdr="http://schemas.openxmlformats.org/drawingml/2006/chartDrawing">
    <cdr:from>
      <cdr:x>0.59601</cdr:x>
      <cdr:y>0.87493</cdr:y>
    </cdr:from>
    <cdr:to>
      <cdr:x>0.99845</cdr:x>
      <cdr:y>0.99219</cdr:y>
    </cdr:to>
    <cdr:sp macro="" textlink="">
      <cdr:nvSpPr>
        <cdr:cNvPr id="2" name="Textfeld 1"/>
        <cdr:cNvSpPr txBox="1"/>
      </cdr:nvSpPr>
      <cdr:spPr>
        <a:xfrm xmlns:a="http://schemas.openxmlformats.org/drawingml/2006/main">
          <a:off x="4076700" y="3481408"/>
          <a:ext cx="2752725" cy="46655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pPr algn="r"/>
          <a:endParaRPr lang="de-DE" sz="1400" b="1"/>
        </a:p>
      </cdr:txBody>
    </cdr:sp>
  </cdr:relSizeAnchor>
  <cdr:relSizeAnchor xmlns:cdr="http://schemas.openxmlformats.org/drawingml/2006/chartDrawing">
    <cdr:from>
      <cdr:x>0.59601</cdr:x>
      <cdr:y>0.87493</cdr:y>
    </cdr:from>
    <cdr:to>
      <cdr:x>0.99845</cdr:x>
      <cdr:y>0.99219</cdr:y>
    </cdr:to>
    <cdr:sp macro="" textlink="">
      <cdr:nvSpPr>
        <cdr:cNvPr id="4" name="Textfeld 1"/>
        <cdr:cNvSpPr txBox="1"/>
      </cdr:nvSpPr>
      <cdr:spPr>
        <a:xfrm xmlns:a="http://schemas.openxmlformats.org/drawingml/2006/main">
          <a:off x="4076700" y="3481408"/>
          <a:ext cx="2752725" cy="46655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pPr algn="r"/>
          <a:endParaRPr lang="de-DE" sz="1400" b="1"/>
        </a:p>
      </cdr:txBody>
    </cdr:sp>
  </cdr:relSizeAnchor>
</c:userShapes>
</file>

<file path=ppt/drawings/drawing4.xml><?xml version="1.0" encoding="utf-8"?>
<c:userShapes xmlns:c="http://schemas.openxmlformats.org/drawingml/2006/chart">
  <cdr:relSizeAnchor xmlns:cdr="http://schemas.openxmlformats.org/drawingml/2006/chartDrawing">
    <cdr:from>
      <cdr:x>0.729</cdr:x>
      <cdr:y>0.01027</cdr:y>
    </cdr:from>
    <cdr:to>
      <cdr:x>0.99687</cdr:x>
      <cdr:y>0.142</cdr:y>
    </cdr:to>
    <cdr:sp macro="" textlink="">
      <cdr:nvSpPr>
        <cdr:cNvPr id="3" name="Textfeld 6"/>
        <cdr:cNvSpPr txBox="1"/>
      </cdr:nvSpPr>
      <cdr:spPr>
        <a:xfrm xmlns:a="http://schemas.openxmlformats.org/drawingml/2006/main">
          <a:off x="8131089" y="42819"/>
          <a:ext cx="2987761" cy="549362"/>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dirty="0">
              <a:solidFill>
                <a:srgbClr val="003061"/>
              </a:solidFill>
            </a:rPr>
            <a:t>Stofflicher Einsatz </a:t>
          </a:r>
          <a:r>
            <a:rPr lang="de-DE" sz="1600" i="0" dirty="0">
              <a:solidFill>
                <a:srgbClr val="003061"/>
              </a:solidFill>
            </a:rPr>
            <a:t>insgesamt:</a:t>
          </a:r>
          <a:br>
            <a:rPr lang="de-DE" sz="1600" i="0" dirty="0">
              <a:solidFill>
                <a:srgbClr val="003061"/>
              </a:solidFill>
            </a:rPr>
          </a:br>
          <a:r>
            <a:rPr lang="de-DE" sz="1600" i="0" dirty="0">
              <a:solidFill>
                <a:srgbClr val="003061"/>
              </a:solidFill>
            </a:rPr>
            <a:t>20 Millionen Tonnen</a:t>
          </a:r>
        </a:p>
      </cdr:txBody>
    </cdr:sp>
  </cdr:relSizeAnchor>
</c:userShapes>
</file>

<file path=ppt/drawings/drawing5.xml><?xml version="1.0" encoding="utf-8"?>
<c:userShapes xmlns:c="http://schemas.openxmlformats.org/drawingml/2006/chart">
  <cdr:relSizeAnchor xmlns:cdr="http://schemas.openxmlformats.org/drawingml/2006/chartDrawing">
    <cdr:from>
      <cdr:x>0.66757</cdr:x>
      <cdr:y>0.00713</cdr:y>
    </cdr:from>
    <cdr:to>
      <cdr:x>0.99145</cdr:x>
      <cdr:y>0.14877</cdr:y>
    </cdr:to>
    <cdr:sp macro="" textlink="">
      <cdr:nvSpPr>
        <cdr:cNvPr id="4" name="Textfeld 6"/>
        <cdr:cNvSpPr txBox="1"/>
      </cdr:nvSpPr>
      <cdr:spPr>
        <a:xfrm xmlns:a="http://schemas.openxmlformats.org/drawingml/2006/main">
          <a:off x="7492131" y="30225"/>
          <a:ext cx="3634902" cy="600412"/>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indent="0" algn="r">
            <a:lnSpc>
              <a:spcPct val="90000"/>
            </a:lnSpc>
            <a:spcAft>
              <a:spcPts val="600"/>
            </a:spcAft>
          </a:pPr>
          <a:r>
            <a:rPr lang="de-DE" sz="1600" dirty="0">
              <a:solidFill>
                <a:schemeClr val="tx2"/>
              </a:solidFill>
              <a:latin typeface="+mn-lt"/>
              <a:ea typeface="+mn-ea"/>
              <a:cs typeface="Arial" panose="020B0604020202020204" pitchFamily="34" charset="0"/>
            </a:rPr>
            <a:t>Chemie- und Pharmaumsatz insg.:</a:t>
          </a:r>
        </a:p>
        <a:p xmlns:a="http://schemas.openxmlformats.org/drawingml/2006/main">
          <a:pPr marL="0" indent="0" algn="r">
            <a:lnSpc>
              <a:spcPct val="90000"/>
            </a:lnSpc>
            <a:spcAft>
              <a:spcPts val="600"/>
            </a:spcAft>
          </a:pPr>
          <a:r>
            <a:rPr lang="de-DE" sz="1600" dirty="0">
              <a:solidFill>
                <a:schemeClr val="tx2"/>
              </a:solidFill>
              <a:latin typeface="+mn-lt"/>
              <a:ea typeface="+mn-ea"/>
              <a:cs typeface="Arial" panose="020B0604020202020204" pitchFamily="34" charset="0"/>
            </a:rPr>
            <a:t>7.700 Mrd. Euro</a:t>
          </a:r>
        </a:p>
      </cdr:txBody>
    </cdr:sp>
  </cdr:relSizeAnchor>
</c:userShapes>
</file>

<file path=ppt/drawings/drawing6.xml><?xml version="1.0" encoding="utf-8"?>
<c:userShapes xmlns:c="http://schemas.openxmlformats.org/drawingml/2006/chart">
  <cdr:relSizeAnchor xmlns:cdr="http://schemas.openxmlformats.org/drawingml/2006/chartDrawing">
    <cdr:from>
      <cdr:x>0.01896</cdr:x>
      <cdr:y>0.0469</cdr:y>
    </cdr:from>
    <cdr:to>
      <cdr:x>0.98694</cdr:x>
      <cdr:y>0.21527</cdr:y>
    </cdr:to>
    <cdr:sp macro="" textlink="">
      <cdr:nvSpPr>
        <cdr:cNvPr id="2" name="Textfeld 1"/>
        <cdr:cNvSpPr txBox="1"/>
      </cdr:nvSpPr>
      <cdr:spPr>
        <a:xfrm xmlns:a="http://schemas.openxmlformats.org/drawingml/2006/main">
          <a:off x="111919" y="185737"/>
          <a:ext cx="5715000" cy="6667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a:p>
      </cdr:txBody>
    </cdr:sp>
  </cdr:relSizeAnchor>
</c:userShapes>
</file>

<file path=ppt/drawings/drawing7.xml><?xml version="1.0" encoding="utf-8"?>
<c:userShapes xmlns:c="http://schemas.openxmlformats.org/drawingml/2006/chart">
  <cdr:relSizeAnchor xmlns:cdr="http://schemas.openxmlformats.org/drawingml/2006/chartDrawing">
    <cdr:from>
      <cdr:x>0.43796</cdr:x>
      <cdr:y>0.69255</cdr:y>
    </cdr:from>
    <cdr:to>
      <cdr:x>0.83807</cdr:x>
      <cdr:y>0.7766</cdr:y>
    </cdr:to>
    <cdr:sp macro="" textlink="">
      <cdr:nvSpPr>
        <cdr:cNvPr id="2" name="Textfeld 13"/>
        <cdr:cNvSpPr txBox="1"/>
      </cdr:nvSpPr>
      <cdr:spPr>
        <a:xfrm xmlns:a="http://schemas.openxmlformats.org/drawingml/2006/main">
          <a:off x="3310992" y="2705156"/>
          <a:ext cx="3024803" cy="328295"/>
        </a:xfrm>
        <a:prstGeom xmlns:a="http://schemas.openxmlformats.org/drawingml/2006/main" prst="rect">
          <a:avLst/>
        </a:prstGeom>
        <a:solidFill xmlns:a="http://schemas.openxmlformats.org/drawingml/2006/main">
          <a:schemeClr val="accent5"/>
        </a:solidFill>
        <a:ln xmlns:a="http://schemas.openxmlformats.org/drawingml/2006/main" w="12700">
          <a:solidFill>
            <a:sysClr val="window" lastClr="FFFFFF"/>
          </a:solidFill>
        </a:ln>
      </cdr:spPr>
      <cdr:txBody>
        <a:bodyPr xmlns:a="http://schemas.openxmlformats.org/drawingml/2006/main" wrap="none" rtlCol="0">
          <a:spAutoFit/>
        </a:bodyPr>
        <a:lstStyle xmlns:a="http://schemas.openxmlformats.org/drawingml/2006/main">
          <a:defPPr>
            <a:defRPr lang="de-DE"/>
          </a:defPPr>
          <a:lvl1pPr marL="0" algn="l" defTabSz="914400" rtl="0" eaLnBrk="1" latinLnBrk="0" hangingPunct="1">
            <a:defRPr sz="1800" kern="1200">
              <a:solidFill>
                <a:srgbClr val="2C4999"/>
              </a:solidFill>
              <a:latin typeface="Arial"/>
              <a:cs typeface="Arial"/>
            </a:defRPr>
          </a:lvl1pPr>
          <a:lvl2pPr marL="457200" algn="l" defTabSz="914400" rtl="0" eaLnBrk="1" latinLnBrk="0" hangingPunct="1">
            <a:defRPr sz="1800" kern="1200">
              <a:solidFill>
                <a:srgbClr val="2C4999"/>
              </a:solidFill>
              <a:latin typeface="Arial"/>
              <a:cs typeface="Arial"/>
            </a:defRPr>
          </a:lvl2pPr>
          <a:lvl3pPr marL="914400" algn="l" defTabSz="914400" rtl="0" eaLnBrk="1" latinLnBrk="0" hangingPunct="1">
            <a:defRPr sz="1800" kern="1200">
              <a:solidFill>
                <a:srgbClr val="2C4999"/>
              </a:solidFill>
              <a:latin typeface="Arial"/>
              <a:cs typeface="Arial"/>
            </a:defRPr>
          </a:lvl3pPr>
          <a:lvl4pPr marL="1371600" algn="l" defTabSz="914400" rtl="0" eaLnBrk="1" latinLnBrk="0" hangingPunct="1">
            <a:defRPr sz="1800" kern="1200">
              <a:solidFill>
                <a:srgbClr val="2C4999"/>
              </a:solidFill>
              <a:latin typeface="Arial"/>
              <a:cs typeface="Arial"/>
            </a:defRPr>
          </a:lvl4pPr>
          <a:lvl5pPr marL="1828800" algn="l" defTabSz="914400" rtl="0" eaLnBrk="1" latinLnBrk="0" hangingPunct="1">
            <a:defRPr sz="1800" kern="1200">
              <a:solidFill>
                <a:srgbClr val="2C4999"/>
              </a:solidFill>
              <a:latin typeface="Arial"/>
              <a:cs typeface="Arial"/>
            </a:defRPr>
          </a:lvl5pPr>
          <a:lvl6pPr marL="2286000" algn="l" defTabSz="914400" rtl="0" eaLnBrk="1" latinLnBrk="0" hangingPunct="1">
            <a:defRPr sz="1800" kern="1200">
              <a:solidFill>
                <a:srgbClr val="2C4999"/>
              </a:solidFill>
              <a:latin typeface="Arial"/>
              <a:cs typeface="Arial"/>
            </a:defRPr>
          </a:lvl6pPr>
          <a:lvl7pPr marL="2743200" algn="l" defTabSz="914400" rtl="0" eaLnBrk="1" latinLnBrk="0" hangingPunct="1">
            <a:defRPr sz="1800" kern="1200">
              <a:solidFill>
                <a:srgbClr val="2C4999"/>
              </a:solidFill>
              <a:latin typeface="Arial"/>
              <a:cs typeface="Arial"/>
            </a:defRPr>
          </a:lvl7pPr>
          <a:lvl8pPr marL="3200400" algn="l" defTabSz="914400" rtl="0" eaLnBrk="1" latinLnBrk="0" hangingPunct="1">
            <a:defRPr sz="1800" kern="1200">
              <a:solidFill>
                <a:srgbClr val="2C4999"/>
              </a:solidFill>
              <a:latin typeface="Arial"/>
              <a:cs typeface="Arial"/>
            </a:defRPr>
          </a:lvl8pPr>
          <a:lvl9pPr marL="3657600" algn="l" defTabSz="914400" rtl="0" eaLnBrk="1" latinLnBrk="0" hangingPunct="1">
            <a:defRPr sz="1800" kern="1200">
              <a:solidFill>
                <a:srgbClr val="2C4999"/>
              </a:solidFill>
              <a:latin typeface="Arial"/>
              <a:cs typeface="Arial"/>
            </a:defRPr>
          </a:lvl9pPr>
        </a:lstStyle>
        <a:p xmlns:a="http://schemas.openxmlformats.org/drawingml/2006/main">
          <a:pPr algn="ctr"/>
          <a:r>
            <a:rPr lang="de-DE" sz="1600" dirty="0">
              <a:solidFill>
                <a:srgbClr val="FFFFFF"/>
              </a:solidFill>
            </a:rPr>
            <a:t>FuE pharmazeutische Industrie</a:t>
          </a:r>
        </a:p>
      </cdr:txBody>
    </cdr:sp>
  </cdr:relSizeAnchor>
  <cdr:relSizeAnchor xmlns:cdr="http://schemas.openxmlformats.org/drawingml/2006/chartDrawing">
    <cdr:from>
      <cdr:x>0.56767</cdr:x>
      <cdr:y>0.31923</cdr:y>
    </cdr:from>
    <cdr:to>
      <cdr:x>0.89081</cdr:x>
      <cdr:y>0.40328</cdr:y>
    </cdr:to>
    <cdr:sp macro="" textlink="">
      <cdr:nvSpPr>
        <cdr:cNvPr id="3" name="Textfeld 12"/>
        <cdr:cNvSpPr txBox="1"/>
      </cdr:nvSpPr>
      <cdr:spPr>
        <a:xfrm xmlns:a="http://schemas.openxmlformats.org/drawingml/2006/main">
          <a:off x="4087212" y="1379061"/>
          <a:ext cx="2326608" cy="363096"/>
        </a:xfrm>
        <a:prstGeom xmlns:a="http://schemas.openxmlformats.org/drawingml/2006/main" prst="rect">
          <a:avLst/>
        </a:prstGeom>
        <a:solidFill xmlns:a="http://schemas.openxmlformats.org/drawingml/2006/main">
          <a:schemeClr val="accent1"/>
        </a:solidFill>
        <a:ln xmlns:a="http://schemas.openxmlformats.org/drawingml/2006/main" w="12700">
          <a:solidFill>
            <a:sysClr val="window" lastClr="FFFFFF"/>
          </a:solidFill>
        </a:ln>
      </cdr:spPr>
      <cdr:txBody>
        <a:bodyPr xmlns:a="http://schemas.openxmlformats.org/drawingml/2006/main" wrap="none" rtlCol="0">
          <a:spAutoFit/>
        </a:bodyPr>
        <a:lstStyle xmlns:a="http://schemas.openxmlformats.org/drawingml/2006/main">
          <a:defPPr>
            <a:defRPr lang="de-DE"/>
          </a:defPPr>
          <a:lvl1pPr marL="0" algn="l" defTabSz="914400" rtl="0" eaLnBrk="1" latinLnBrk="0" hangingPunct="1">
            <a:defRPr sz="1800" kern="1200">
              <a:solidFill>
                <a:srgbClr val="2C4999"/>
              </a:solidFill>
              <a:latin typeface="Arial"/>
              <a:cs typeface="Arial"/>
            </a:defRPr>
          </a:lvl1pPr>
          <a:lvl2pPr marL="457200" algn="l" defTabSz="914400" rtl="0" eaLnBrk="1" latinLnBrk="0" hangingPunct="1">
            <a:defRPr sz="1800" kern="1200">
              <a:solidFill>
                <a:srgbClr val="2C4999"/>
              </a:solidFill>
              <a:latin typeface="Arial"/>
              <a:cs typeface="Arial"/>
            </a:defRPr>
          </a:lvl2pPr>
          <a:lvl3pPr marL="914400" algn="l" defTabSz="914400" rtl="0" eaLnBrk="1" latinLnBrk="0" hangingPunct="1">
            <a:defRPr sz="1800" kern="1200">
              <a:solidFill>
                <a:srgbClr val="2C4999"/>
              </a:solidFill>
              <a:latin typeface="Arial"/>
              <a:cs typeface="Arial"/>
            </a:defRPr>
          </a:lvl3pPr>
          <a:lvl4pPr marL="1371600" algn="l" defTabSz="914400" rtl="0" eaLnBrk="1" latinLnBrk="0" hangingPunct="1">
            <a:defRPr sz="1800" kern="1200">
              <a:solidFill>
                <a:srgbClr val="2C4999"/>
              </a:solidFill>
              <a:latin typeface="Arial"/>
              <a:cs typeface="Arial"/>
            </a:defRPr>
          </a:lvl4pPr>
          <a:lvl5pPr marL="1828800" algn="l" defTabSz="914400" rtl="0" eaLnBrk="1" latinLnBrk="0" hangingPunct="1">
            <a:defRPr sz="1800" kern="1200">
              <a:solidFill>
                <a:srgbClr val="2C4999"/>
              </a:solidFill>
              <a:latin typeface="Arial"/>
              <a:cs typeface="Arial"/>
            </a:defRPr>
          </a:lvl5pPr>
          <a:lvl6pPr marL="2286000" algn="l" defTabSz="914400" rtl="0" eaLnBrk="1" latinLnBrk="0" hangingPunct="1">
            <a:defRPr sz="1800" kern="1200">
              <a:solidFill>
                <a:srgbClr val="2C4999"/>
              </a:solidFill>
              <a:latin typeface="Arial"/>
              <a:cs typeface="Arial"/>
            </a:defRPr>
          </a:lvl6pPr>
          <a:lvl7pPr marL="2743200" algn="l" defTabSz="914400" rtl="0" eaLnBrk="1" latinLnBrk="0" hangingPunct="1">
            <a:defRPr sz="1800" kern="1200">
              <a:solidFill>
                <a:srgbClr val="2C4999"/>
              </a:solidFill>
              <a:latin typeface="Arial"/>
              <a:cs typeface="Arial"/>
            </a:defRPr>
          </a:lvl7pPr>
          <a:lvl8pPr marL="3200400" algn="l" defTabSz="914400" rtl="0" eaLnBrk="1" latinLnBrk="0" hangingPunct="1">
            <a:defRPr sz="1800" kern="1200">
              <a:solidFill>
                <a:srgbClr val="2C4999"/>
              </a:solidFill>
              <a:latin typeface="Arial"/>
              <a:cs typeface="Arial"/>
            </a:defRPr>
          </a:lvl8pPr>
          <a:lvl9pPr marL="3657600" algn="l" defTabSz="914400" rtl="0" eaLnBrk="1" latinLnBrk="0" hangingPunct="1">
            <a:defRPr sz="1800" kern="1200">
              <a:solidFill>
                <a:srgbClr val="2C4999"/>
              </a:solidFill>
              <a:latin typeface="Arial"/>
              <a:cs typeface="Arial"/>
            </a:defRPr>
          </a:lvl9pPr>
        </a:lstStyle>
        <a:p xmlns:a="http://schemas.openxmlformats.org/drawingml/2006/main">
          <a:pPr algn="ctr"/>
          <a:r>
            <a:rPr lang="de-DE" sz="1600" dirty="0">
              <a:solidFill>
                <a:srgbClr val="FFFFFF"/>
              </a:solidFill>
            </a:rPr>
            <a:t>FuE chemische Industrie</a:t>
          </a:r>
        </a:p>
      </cdr:txBody>
    </cdr:sp>
  </cdr:relSizeAnchor>
</c:userShapes>
</file>

<file path=ppt/drawings/drawing8.xml><?xml version="1.0" encoding="utf-8"?>
<c:userShapes xmlns:c="http://schemas.openxmlformats.org/drawingml/2006/chart">
  <cdr:relSizeAnchor xmlns:cdr="http://schemas.openxmlformats.org/drawingml/2006/chartDrawing">
    <cdr:from>
      <cdr:x>0.00682</cdr:x>
      <cdr:y>0.03464</cdr:y>
    </cdr:from>
    <cdr:to>
      <cdr:x>0.20282</cdr:x>
      <cdr:y>0.29361</cdr:y>
    </cdr:to>
    <cdr:sp macro="" textlink="">
      <cdr:nvSpPr>
        <cdr:cNvPr id="2" name="Textfeld 2"/>
        <cdr:cNvSpPr txBox="1"/>
      </cdr:nvSpPr>
      <cdr:spPr>
        <a:xfrm xmlns:a="http://schemas.openxmlformats.org/drawingml/2006/main">
          <a:off x="76069" y="144461"/>
          <a:ext cx="2186118" cy="1079999"/>
        </a:xfrm>
        <a:prstGeom xmlns:a="http://schemas.openxmlformats.org/drawingml/2006/main" prst="homePlate">
          <a:avLst/>
        </a:prstGeom>
        <a:solidFill xmlns:a="http://schemas.openxmlformats.org/drawingml/2006/main">
          <a:schemeClr val="accent1">
            <a:lumMod val="20000"/>
            <a:lumOff val="80000"/>
          </a:schemeClr>
        </a:solidFill>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rgbClr val="2C4999"/>
              </a:solidFill>
              <a:latin typeface="Calibri"/>
            </a:defRPr>
          </a:lvl1pPr>
          <a:lvl2pPr marL="457200" indent="0">
            <a:defRPr sz="1100">
              <a:solidFill>
                <a:srgbClr val="2C4999"/>
              </a:solidFill>
              <a:latin typeface="Calibri"/>
            </a:defRPr>
          </a:lvl2pPr>
          <a:lvl3pPr marL="914400" indent="0">
            <a:defRPr sz="1100">
              <a:solidFill>
                <a:srgbClr val="2C4999"/>
              </a:solidFill>
              <a:latin typeface="Calibri"/>
            </a:defRPr>
          </a:lvl3pPr>
          <a:lvl4pPr marL="1371600" indent="0">
            <a:defRPr sz="1100">
              <a:solidFill>
                <a:srgbClr val="2C4999"/>
              </a:solidFill>
              <a:latin typeface="Calibri"/>
            </a:defRPr>
          </a:lvl4pPr>
          <a:lvl5pPr marL="1828800" indent="0">
            <a:defRPr sz="1100">
              <a:solidFill>
                <a:srgbClr val="2C4999"/>
              </a:solidFill>
              <a:latin typeface="Calibri"/>
            </a:defRPr>
          </a:lvl5pPr>
          <a:lvl6pPr marL="2286000" indent="0">
            <a:defRPr sz="1100">
              <a:solidFill>
                <a:srgbClr val="2C4999"/>
              </a:solidFill>
              <a:latin typeface="Calibri"/>
            </a:defRPr>
          </a:lvl6pPr>
          <a:lvl7pPr marL="2743200" indent="0">
            <a:defRPr sz="1100">
              <a:solidFill>
                <a:srgbClr val="2C4999"/>
              </a:solidFill>
              <a:latin typeface="Calibri"/>
            </a:defRPr>
          </a:lvl7pPr>
          <a:lvl8pPr marL="3200400" indent="0">
            <a:defRPr sz="1100">
              <a:solidFill>
                <a:srgbClr val="2C4999"/>
              </a:solidFill>
              <a:latin typeface="Calibri"/>
            </a:defRPr>
          </a:lvl8pPr>
          <a:lvl9pPr marL="3657600" indent="0">
            <a:defRPr sz="1100">
              <a:solidFill>
                <a:srgbClr val="2C4999"/>
              </a:solidFill>
              <a:latin typeface="Calibri"/>
            </a:defRPr>
          </a:lvl9pPr>
        </a:lstStyle>
        <a:p xmlns:a="http://schemas.openxmlformats.org/drawingml/2006/main">
          <a:r>
            <a:rPr lang="de-DE" sz="2000" b="1" dirty="0">
              <a:solidFill>
                <a:schemeClr val="tx1"/>
              </a:solidFill>
              <a:latin typeface="Source Sans Pro" panose="020B0503030403020204" pitchFamily="34" charset="0"/>
              <a:cs typeface="Arial" pitchFamily="34" charset="0"/>
            </a:rPr>
            <a:t>Unternehmen</a:t>
          </a:r>
          <a:r>
            <a:rPr lang="de-DE" sz="2000" b="1" baseline="0" dirty="0">
              <a:solidFill>
                <a:schemeClr val="tx1"/>
              </a:solidFill>
              <a:latin typeface="Source Sans Pro" panose="020B0503030403020204" pitchFamily="34" charset="0"/>
              <a:cs typeface="Arial" pitchFamily="34" charset="0"/>
            </a:rPr>
            <a:t> </a:t>
          </a:r>
          <a:br>
            <a:rPr lang="de-DE" sz="2000" b="1" baseline="0" dirty="0">
              <a:solidFill>
                <a:schemeClr val="tx1"/>
              </a:solidFill>
              <a:latin typeface="Source Sans Pro" panose="020B0503030403020204" pitchFamily="34" charset="0"/>
              <a:cs typeface="Arial" pitchFamily="34" charset="0"/>
            </a:rPr>
          </a:br>
          <a:r>
            <a:rPr lang="de-DE" sz="2000" baseline="0" dirty="0">
              <a:solidFill>
                <a:schemeClr val="tx1"/>
              </a:solidFill>
              <a:latin typeface="Source Sans Pro" panose="020B0503030403020204" pitchFamily="34" charset="0"/>
              <a:cs typeface="Arial" pitchFamily="34" charset="0"/>
            </a:rPr>
            <a:t>(Anzahl)</a:t>
          </a:r>
          <a:endParaRPr lang="de-DE" sz="2000" dirty="0">
            <a:solidFill>
              <a:schemeClr val="tx1"/>
            </a:solidFill>
            <a:latin typeface="Source Sans Pro" panose="020B0503030403020204" pitchFamily="34" charset="0"/>
            <a:cs typeface="Arial" pitchFamily="34" charset="0"/>
          </a:endParaRPr>
        </a:p>
      </cdr:txBody>
    </cdr:sp>
  </cdr:relSizeAnchor>
  <cdr:relSizeAnchor xmlns:cdr="http://schemas.openxmlformats.org/drawingml/2006/chartDrawing">
    <cdr:from>
      <cdr:x>0.00682</cdr:x>
      <cdr:y>0.36956</cdr:y>
    </cdr:from>
    <cdr:to>
      <cdr:x>0.19402</cdr:x>
      <cdr:y>0.62853</cdr:y>
    </cdr:to>
    <cdr:sp macro="" textlink="">
      <cdr:nvSpPr>
        <cdr:cNvPr id="3" name="Textfeld 3"/>
        <cdr:cNvSpPr txBox="1"/>
      </cdr:nvSpPr>
      <cdr:spPr>
        <a:xfrm xmlns:a="http://schemas.openxmlformats.org/drawingml/2006/main">
          <a:off x="76107" y="1541213"/>
          <a:ext cx="2088000" cy="1080000"/>
        </a:xfrm>
        <a:prstGeom xmlns:a="http://schemas.openxmlformats.org/drawingml/2006/main" prst="homePlate">
          <a:avLst/>
        </a:prstGeom>
        <a:solidFill xmlns:a="http://schemas.openxmlformats.org/drawingml/2006/main">
          <a:schemeClr val="accent4">
            <a:lumMod val="20000"/>
            <a:lumOff val="80000"/>
          </a:schemeClr>
        </a:solidFill>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rgbClr val="2C4999"/>
              </a:solidFill>
              <a:latin typeface="Calibri"/>
            </a:defRPr>
          </a:lvl1pPr>
          <a:lvl2pPr marL="457200" indent="0">
            <a:defRPr sz="1100">
              <a:solidFill>
                <a:srgbClr val="2C4999"/>
              </a:solidFill>
              <a:latin typeface="Calibri"/>
            </a:defRPr>
          </a:lvl2pPr>
          <a:lvl3pPr marL="914400" indent="0">
            <a:defRPr sz="1100">
              <a:solidFill>
                <a:srgbClr val="2C4999"/>
              </a:solidFill>
              <a:latin typeface="Calibri"/>
            </a:defRPr>
          </a:lvl3pPr>
          <a:lvl4pPr marL="1371600" indent="0">
            <a:defRPr sz="1100">
              <a:solidFill>
                <a:srgbClr val="2C4999"/>
              </a:solidFill>
              <a:latin typeface="Calibri"/>
            </a:defRPr>
          </a:lvl4pPr>
          <a:lvl5pPr marL="1828800" indent="0">
            <a:defRPr sz="1100">
              <a:solidFill>
                <a:srgbClr val="2C4999"/>
              </a:solidFill>
              <a:latin typeface="Calibri"/>
            </a:defRPr>
          </a:lvl5pPr>
          <a:lvl6pPr marL="2286000" indent="0">
            <a:defRPr sz="1100">
              <a:solidFill>
                <a:srgbClr val="2C4999"/>
              </a:solidFill>
              <a:latin typeface="Calibri"/>
            </a:defRPr>
          </a:lvl6pPr>
          <a:lvl7pPr marL="2743200" indent="0">
            <a:defRPr sz="1100">
              <a:solidFill>
                <a:srgbClr val="2C4999"/>
              </a:solidFill>
              <a:latin typeface="Calibri"/>
            </a:defRPr>
          </a:lvl7pPr>
          <a:lvl8pPr marL="3200400" indent="0">
            <a:defRPr sz="1100">
              <a:solidFill>
                <a:srgbClr val="2C4999"/>
              </a:solidFill>
              <a:latin typeface="Calibri"/>
            </a:defRPr>
          </a:lvl8pPr>
          <a:lvl9pPr marL="3657600" indent="0">
            <a:defRPr sz="1100">
              <a:solidFill>
                <a:srgbClr val="2C4999"/>
              </a:solidFill>
              <a:latin typeface="Calibri"/>
            </a:defRPr>
          </a:lvl9pPr>
        </a:lstStyle>
        <a:p xmlns:a="http://schemas.openxmlformats.org/drawingml/2006/main">
          <a:r>
            <a:rPr lang="de-DE" sz="2000" b="1" dirty="0">
              <a:solidFill>
                <a:schemeClr val="tx1"/>
              </a:solidFill>
              <a:latin typeface="Source Sans Pro" panose="020B0503030403020204" pitchFamily="34" charset="0"/>
              <a:cs typeface="Arial" pitchFamily="34" charset="0"/>
            </a:rPr>
            <a:t>Umsätze </a:t>
          </a:r>
          <a:br>
            <a:rPr lang="de-DE" sz="2000" b="1" dirty="0">
              <a:solidFill>
                <a:schemeClr val="tx1"/>
              </a:solidFill>
              <a:latin typeface="Source Sans Pro" panose="020B0503030403020204" pitchFamily="34" charset="0"/>
              <a:cs typeface="Arial" pitchFamily="34" charset="0"/>
            </a:rPr>
          </a:br>
          <a:r>
            <a:rPr lang="de-DE" sz="2000" dirty="0">
              <a:solidFill>
                <a:schemeClr val="tx1"/>
              </a:solidFill>
              <a:latin typeface="Source Sans Pro" panose="020B0503030403020204" pitchFamily="34" charset="0"/>
              <a:cs typeface="Arial" pitchFamily="34" charset="0"/>
            </a:rPr>
            <a:t>(in Mrd. Euro)</a:t>
          </a:r>
        </a:p>
      </cdr:txBody>
    </cdr:sp>
  </cdr:relSizeAnchor>
  <cdr:relSizeAnchor xmlns:cdr="http://schemas.openxmlformats.org/drawingml/2006/chartDrawing">
    <cdr:from>
      <cdr:x>0.00682</cdr:x>
      <cdr:y>0.70645</cdr:y>
    </cdr:from>
    <cdr:to>
      <cdr:x>0.19402</cdr:x>
      <cdr:y>0.96542</cdr:y>
    </cdr:to>
    <cdr:sp macro="" textlink="">
      <cdr:nvSpPr>
        <cdr:cNvPr id="4" name="Textfeld 4"/>
        <cdr:cNvSpPr txBox="1"/>
      </cdr:nvSpPr>
      <cdr:spPr>
        <a:xfrm xmlns:a="http://schemas.openxmlformats.org/drawingml/2006/main">
          <a:off x="76107" y="2946150"/>
          <a:ext cx="2088000" cy="1080000"/>
        </a:xfrm>
        <a:prstGeom xmlns:a="http://schemas.openxmlformats.org/drawingml/2006/main" prst="homePlate">
          <a:avLst/>
        </a:prstGeom>
        <a:solidFill xmlns:a="http://schemas.openxmlformats.org/drawingml/2006/main">
          <a:schemeClr val="accent2">
            <a:lumMod val="20000"/>
            <a:lumOff val="80000"/>
          </a:schemeClr>
        </a:solidFill>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rgbClr val="2C4999"/>
              </a:solidFill>
              <a:latin typeface="Calibri"/>
            </a:defRPr>
          </a:lvl1pPr>
          <a:lvl2pPr marL="457200" indent="0">
            <a:defRPr sz="1100">
              <a:solidFill>
                <a:srgbClr val="2C4999"/>
              </a:solidFill>
              <a:latin typeface="Calibri"/>
            </a:defRPr>
          </a:lvl2pPr>
          <a:lvl3pPr marL="914400" indent="0">
            <a:defRPr sz="1100">
              <a:solidFill>
                <a:srgbClr val="2C4999"/>
              </a:solidFill>
              <a:latin typeface="Calibri"/>
            </a:defRPr>
          </a:lvl3pPr>
          <a:lvl4pPr marL="1371600" indent="0">
            <a:defRPr sz="1100">
              <a:solidFill>
                <a:srgbClr val="2C4999"/>
              </a:solidFill>
              <a:latin typeface="Calibri"/>
            </a:defRPr>
          </a:lvl4pPr>
          <a:lvl5pPr marL="1828800" indent="0">
            <a:defRPr sz="1100">
              <a:solidFill>
                <a:srgbClr val="2C4999"/>
              </a:solidFill>
              <a:latin typeface="Calibri"/>
            </a:defRPr>
          </a:lvl5pPr>
          <a:lvl6pPr marL="2286000" indent="0">
            <a:defRPr sz="1100">
              <a:solidFill>
                <a:srgbClr val="2C4999"/>
              </a:solidFill>
              <a:latin typeface="Calibri"/>
            </a:defRPr>
          </a:lvl6pPr>
          <a:lvl7pPr marL="2743200" indent="0">
            <a:defRPr sz="1100">
              <a:solidFill>
                <a:srgbClr val="2C4999"/>
              </a:solidFill>
              <a:latin typeface="Calibri"/>
            </a:defRPr>
          </a:lvl7pPr>
          <a:lvl8pPr marL="3200400" indent="0">
            <a:defRPr sz="1100">
              <a:solidFill>
                <a:srgbClr val="2C4999"/>
              </a:solidFill>
              <a:latin typeface="Calibri"/>
            </a:defRPr>
          </a:lvl8pPr>
          <a:lvl9pPr marL="3657600" indent="0">
            <a:defRPr sz="1100">
              <a:solidFill>
                <a:srgbClr val="2C4999"/>
              </a:solidFill>
              <a:latin typeface="Calibri"/>
            </a:defRPr>
          </a:lvl9pPr>
        </a:lstStyle>
        <a:p xmlns:a="http://schemas.openxmlformats.org/drawingml/2006/main">
          <a:r>
            <a:rPr lang="de-DE" sz="2000" b="1" dirty="0">
              <a:solidFill>
                <a:schemeClr val="tx1"/>
              </a:solidFill>
              <a:latin typeface="Source Sans Pro" panose="020B0503030403020204" pitchFamily="34" charset="0"/>
              <a:cs typeface="Arial" pitchFamily="34" charset="0"/>
            </a:rPr>
            <a:t>Beschäftigte </a:t>
          </a:r>
          <a:br>
            <a:rPr lang="de-DE" sz="2000" b="1" dirty="0">
              <a:solidFill>
                <a:schemeClr val="tx1"/>
              </a:solidFill>
              <a:latin typeface="Source Sans Pro" panose="020B0503030403020204" pitchFamily="34" charset="0"/>
              <a:cs typeface="Arial" pitchFamily="34" charset="0"/>
            </a:rPr>
          </a:br>
          <a:r>
            <a:rPr lang="de-DE" sz="2000" dirty="0">
              <a:solidFill>
                <a:schemeClr val="tx1"/>
              </a:solidFill>
              <a:latin typeface="Source Sans Pro" panose="020B0503030403020204" pitchFamily="34" charset="0"/>
              <a:cs typeface="Arial" pitchFamily="34" charset="0"/>
            </a:rPr>
            <a:t>(Anzahl)</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B2ED4-A324-584D-BCF4-C97E05E38248}" type="datetimeFigureOut">
              <a:rPr lang="de-DE" smtClean="0"/>
              <a:t>07.08.2023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E25DA2-364F-B349-B811-055114FEA55A}" type="slidenum">
              <a:rPr lang="de-DE" smtClean="0"/>
              <a:t>‹Nr.›</a:t>
            </a:fld>
            <a:endParaRPr lang="de-DE"/>
          </a:p>
        </p:txBody>
      </p:sp>
    </p:spTree>
    <p:extLst>
      <p:ext uri="{BB962C8B-B14F-4D97-AF65-F5344CB8AC3E}">
        <p14:creationId xmlns:p14="http://schemas.microsoft.com/office/powerpoint/2010/main" val="367455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lienbildplatzhalter 1"/>
          <p:cNvSpPr>
            <a:spLocks noGrp="1" noRot="1" noChangeAspect="1" noTextEdit="1"/>
          </p:cNvSpPr>
          <p:nvPr>
            <p:ph type="sldImg"/>
          </p:nvPr>
        </p:nvSpPr>
        <p:spPr bwMode="auto">
          <a:noFill/>
          <a:ln>
            <a:solidFill>
              <a:srgbClr val="000000"/>
            </a:solidFill>
            <a:miter lim="800000"/>
            <a:headEnd/>
            <a:tailEnd/>
          </a:ln>
        </p:spPr>
      </p:sp>
      <p:sp>
        <p:nvSpPr>
          <p:cNvPr id="30723" name="Notizenplatzhalter 2"/>
          <p:cNvSpPr>
            <a:spLocks noGrp="1"/>
          </p:cNvSpPr>
          <p:nvPr>
            <p:ph type="body" idx="1"/>
          </p:nvPr>
        </p:nvSpPr>
        <p:spPr bwMode="auto">
          <a:noFill/>
        </p:spPr>
        <p:txBody>
          <a:bodyPr wrap="square" numCol="1" anchor="t" anchorCtr="0" compatLnSpc="1">
            <a:prstTxWarp prst="textNoShape">
              <a:avLst/>
            </a:prstTxWarp>
          </a:bodyPr>
          <a:lstStyle/>
          <a:p>
            <a:endParaRPr lang="de-DE" dirty="0"/>
          </a:p>
        </p:txBody>
      </p:sp>
      <p:sp>
        <p:nvSpPr>
          <p:cNvPr id="21508"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1DD386D-FFBD-4591-97E3-BCF8DBDA38AE}" type="slidenum">
              <a:rPr lang="de-DE" smtClean="0"/>
              <a:pPr>
                <a:defRPr/>
              </a:pPr>
              <a:t>8</a:t>
            </a:fld>
            <a:endParaRPr lang="de-DE"/>
          </a:p>
        </p:txBody>
      </p:sp>
    </p:spTree>
    <p:extLst>
      <p:ext uri="{BB962C8B-B14F-4D97-AF65-F5344CB8AC3E}">
        <p14:creationId xmlns:p14="http://schemas.microsoft.com/office/powerpoint/2010/main" val="1884024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9E25DA2-364F-B349-B811-055114FEA55A}" type="slidenum">
              <a:rPr lang="de-DE" smtClean="0"/>
              <a:t>13</a:t>
            </a:fld>
            <a:endParaRPr lang="de-DE"/>
          </a:p>
        </p:txBody>
      </p:sp>
    </p:spTree>
    <p:extLst>
      <p:ext uri="{BB962C8B-B14F-4D97-AF65-F5344CB8AC3E}">
        <p14:creationId xmlns:p14="http://schemas.microsoft.com/office/powerpoint/2010/main" val="1355527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16</a:t>
            </a:fld>
            <a:endParaRPr lang="de-DE"/>
          </a:p>
        </p:txBody>
      </p:sp>
    </p:spTree>
    <p:extLst>
      <p:ext uri="{BB962C8B-B14F-4D97-AF65-F5344CB8AC3E}">
        <p14:creationId xmlns:p14="http://schemas.microsoft.com/office/powerpoint/2010/main" val="2659739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19</a:t>
            </a:fld>
            <a:endParaRPr lang="de-DE"/>
          </a:p>
        </p:txBody>
      </p:sp>
    </p:spTree>
    <p:extLst>
      <p:ext uri="{BB962C8B-B14F-4D97-AF65-F5344CB8AC3E}">
        <p14:creationId xmlns:p14="http://schemas.microsoft.com/office/powerpoint/2010/main" val="2066744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r>
              <a:rPr lang="de-DE" sz="1100" dirty="0">
                <a:effectLst/>
              </a:rPr>
              <a:t>Weit über 10 Milliarden</a:t>
            </a:r>
            <a:r>
              <a:rPr lang="de-DE" sz="1100" baseline="0" dirty="0">
                <a:effectLst/>
              </a:rPr>
              <a:t> Euro investierte die chemisch-pharmazeutische Industrie in den letzten Jahren in Forschung und Entwicklung. </a:t>
            </a:r>
          </a:p>
          <a:p>
            <a:pPr lvl="0"/>
            <a:endParaRPr lang="de-DE" sz="1100" dirty="0">
              <a:effectLst/>
            </a:endParaRPr>
          </a:p>
          <a:p>
            <a:pPr lvl="0"/>
            <a:r>
              <a:rPr lang="de-DE" sz="1100" dirty="0">
                <a:effectLst/>
              </a:rPr>
              <a:t>Die FuE-Aufwendungen der chemisch-pharmazeutischen Industrie wachsen dynamisch. Seit 2008 sind die Ausgaben um durchschnittlich</a:t>
            </a:r>
            <a:r>
              <a:rPr lang="de-DE" sz="1100" baseline="0" dirty="0">
                <a:effectLst/>
              </a:rPr>
              <a:t> 3,6 Prozent pro Jahr gestiegen. </a:t>
            </a:r>
            <a:r>
              <a:rPr lang="de-DE" sz="1100" dirty="0">
                <a:effectLst/>
              </a:rPr>
              <a:t>Getragen wird das Wachstum nicht mehr nur von den Aufwendungen der Pharmaindustrie. Auch </a:t>
            </a:r>
            <a:r>
              <a:rPr lang="de-DE" sz="1100" baseline="0" dirty="0">
                <a:effectLst/>
              </a:rPr>
              <a:t>die FuE-Ausgaben der Chemie stiegen. </a:t>
            </a:r>
          </a:p>
          <a:p>
            <a:pPr lvl="0"/>
            <a:endParaRPr lang="de-DE" sz="1100" dirty="0"/>
          </a:p>
          <a:p>
            <a:pPr lvl="0"/>
            <a:r>
              <a:rPr lang="de-DE" sz="1100" dirty="0"/>
              <a:t>Im Jahr 2017 flossen 55,5 Prozent der internen FuE-Aufwendungen der Chemie in die experimentelle Entwicklung, 38 Prozent in die angewandte Forschung und  rund 6,5 Prozent in die Grundlangenforschung. In der Pharmazeutischen Industrie entfielen fast 56 Prozent in die angewandte Forschung, 31 Prozent in die experimentelle Entwicklung und rund 13 Prozent in die Grundlagenforschung.</a:t>
            </a:r>
          </a:p>
          <a:p>
            <a:pPr lvl="0"/>
            <a:endParaRPr lang="de-DE" sz="1100" dirty="0"/>
          </a:p>
          <a:p>
            <a:r>
              <a:rPr lang="de-DE" sz="1100" b="1" dirty="0"/>
              <a:t>Anmerkung:</a:t>
            </a:r>
            <a:r>
              <a:rPr lang="de-DE" sz="1100" dirty="0"/>
              <a:t> Alle </a:t>
            </a:r>
            <a:r>
              <a:rPr lang="de-DE" sz="1100" dirty="0" err="1"/>
              <a:t>FuE</a:t>
            </a:r>
            <a:r>
              <a:rPr lang="de-DE" sz="1100" dirty="0"/>
              <a:t>-Aufwendungen (interne und externe), die von der Industrie geleistet werden, sind erfasst (Abgrenzung GERD). </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20</a:t>
            </a:fld>
            <a:endParaRPr lang="de-DE" dirty="0"/>
          </a:p>
        </p:txBody>
      </p:sp>
    </p:spTree>
    <p:extLst>
      <p:ext uri="{BB962C8B-B14F-4D97-AF65-F5344CB8AC3E}">
        <p14:creationId xmlns:p14="http://schemas.microsoft.com/office/powerpoint/2010/main" val="1220238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t>21</a:t>
            </a:fld>
            <a:endParaRPr lang="de-DE"/>
          </a:p>
        </p:txBody>
      </p:sp>
    </p:spTree>
    <p:extLst>
      <p:ext uri="{BB962C8B-B14F-4D97-AF65-F5344CB8AC3E}">
        <p14:creationId xmlns:p14="http://schemas.microsoft.com/office/powerpoint/2010/main" val="238926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Auslandsinvestitionen gewinnen für Chemie- und Pharmaunternehmen an Bedeutung. Seit 2012 übersteigen die Auslandsinvestitionen die Investitionen am Standort Deutschland. Dabei spielen nicht nur die Markterschließung, sondern zunehmend auch Kostengründe eine Rolle.</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t>25</a:t>
            </a:fld>
            <a:endParaRPr lang="de-DE"/>
          </a:p>
        </p:txBody>
      </p:sp>
    </p:spTree>
    <p:extLst>
      <p:ext uri="{BB962C8B-B14F-4D97-AF65-F5344CB8AC3E}">
        <p14:creationId xmlns:p14="http://schemas.microsoft.com/office/powerpoint/2010/main" val="4271630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26</a:t>
            </a:fld>
            <a:endParaRPr lang="de-DE"/>
          </a:p>
        </p:txBody>
      </p:sp>
    </p:spTree>
    <p:extLst>
      <p:ext uri="{BB962C8B-B14F-4D97-AF65-F5344CB8AC3E}">
        <p14:creationId xmlns:p14="http://schemas.microsoft.com/office/powerpoint/2010/main" val="11868997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Blau">
    <p:bg>
      <p:bgPr>
        <a:gradFill>
          <a:gsLst>
            <a:gs pos="0">
              <a:schemeClr val="accent1"/>
            </a:gs>
            <a:gs pos="19000">
              <a:schemeClr val="accent1"/>
            </a:gs>
            <a:gs pos="100000">
              <a:schemeClr val="tx2"/>
            </a:gs>
          </a:gsLst>
          <a:lin ang="1080000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DF942416-FC1C-854F-81FC-164B136AEE0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34A6C246-DA31-4543-90FE-E0BCE189EA98}" type="datetime1">
              <a:rPr lang="de-DE" smtClean="0"/>
              <a:t>07.08.2023</a:t>
            </a:fld>
            <a:endParaRPr lang="de-DE" dirty="0"/>
          </a:p>
        </p:txBody>
      </p:sp>
      <p:pic>
        <p:nvPicPr>
          <p:cNvPr id="14" name="Grafik 13">
            <a:extLst>
              <a:ext uri="{FF2B5EF4-FFF2-40B4-BE49-F238E27FC236}">
                <a16:creationId xmlns:a16="http://schemas.microsoft.com/office/drawing/2014/main" id="{ECC63FF7-82ED-8E4D-B354-5EEB68CED6C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2" name="Textplatzhalter 7">
            <a:extLst>
              <a:ext uri="{FF2B5EF4-FFF2-40B4-BE49-F238E27FC236}">
                <a16:creationId xmlns:a16="http://schemas.microsoft.com/office/drawing/2014/main" id="{9A8D7708-1623-4363-A03B-FAD33F9D2B8A}"/>
              </a:ext>
            </a:extLst>
          </p:cNvPr>
          <p:cNvSpPr>
            <a:spLocks noGrp="1"/>
          </p:cNvSpPr>
          <p:nvPr>
            <p:ph type="body" sz="quarter" idx="24" hasCustomPrompt="1"/>
          </p:nvPr>
        </p:nvSpPr>
        <p:spPr>
          <a:xfrm>
            <a:off x="318785" y="5933393"/>
            <a:ext cx="86918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47002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chemeClr val="accent1"/>
              </a:gs>
              <a:gs pos="13000">
                <a:schemeClr val="tx2"/>
              </a:gs>
            </a:gsLst>
            <a:lin ang="0" scaled="0"/>
          </a:gradFill>
        </p:spPr>
        <p:txBody>
          <a:bodyPr/>
          <a:lstStyle>
            <a:lvl1pPr marL="0" indent="0">
              <a:buNone/>
              <a:defRPr>
                <a:solidFill>
                  <a:schemeClr val="tx2">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512AE73-6990-BF47-816C-80349AAA326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8CB028C2-394E-E047-9780-2EA02EB42E5E}"/>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7D58B8D4-232D-3D4D-A87E-FD4BB45FAC6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9834DFA6-1D09-44BB-8F41-B752B3C26B26}" type="datetime1">
              <a:rPr lang="de-DE" smtClean="0"/>
              <a:t>07.08.2023</a:t>
            </a:fld>
            <a:endParaRPr lang="de-DE" dirty="0"/>
          </a:p>
        </p:txBody>
      </p:sp>
      <p:sp>
        <p:nvSpPr>
          <p:cNvPr id="18" name="Textplatzhalter 7">
            <a:extLst>
              <a:ext uri="{FF2B5EF4-FFF2-40B4-BE49-F238E27FC236}">
                <a16:creationId xmlns:a16="http://schemas.microsoft.com/office/drawing/2014/main" id="{CD2B6B19-DCFB-4BD5-B083-102F630F8174}"/>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54291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Sand">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rgbClr val="E7D8B0"/>
              </a:gs>
              <a:gs pos="85000">
                <a:srgbClr val="DBC488"/>
              </a:gs>
              <a:gs pos="21000">
                <a:srgbClr val="BE9528"/>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29DFE95-C142-A647-B7C2-2C3F960874B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24DEEE06-FD1E-6247-9AEE-EE8E3D3B15E4}"/>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2A211277-DDDE-5A40-8DBC-C1DD76C5697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1BA8AC94-3D5A-4648-8417-B66CB4E82DEE}" type="datetime1">
              <a:rPr lang="de-DE" smtClean="0"/>
              <a:t>07.08.2023</a:t>
            </a:fld>
            <a:endParaRPr lang="de-DE" dirty="0"/>
          </a:p>
        </p:txBody>
      </p:sp>
      <p:sp>
        <p:nvSpPr>
          <p:cNvPr id="18" name="Textplatzhalter 7">
            <a:extLst>
              <a:ext uri="{FF2B5EF4-FFF2-40B4-BE49-F238E27FC236}">
                <a16:creationId xmlns:a16="http://schemas.microsoft.com/office/drawing/2014/main" id="{FF94050D-A9A6-418C-958A-1D200B25268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91942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Petrol">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67000">
                <a:srgbClr val="81B1B6"/>
              </a:gs>
              <a:gs pos="100000">
                <a:srgbClr val="D0E2E4"/>
              </a:gs>
              <a:gs pos="27000">
                <a:srgbClr val="166E79"/>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F0E59AA5-9998-514B-B380-631673397FFA}"/>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A6C1665D-B208-6F45-9F5E-C2A584B16803}"/>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15704D01-4C28-3A49-9754-56B6D7DF7EE4}"/>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2CD0C049-BE1A-44AE-B992-F1E3653333D6}" type="datetime1">
              <a:rPr lang="de-DE" smtClean="0"/>
              <a:t>07.08.2023</a:t>
            </a:fld>
            <a:endParaRPr lang="de-DE" dirty="0"/>
          </a:p>
        </p:txBody>
      </p:sp>
      <p:sp>
        <p:nvSpPr>
          <p:cNvPr id="18" name="Textplatzhalter 7">
            <a:extLst>
              <a:ext uri="{FF2B5EF4-FFF2-40B4-BE49-F238E27FC236}">
                <a16:creationId xmlns:a16="http://schemas.microsoft.com/office/drawing/2014/main" id="{7104C465-D93E-4707-8EFC-E9AB11957CC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0981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Blau">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chemeClr val="tx2"/>
              </a:gs>
              <a:gs pos="100000">
                <a:schemeClr val="accent1"/>
              </a:gs>
            </a:gsLst>
            <a:lin ang="0" scaled="0"/>
          </a:gradFill>
        </p:spPr>
        <p:txBody>
          <a:bodyPr/>
          <a:lstStyle>
            <a:lvl1pPr marL="0" indent="0">
              <a:buFontTx/>
              <a:buNone/>
              <a:defRPr>
                <a:solidFill>
                  <a:schemeClr val="accent1">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5" name="Textplatzhalter 6">
            <a:extLst>
              <a:ext uri="{FF2B5EF4-FFF2-40B4-BE49-F238E27FC236}">
                <a16:creationId xmlns:a16="http://schemas.microsoft.com/office/drawing/2014/main" id="{E6E47A65-FEB2-A244-BB49-C1EC30E6074F}"/>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4F8260F5-320C-0842-BEBB-6AD1C2029B3B}"/>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3B412414-A350-3E41-9F81-377737D6ABCE}"/>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963F2641-7AAE-4EA3-9033-3EAB8A19B63C}" type="datetime1">
              <a:rPr lang="de-DE" smtClean="0"/>
              <a:t>07.08.2023</a:t>
            </a:fld>
            <a:endParaRPr lang="de-DE" dirty="0"/>
          </a:p>
        </p:txBody>
      </p:sp>
      <p:sp>
        <p:nvSpPr>
          <p:cNvPr id="16" name="Textplatzhalter 7">
            <a:extLst>
              <a:ext uri="{FF2B5EF4-FFF2-40B4-BE49-F238E27FC236}">
                <a16:creationId xmlns:a16="http://schemas.microsoft.com/office/drawing/2014/main" id="{2D09006A-2E71-4471-BBA9-946F6F12EB2E}"/>
              </a:ext>
            </a:extLst>
          </p:cNvPr>
          <p:cNvSpPr>
            <a:spLocks noGrp="1"/>
          </p:cNvSpPr>
          <p:nvPr>
            <p:ph type="body" sz="quarter" idx="24" hasCustomPrompt="1"/>
          </p:nvPr>
        </p:nvSpPr>
        <p:spPr>
          <a:xfrm>
            <a:off x="318785" y="5933393"/>
            <a:ext cx="8948737"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694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Sand">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BE9528"/>
              </a:gs>
              <a:gs pos="100000">
                <a:srgbClr val="DEC991"/>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EEE98BE-77D7-F441-9C3F-C25699042696}"/>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71688B63-91E7-D648-B610-C76BE804A80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8A53C277-6004-4407-BBDC-4A44B58B74CD}" type="datetime1">
              <a:rPr lang="de-DE" smtClean="0"/>
              <a:t>07.08.2023</a:t>
            </a:fld>
            <a:endParaRPr lang="de-DE" dirty="0"/>
          </a:p>
        </p:txBody>
      </p:sp>
      <p:sp>
        <p:nvSpPr>
          <p:cNvPr id="16" name="Textplatzhalter 7">
            <a:extLst>
              <a:ext uri="{FF2B5EF4-FFF2-40B4-BE49-F238E27FC236}">
                <a16:creationId xmlns:a16="http://schemas.microsoft.com/office/drawing/2014/main" id="{F7586D5D-399B-426F-9509-DA32E4CE587F}"/>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3A011B5F-3603-4052-A794-91E1B52A52C6}"/>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D628CD0C-AF70-4304-ACB2-7E661389C48A}"/>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34110284-EE27-4E1A-B985-C0ADF2504DAE}"/>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113617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Petrol">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166E79"/>
              </a:gs>
              <a:gs pos="62000">
                <a:srgbClr val="6CA4AB"/>
              </a:gs>
              <a:gs pos="94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B327D87-D640-A145-9DD6-7E8AEEDB777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300774F-8093-0F42-A432-DEDFAE347D0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CCBCB1F9-9B27-48FD-9FD8-480F5D68D84A}" type="datetime1">
              <a:rPr lang="de-DE" smtClean="0"/>
              <a:t>07.08.2023</a:t>
            </a:fld>
            <a:endParaRPr lang="de-DE" dirty="0"/>
          </a:p>
        </p:txBody>
      </p:sp>
      <p:sp>
        <p:nvSpPr>
          <p:cNvPr id="16" name="Textplatzhalter 7">
            <a:extLst>
              <a:ext uri="{FF2B5EF4-FFF2-40B4-BE49-F238E27FC236}">
                <a16:creationId xmlns:a16="http://schemas.microsoft.com/office/drawing/2014/main" id="{CC5C36D8-F69C-47E1-8C7A-4411129F6FEE}"/>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ECA579E7-59A2-43DF-B7F2-2CA5CD6616FD}"/>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69CDE8D7-E578-4D65-B5E1-BCCB6CCA0A4E}"/>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EEE4E1E6-ACCC-4869-9AF2-40BEEDE89352}"/>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79537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Blau">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chemeClr val="tx2"/>
              </a:gs>
              <a:gs pos="100000">
                <a:schemeClr val="accent1"/>
              </a:gs>
            </a:gsLst>
            <a:lin ang="0" scaled="0"/>
          </a:gradFill>
        </p:spPr>
        <p:txBody>
          <a:bodyPr/>
          <a:lstStyle>
            <a:lvl1pPr>
              <a:defRPr>
                <a:solidFill>
                  <a:schemeClr val="accent1">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08B6E05A-B78E-214D-A11F-EE8E73C943CC}"/>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45EA91F1-EB30-2D49-BD72-26F2D4E7348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4F5B4978-7CF2-4CF6-ADD6-CC1F3EFE4935}" type="datetime1">
              <a:rPr lang="de-DE" smtClean="0"/>
              <a:t>07.08.2023</a:t>
            </a:fld>
            <a:endParaRPr lang="de-DE" dirty="0"/>
          </a:p>
        </p:txBody>
      </p:sp>
      <p:sp>
        <p:nvSpPr>
          <p:cNvPr id="19" name="Textplatzhalter 7">
            <a:extLst>
              <a:ext uri="{FF2B5EF4-FFF2-40B4-BE49-F238E27FC236}">
                <a16:creationId xmlns:a16="http://schemas.microsoft.com/office/drawing/2014/main" id="{114C59CE-80AD-4563-AEB0-EE513B2A607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2313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Sand">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marL="0" indent="0">
              <a:buNone/>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rgbClr val="BE9528"/>
              </a:gs>
              <a:gs pos="100000">
                <a:srgbClr val="DCC68B"/>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4838163C-A740-9C47-B3A9-94EE451A288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B80443E2-B642-4840-AEC4-2600C9D3305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0CD5D790-67C4-40B3-8DE9-B2213AFD5A99}" type="datetime1">
              <a:rPr lang="de-DE" smtClean="0"/>
              <a:t>07.08.2023</a:t>
            </a:fld>
            <a:endParaRPr lang="de-DE" dirty="0"/>
          </a:p>
        </p:txBody>
      </p:sp>
      <p:sp>
        <p:nvSpPr>
          <p:cNvPr id="19" name="Textplatzhalter 7">
            <a:extLst>
              <a:ext uri="{FF2B5EF4-FFF2-40B4-BE49-F238E27FC236}">
                <a16:creationId xmlns:a16="http://schemas.microsoft.com/office/drawing/2014/main" id="{CF466294-B3DD-4D74-B245-5A554F6A285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9938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Petrol">
    <p:spTree>
      <p:nvGrpSpPr>
        <p:cNvPr id="1" name=""/>
        <p:cNvGrpSpPr/>
        <p:nvPr/>
      </p:nvGrpSpPr>
      <p:grpSpPr>
        <a:xfrm>
          <a:off x="0" y="0"/>
          <a:ext cx="0" cy="0"/>
          <a:chOff x="0" y="0"/>
          <a:chExt cx="0" cy="0"/>
        </a:xfrm>
      </p:grpSpPr>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0"/>
            <a:ext cx="12192000" cy="5472000"/>
          </a:xfrm>
          <a:gradFill>
            <a:gsLst>
              <a:gs pos="13000">
                <a:srgbClr val="166E79"/>
              </a:gs>
              <a:gs pos="62000">
                <a:srgbClr val="6CA4AB"/>
              </a:gs>
              <a:gs pos="100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wrap="none">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F15DDC38-FAC1-9146-8131-6427D4CF11C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473374F-7F1D-AB4C-B904-295045BF6F4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9A556B7A-3B08-4876-8574-21E2D20D23BF}" type="datetime1">
              <a:rPr lang="de-DE" smtClean="0"/>
              <a:t>07.08.2023</a:t>
            </a:fld>
            <a:endParaRPr lang="de-DE" dirty="0"/>
          </a:p>
        </p:txBody>
      </p:sp>
      <p:sp>
        <p:nvSpPr>
          <p:cNvPr id="16" name="Textplatzhalter 7">
            <a:extLst>
              <a:ext uri="{FF2B5EF4-FFF2-40B4-BE49-F238E27FC236}">
                <a16:creationId xmlns:a16="http://schemas.microsoft.com/office/drawing/2014/main" id="{33050964-2530-414A-9882-77BF2308E8E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1027293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6C5746A8-F18E-4514-B091-48FBAC1E6509}" type="datetime1">
              <a:rPr lang="de-DE" smtClean="0"/>
              <a:t>07.08.2023</a:t>
            </a:fld>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39352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Sand">
    <p:bg>
      <p:bgPr>
        <a:gradFill>
          <a:gsLst>
            <a:gs pos="0">
              <a:srgbClr val="D1B467"/>
            </a:gs>
            <a:gs pos="100000">
              <a:srgbClr val="BE9528"/>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5A448BB-0308-0544-A8EC-59A925D3476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F9F6D36-FA04-4946-AF65-D8D91060EA63}" type="datetime1">
              <a:rPr lang="de-DE" smtClean="0"/>
              <a:t>07.08.2023</a:t>
            </a:fld>
            <a:endParaRPr lang="de-DE" dirty="0"/>
          </a:p>
        </p:txBody>
      </p:sp>
      <p:pic>
        <p:nvPicPr>
          <p:cNvPr id="14" name="Grafik 13">
            <a:extLst>
              <a:ext uri="{FF2B5EF4-FFF2-40B4-BE49-F238E27FC236}">
                <a16:creationId xmlns:a16="http://schemas.microsoft.com/office/drawing/2014/main" id="{D07100D7-9D8B-1148-8126-82EE82D5061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78C943AA-2CF1-466A-B3C4-F581561C2F6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4342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tx2"/>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98354" y="296016"/>
            <a:ext cx="5642093" cy="4920564"/>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426C7938-9033-EC44-9D34-5D0E68C6884D}"/>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67A87B71-7EB3-6E4B-870E-E039BBC9024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FA777FF1-DD69-46BB-A854-B76D44BD9F22}" type="datetime1">
              <a:rPr lang="de-DE" smtClean="0"/>
              <a:t>07.08.2023</a:t>
            </a:fld>
            <a:endParaRPr lang="de-DE" dirty="0"/>
          </a:p>
        </p:txBody>
      </p:sp>
      <p:sp>
        <p:nvSpPr>
          <p:cNvPr id="18" name="Textplatzhalter 7">
            <a:extLst>
              <a:ext uri="{FF2B5EF4-FFF2-40B4-BE49-F238E27FC236}">
                <a16:creationId xmlns:a16="http://schemas.microsoft.com/office/drawing/2014/main" id="{47070288-55C1-4727-B867-57470AFB9734}"/>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9630A4FD-2395-4419-B407-2FDBDB20BEF3}"/>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62469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3"/>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1153" y="320210"/>
            <a:ext cx="5655688" cy="4932420"/>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1595C63-B409-6245-9D8C-1CB80982EB1E}"/>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B805C535-D49E-E14E-B996-36FE1CD28BF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127D5F9B-4B03-4944-B2FD-CB1669C2DEC5}" type="datetime1">
              <a:rPr lang="de-DE" smtClean="0"/>
              <a:t>07.08.2023</a:t>
            </a:fld>
            <a:endParaRPr lang="de-DE" dirty="0"/>
          </a:p>
        </p:txBody>
      </p:sp>
      <p:sp>
        <p:nvSpPr>
          <p:cNvPr id="18" name="Textplatzhalter 7">
            <a:extLst>
              <a:ext uri="{FF2B5EF4-FFF2-40B4-BE49-F238E27FC236}">
                <a16:creationId xmlns:a16="http://schemas.microsoft.com/office/drawing/2014/main" id="{E0B07FEF-1468-4C6E-BC8B-0F7BFE15F4A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87277047-CC91-4046-B678-C9A7F5EFF4EC}"/>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10991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4"/>
              </a:gs>
              <a:gs pos="100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5880" y="316104"/>
            <a:ext cx="5621492" cy="49025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24AAD9C2-8EFE-EF46-85CC-6C1525C3CD68}"/>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956632C6-6D47-E943-A0F1-C604230856E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AB6DA7E5-78B0-4FC7-A70E-968C901D6809}" type="datetime1">
              <a:rPr lang="de-DE" smtClean="0"/>
              <a:t>07.08.2023</a:t>
            </a:fld>
            <a:endParaRPr lang="de-DE" dirty="0"/>
          </a:p>
        </p:txBody>
      </p:sp>
      <p:sp>
        <p:nvSpPr>
          <p:cNvPr id="18" name="Textplatzhalter 7">
            <a:extLst>
              <a:ext uri="{FF2B5EF4-FFF2-40B4-BE49-F238E27FC236}">
                <a16:creationId xmlns:a16="http://schemas.microsoft.com/office/drawing/2014/main" id="{7C36027C-5FDD-4FEE-B7C7-D4E48A4AFC8F}"/>
              </a:ext>
            </a:extLst>
          </p:cNvPr>
          <p:cNvSpPr>
            <a:spLocks noGrp="1"/>
          </p:cNvSpPr>
          <p:nvPr>
            <p:ph type="body" sz="quarter" idx="24" hasCustomPrompt="1"/>
          </p:nvPr>
        </p:nvSpPr>
        <p:spPr>
          <a:xfrm>
            <a:off x="318786" y="5933393"/>
            <a:ext cx="8663290"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F14573CE-116E-4A4C-8A61-94B939AC8795}"/>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68513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75914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ZWISCHEN-Titel | Dunkelblau">
    <p:bg>
      <p:bgPr>
        <a:gradFill>
          <a:gsLst>
            <a:gs pos="0">
              <a:schemeClr val="bg1"/>
            </a:gs>
            <a:gs pos="0">
              <a:srgbClr val="F0F5F3"/>
            </a:gs>
            <a:gs pos="11000">
              <a:srgbClr val="DDE8E5"/>
            </a:gs>
            <a:gs pos="96000">
              <a:schemeClr val="tx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2396538-D324-C749-AD36-D8F4F89B8FA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68603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19093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64313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88706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ZWISCHEN-Titel | Berry">
    <p:bg>
      <p:bgPr>
        <a:gradFill>
          <a:gsLst>
            <a:gs pos="0">
              <a:schemeClr val="bg1"/>
            </a:gs>
            <a:gs pos="0">
              <a:srgbClr val="F7EFF3"/>
            </a:gs>
            <a:gs pos="13000">
              <a:srgbClr val="EAD5DF"/>
            </a:gs>
            <a:gs pos="96000">
              <a:srgbClr val="B22063"/>
            </a:gs>
          </a:gsLst>
          <a:lin ang="0" scaled="0"/>
        </a:gradFill>
        <a:effectLst/>
      </p:bgPr>
    </p:bg>
    <p:spTree>
      <p:nvGrpSpPr>
        <p:cNvPr id="1" name=""/>
        <p:cNvGrpSpPr/>
        <p:nvPr/>
      </p:nvGrpSpPr>
      <p:grpSpPr>
        <a:xfrm>
          <a:off x="0" y="0"/>
          <a:ext cx="0" cy="0"/>
          <a:chOff x="0" y="0"/>
          <a:chExt cx="0" cy="0"/>
        </a:xfrm>
      </p:grpSpPr>
      <p:sp>
        <p:nvSpPr>
          <p:cNvPr id="8" name="Textplatzhalter 6">
            <a:extLst>
              <a:ext uri="{FF2B5EF4-FFF2-40B4-BE49-F238E27FC236}">
                <a16:creationId xmlns:a16="http://schemas.microsoft.com/office/drawing/2014/main" id="{7A2C45B9-66EE-354E-9F9A-B8EE12F2452C}"/>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C00000">
                  <a:alpha val="0"/>
                </a:srgbClr>
              </a:gs>
              <a:gs pos="92000">
                <a:schemeClr val="bg1"/>
              </a:gs>
              <a:gs pos="0">
                <a:srgbClr val="C00000">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577BA5C-BBE7-3648-ABC9-D1252F56BA4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92469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ZWISCHEN-Titel | Hellblau">
    <p:bg>
      <p:bgPr>
        <a:gradFill>
          <a:gsLst>
            <a:gs pos="3000">
              <a:srgbClr val="EEF3F3"/>
            </a:gs>
            <a:gs pos="12000">
              <a:srgbClr val="D6E2E3"/>
            </a:gs>
            <a:gs pos="0">
              <a:schemeClr val="bg1"/>
            </a:gs>
            <a:gs pos="96000">
              <a:srgbClr val="3080B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960AAA98-C06B-A74E-8E59-B514923D3AFE}"/>
              </a:ext>
            </a:extLst>
          </p:cNvPr>
          <p:cNvSpPr>
            <a:spLocks noGrp="1"/>
          </p:cNvSpPr>
          <p:nvPr>
            <p:ph type="body" sz="quarter" idx="17"/>
          </p:nvPr>
        </p:nvSpPr>
        <p:spPr>
          <a:xfrm rot="18932162">
            <a:off x="951887" y="653888"/>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3080B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3080B2">
                  <a:alpha val="0"/>
                </a:srgbClr>
              </a:gs>
              <a:gs pos="92000">
                <a:schemeClr val="bg1"/>
              </a:gs>
              <a:gs pos="0">
                <a:srgbClr val="3080B2">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9" name="Grafik 8">
            <a:extLst>
              <a:ext uri="{FF2B5EF4-FFF2-40B4-BE49-F238E27FC236}">
                <a16:creationId xmlns:a16="http://schemas.microsoft.com/office/drawing/2014/main" id="{454A4555-D840-D544-BC43-0697F6E83CB8}"/>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58452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Petrol">
    <p:bg>
      <p:bgPr>
        <a:gradFill>
          <a:gsLst>
            <a:gs pos="0">
              <a:srgbClr val="89B5BB"/>
            </a:gs>
            <a:gs pos="81000">
              <a:srgbClr val="166E79"/>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2F059D0-AC27-734C-82EC-2CC139FBA7FB}"/>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A0A1C207-B591-468B-B6FE-6867817A9B42}" type="datetime1">
              <a:rPr lang="de-DE" smtClean="0"/>
              <a:t>07.08.2023</a:t>
            </a:fld>
            <a:endParaRPr lang="de-DE" dirty="0"/>
          </a:p>
        </p:txBody>
      </p:sp>
      <p:pic>
        <p:nvPicPr>
          <p:cNvPr id="14" name="Grafik 13">
            <a:extLst>
              <a:ext uri="{FF2B5EF4-FFF2-40B4-BE49-F238E27FC236}">
                <a16:creationId xmlns:a16="http://schemas.microsoft.com/office/drawing/2014/main" id="{04E37A93-E77E-9C4C-BDCA-0D9B4F761CF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DF7D1249-3CB4-4ACB-A49E-957C797453D1}"/>
              </a:ext>
            </a:extLst>
          </p:cNvPr>
          <p:cNvSpPr>
            <a:spLocks noGrp="1"/>
          </p:cNvSpPr>
          <p:nvPr>
            <p:ph type="body" sz="quarter" idx="24" hasCustomPrompt="1"/>
          </p:nvPr>
        </p:nvSpPr>
        <p:spPr>
          <a:xfrm>
            <a:off x="318785" y="5933393"/>
            <a:ext cx="84632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6459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ZWISCHEN-Titel | Grün">
    <p:bg>
      <p:bgPr>
        <a:gradFill>
          <a:gsLst>
            <a:gs pos="0">
              <a:srgbClr val="EFF0EA"/>
            </a:gs>
            <a:gs pos="0">
              <a:schemeClr val="bg1"/>
            </a:gs>
            <a:gs pos="13000">
              <a:srgbClr val="DDDFD2"/>
            </a:gs>
            <a:gs pos="96000">
              <a:srgbClr val="5A7916"/>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D67C1F74-DF21-094D-9AA3-46DF57586F64}"/>
              </a:ext>
            </a:extLst>
          </p:cNvPr>
          <p:cNvSpPr>
            <a:spLocks noGrp="1"/>
          </p:cNvSpPr>
          <p:nvPr>
            <p:ph type="body" sz="quarter" idx="17"/>
          </p:nvPr>
        </p:nvSpPr>
        <p:spPr>
          <a:xfrm rot="18932162">
            <a:off x="945739" y="648084"/>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5A7916">
                  <a:alpha val="0"/>
                </a:srgbClr>
              </a:gs>
              <a:gs pos="92000">
                <a:schemeClr val="bg1"/>
              </a:gs>
              <a:gs pos="0">
                <a:srgbClr val="5A7916">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A3F2F93-94E6-AE4A-8F36-4E558289510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68483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1"/>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lgn="just">
              <a:buNone/>
              <a:defRPr>
                <a:solidFill>
                  <a:srgbClr val="FF0000"/>
                </a:solidFill>
              </a:defRPr>
            </a:lvl1pPr>
          </a:lstStyle>
          <a:p>
            <a:r>
              <a:rPr lang="de-DE" dirty="0"/>
              <a:t>Hintergrund-Bild einfügen!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8C74762B-9436-E543-876F-A7F1DAF7C87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0F357FF3-A371-43EF-9AF0-027B31F6B352}"/>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1993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tx2"/>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74789B3F-8358-8E49-943B-CAE0133BBA1D}"/>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AE31C4E0-FC58-43FF-A376-EF7BE293AFE0}"/>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14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BE9528"/>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45F26993-FC8A-C94A-AA82-391063418A6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86C8B9E5-0264-4682-93DC-B08D12D0CA7B}"/>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104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0" y="0"/>
            <a:ext cx="7227277" cy="6846669"/>
          </a:xfrm>
          <a:gradFill>
            <a:gsLst>
              <a:gs pos="0">
                <a:schemeClr val="accent4"/>
              </a:gs>
              <a:gs pos="96000">
                <a:schemeClr val="bg1">
                  <a:alpha val="0"/>
                </a:schemeClr>
              </a:gs>
            </a:gsLst>
            <a:lin ang="0" scaled="0"/>
          </a:gradFill>
        </p:spPr>
        <p:txBody>
          <a:bodyPr/>
          <a:lstStyle>
            <a:lvl1pPr marL="0" indent="0">
              <a:buNone/>
              <a:defRPr>
                <a:solidFill>
                  <a:srgbClr val="FF0000">
                    <a:alpha val="0"/>
                  </a:srgb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4">
                  <a:alpha val="0"/>
                </a:schemeClr>
              </a:gs>
              <a:gs pos="92000">
                <a:schemeClr val="bg1">
                  <a:alpha val="0"/>
                </a:schemeClr>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0CF2DB33-1CDA-CC41-ADB8-F33B1A3698C0}"/>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02A0A212-5534-8145-BD9B-E14B4BE5D50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B952035-E23D-4025-8CD1-6620AA0C91C6}"/>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5439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urple">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623C72"/>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rm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rm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ED4E78CA-3F6D-364B-9ACC-55673068DB8E}"/>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C5A83003-4771-4299-A71B-11DA02BFF3E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9137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erry">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5"/>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59BA0BFF-DFAD-CC48-BA23-8B2436B3652B}"/>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BEFA90F1-1538-41D7-9BC9-6BF2003C45D8}"/>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091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Hel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36A39C98-CAD9-4848-A073-02230A738545}"/>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A260851-F16D-48DA-A152-A6CF5B32FF4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0158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Grün">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5A791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9E667E2E-7487-7447-96EA-EA37AA58F91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E0B725BE-211D-4D1E-B594-04F09F5B0C35}"/>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9465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mit BI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83F0C64D-3AF5-45F8-9207-CC5CEC237C3C}"/>
              </a:ext>
            </a:extLst>
          </p:cNvPr>
          <p:cNvPicPr>
            <a:picLocks noChangeAspect="1"/>
          </p:cNvPicPr>
          <p:nvPr userDrawn="1"/>
        </p:nvPicPr>
        <p:blipFill rotWithShape="1">
          <a:blip r:embed="rId2"/>
          <a:srcRect l="31986" t="29129" r="32271" b="1990"/>
          <a:stretch/>
        </p:blipFill>
        <p:spPr>
          <a:xfrm>
            <a:off x="7578580" y="849485"/>
            <a:ext cx="4638100" cy="5027787"/>
          </a:xfrm>
          <a:prstGeom prst="rect">
            <a:avLst/>
          </a:prstGeom>
        </p:spPr>
      </p:pic>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36271" y="1053113"/>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fld id="{C7CE6DE3-5DD7-4C02-9CC8-E295AFD4952D}" type="datetime1">
              <a:rPr lang="de-DE" smtClean="0"/>
              <a:t>07.08.2023</a:t>
            </a:fld>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461506" y="5734104"/>
            <a:ext cx="4609767" cy="153626"/>
          </a:xfrm>
        </p:spPr>
        <p:txBody>
          <a:bodyPr anchor="b" anchorCtr="0"/>
          <a:lstStyle>
            <a:lvl1pPr marL="0" indent="0" algn="r">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Gajus/stock.adobe.com</a:t>
            </a:r>
          </a:p>
        </p:txBody>
      </p:sp>
    </p:spTree>
    <p:extLst>
      <p:ext uri="{BB962C8B-B14F-4D97-AF65-F5344CB8AC3E}">
        <p14:creationId xmlns:p14="http://schemas.microsoft.com/office/powerpoint/2010/main" val="1495255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Blau">
    <p:bg>
      <p:bgPr>
        <a:gradFill>
          <a:gsLst>
            <a:gs pos="0">
              <a:schemeClr val="accent1"/>
            </a:gs>
            <a:gs pos="19000">
              <a:schemeClr val="accent1"/>
            </a:gs>
            <a:gs pos="100000">
              <a:schemeClr val="tx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1" name="Datumsplatzhalter 3">
            <a:extLst>
              <a:ext uri="{FF2B5EF4-FFF2-40B4-BE49-F238E27FC236}">
                <a16:creationId xmlns:a16="http://schemas.microsoft.com/office/drawing/2014/main" id="{BB69083A-27CC-6A4C-A588-EBB71770AEA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414C58D8-7CD1-445C-B163-F7B41B16D00C}" type="datetime1">
              <a:rPr lang="de-DE" smtClean="0"/>
              <a:t>07.08.2023</a:t>
            </a:fld>
            <a:endParaRPr lang="de-DE" dirty="0"/>
          </a:p>
        </p:txBody>
      </p:sp>
      <p:pic>
        <p:nvPicPr>
          <p:cNvPr id="12" name="Grafik 11">
            <a:extLst>
              <a:ext uri="{FF2B5EF4-FFF2-40B4-BE49-F238E27FC236}">
                <a16:creationId xmlns:a16="http://schemas.microsoft.com/office/drawing/2014/main" id="{CBE2A8BA-4304-4D40-83E6-164D8CC89BD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Textplatzhalter 7">
            <a:extLst>
              <a:ext uri="{FF2B5EF4-FFF2-40B4-BE49-F238E27FC236}">
                <a16:creationId xmlns:a16="http://schemas.microsoft.com/office/drawing/2014/main" id="{934F8701-C9F4-46BC-8B28-EA6D6273C00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511476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934683B-5C59-439C-8B50-12840420B23A}"/>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63471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r Folien-Titel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fld id="{021BCF97-67CE-4F8D-A247-FDD38E9AE669}" type="datetime1">
              <a:rPr lang="de-DE" smtClean="0"/>
              <a:t>07.08.2023</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5848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fld id="{1D44F295-B58C-468B-A9BC-FA94B985322D}" type="datetime1">
              <a:rPr lang="de-DE" smtClean="0"/>
              <a:t>07.08.2023</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07206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HALT | 1er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6EA57986-D2E9-47C4-8EB3-F23560C92904}" type="datetime1">
              <a:rPr lang="de-DE" smtClean="0"/>
              <a:t>07.08.2023</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50030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9F879EFD-0521-4402-83AD-1BED66C503DE}" type="datetime1">
              <a:rPr lang="de-DE" smtClean="0"/>
              <a:t>07.08.2023</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0907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INHALT | 1er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lvl1pPr>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a:buClr>
                <a:srgbClr val="BE9528"/>
              </a:buClr>
              <a:defRPr/>
            </a:lvl1pPr>
            <a:lvl2pPr>
              <a:buClr>
                <a:srgbClr val="F2EAD4"/>
              </a:buClr>
              <a:defRPr/>
            </a:lvl2pPr>
            <a:lvl3pPr>
              <a:buClr>
                <a:srgbClr val="F2EAD4"/>
              </a:buClr>
              <a:defRPr/>
            </a:lvl3pPr>
            <a:lvl4pPr>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46514173-5709-424D-B00F-DE69A8A3851B}" type="datetime1">
              <a:rPr lang="de-DE" smtClean="0"/>
              <a:t>07.08.2023</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9860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 | 2 Sp. 1:1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7"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2"/>
          <p:cNvSpPr>
            <a:spLocks noGrp="1"/>
          </p:cNvSpPr>
          <p:nvPr>
            <p:ph sz="half" idx="2" hasCustomPrompt="1"/>
          </p:nvPr>
        </p:nvSpPr>
        <p:spPr>
          <a:xfrm>
            <a:off x="6271371"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p:txBody>
          <a:bodyPr/>
          <a:lstStyle/>
          <a:p>
            <a:r>
              <a:rPr lang="de-DE" dirty="0"/>
              <a:t>Folien-Titel</a:t>
            </a:r>
          </a:p>
        </p:txBody>
      </p:sp>
      <p:sp>
        <p:nvSpPr>
          <p:cNvPr id="2" name="Datumsplatzhalter 1">
            <a:extLst>
              <a:ext uri="{FF2B5EF4-FFF2-40B4-BE49-F238E27FC236}">
                <a16:creationId xmlns:a16="http://schemas.microsoft.com/office/drawing/2014/main" id="{0DB9F8F2-DDFE-43DE-8C6B-E2792D47320D}"/>
              </a:ext>
            </a:extLst>
          </p:cNvPr>
          <p:cNvSpPr>
            <a:spLocks noGrp="1"/>
          </p:cNvSpPr>
          <p:nvPr>
            <p:ph type="dt" sz="half" idx="10"/>
          </p:nvPr>
        </p:nvSpPr>
        <p:spPr/>
        <p:txBody>
          <a:bodyPr/>
          <a:lstStyle/>
          <a:p>
            <a:fld id="{DDBF05AB-38ED-4A35-80B5-8E9F849A7E0D}" type="datetime1">
              <a:rPr lang="de-DE" smtClean="0"/>
              <a:t>07.08.2023</a:t>
            </a:fld>
            <a:endParaRPr lang="de-DE" dirty="0"/>
          </a:p>
        </p:txBody>
      </p:sp>
      <p:sp>
        <p:nvSpPr>
          <p:cNvPr id="5" name="Foliennummernplatzhalter 4">
            <a:extLst>
              <a:ext uri="{FF2B5EF4-FFF2-40B4-BE49-F238E27FC236}">
                <a16:creationId xmlns:a16="http://schemas.microsoft.com/office/drawing/2014/main" id="{C34F8C73-5456-440A-9CBF-0C87200F89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7537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 | 2 Sp. 1:1 / Petrol">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p>
            <a:fld id="{45E1272B-CA43-4E8A-8F84-4CE20A6DBC18}" type="datetime1">
              <a:rPr lang="de-DE" smtClean="0"/>
              <a:t>07.08.2023</a:t>
            </a:fld>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80288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 | 2 Sp. 2:1 / Weiß">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86F98519-6BCC-4431-B593-17E1BCFE540F}"/>
              </a:ext>
            </a:extLst>
          </p:cNvPr>
          <p:cNvSpPr>
            <a:spLocks noGrp="1"/>
          </p:cNvSpPr>
          <p:nvPr>
            <p:ph type="dt" sz="half" idx="14"/>
          </p:nvPr>
        </p:nvSpPr>
        <p:spPr/>
        <p:txBody>
          <a:bodyPr/>
          <a:lstStyle/>
          <a:p>
            <a:fld id="{FFE36693-B9D7-40AD-A210-AAE5E6EBF7C9}" type="datetime1">
              <a:rPr lang="de-DE" smtClean="0"/>
              <a:t>07.08.2023</a:t>
            </a:fld>
            <a:endParaRPr lang="de-DE" dirty="0"/>
          </a:p>
        </p:txBody>
      </p:sp>
      <p:sp>
        <p:nvSpPr>
          <p:cNvPr id="9" name="Foliennummernplatzhalter 8">
            <a:extLst>
              <a:ext uri="{FF2B5EF4-FFF2-40B4-BE49-F238E27FC236}">
                <a16:creationId xmlns:a16="http://schemas.microsoft.com/office/drawing/2014/main" id="{695DA770-1A9E-4489-BA05-39F06F1D6FC6}"/>
              </a:ext>
            </a:extLst>
          </p:cNvPr>
          <p:cNvSpPr>
            <a:spLocks noGrp="1"/>
          </p:cNvSpPr>
          <p:nvPr>
            <p:ph type="sldNum" sz="quarter" idx="15"/>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23AEB7DC-0EF6-4459-A485-A67DF22D5BE8}"/>
              </a:ext>
            </a:extLst>
          </p:cNvPr>
          <p:cNvSpPr>
            <a:spLocks noGrp="1"/>
          </p:cNvSpPr>
          <p:nvPr>
            <p:ph type="title" hasCustomPrompt="1"/>
          </p:nvPr>
        </p:nvSpPr>
        <p:spPr>
          <a:xfrm>
            <a:off x="0" y="1"/>
            <a:ext cx="12192000" cy="864000"/>
          </a:xfrm>
        </p:spPr>
        <p:txBody>
          <a:bodyPr/>
          <a:lstStyle/>
          <a:p>
            <a:r>
              <a:rPr lang="de-DE" dirty="0"/>
              <a:t>Folien-Titel</a:t>
            </a:r>
          </a:p>
        </p:txBody>
      </p:sp>
      <p:sp>
        <p:nvSpPr>
          <p:cNvPr id="7" name="Content 1">
            <a:extLst>
              <a:ext uri="{FF2B5EF4-FFF2-40B4-BE49-F238E27FC236}">
                <a16:creationId xmlns:a16="http://schemas.microsoft.com/office/drawing/2014/main" id="{84159DD7-152A-42C5-A241-023800A366B9}"/>
              </a:ext>
            </a:extLst>
          </p:cNvPr>
          <p:cNvSpPr>
            <a:spLocks noGrp="1"/>
          </p:cNvSpPr>
          <p:nvPr>
            <p:ph sz="half" idx="16" hasCustomPrompt="1"/>
          </p:nvPr>
        </p:nvSpPr>
        <p:spPr>
          <a:xfrm>
            <a:off x="515936" y="1058649"/>
            <a:ext cx="7560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8" name="Content 1">
            <a:extLst>
              <a:ext uri="{FF2B5EF4-FFF2-40B4-BE49-F238E27FC236}">
                <a16:creationId xmlns:a16="http://schemas.microsoft.com/office/drawing/2014/main" id="{E68421FF-265B-43D4-9681-9BD666CA4643}"/>
              </a:ext>
            </a:extLst>
          </p:cNvPr>
          <p:cNvSpPr>
            <a:spLocks noGrp="1"/>
          </p:cNvSpPr>
          <p:nvPr>
            <p:ph sz="half" idx="17" hasCustomPrompt="1"/>
          </p:nvPr>
        </p:nvSpPr>
        <p:spPr>
          <a:xfrm>
            <a:off x="8340000" y="1058649"/>
            <a:ext cx="3852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4298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dirty="0"/>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dirty="0"/>
              <a:t>Text - erste Ebene </a:t>
            </a:r>
          </a:p>
          <a:p>
            <a:pPr lvl="2"/>
            <a:r>
              <a:rPr lang="de-DE" dirty="0"/>
              <a:t>Zweite Ebene</a:t>
            </a:r>
          </a:p>
          <a:p>
            <a:pPr lvl="3"/>
            <a:r>
              <a:rPr lang="de-DE" dirty="0"/>
              <a:t>Dritte Ebene</a:t>
            </a:r>
          </a:p>
          <a:p>
            <a:pPr lvl="0"/>
            <a:endParaRPr lang="de-DE" noProof="0" dirty="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fld id="{83F5C828-0C29-45BA-857D-3E2E6247EAB7}" type="datetime1">
              <a:rPr lang="de-DE" smtClean="0"/>
              <a:t>07.08.2023</a:t>
            </a:fld>
            <a:endParaRPr lang="de-DE" dirty="0"/>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53130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dirty="0"/>
              <a:t>Folien-Titel</a:t>
            </a:r>
          </a:p>
        </p:txBody>
      </p:sp>
      <p:sp>
        <p:nvSpPr>
          <p:cNvPr id="8" name="Datumsplatzhalter 7"/>
          <p:cNvSpPr>
            <a:spLocks noGrp="1"/>
          </p:cNvSpPr>
          <p:nvPr>
            <p:ph type="dt" sz="half" idx="21"/>
          </p:nvPr>
        </p:nvSpPr>
        <p:spPr/>
        <p:txBody>
          <a:bodyPr/>
          <a:lstStyle/>
          <a:p>
            <a:fld id="{9A22AD30-FEA9-48FE-8BAC-C3A924F83A5D}" type="datetime1">
              <a:rPr lang="de-DE" smtClean="0"/>
              <a:t>07.08.2023</a:t>
            </a:fld>
            <a:endParaRPr lang="de-DE" dirty="0"/>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310429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Sand">
    <p:bg>
      <p:bgPr>
        <a:gradFill>
          <a:gsLst>
            <a:gs pos="100000">
              <a:srgbClr val="D1B366"/>
            </a:gs>
            <a:gs pos="100000">
              <a:srgbClr val="E0CC98"/>
            </a:gs>
            <a:gs pos="0">
              <a:schemeClr val="accent3"/>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399DE4AD-C4ED-3E4B-9A90-F8DFAD2A43E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F814A05-77B8-4D5A-BC82-22375EEDDDA7}" type="datetime1">
              <a:rPr lang="de-DE" smtClean="0"/>
              <a:t>07.08.2023</a:t>
            </a:fld>
            <a:endParaRPr lang="de-DE" dirty="0"/>
          </a:p>
        </p:txBody>
      </p:sp>
      <p:pic>
        <p:nvPicPr>
          <p:cNvPr id="13" name="Grafik 12">
            <a:extLst>
              <a:ext uri="{FF2B5EF4-FFF2-40B4-BE49-F238E27FC236}">
                <a16:creationId xmlns:a16="http://schemas.microsoft.com/office/drawing/2014/main" id="{5C20A183-F09C-754F-A693-E94001A5BF80}"/>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42115B06-050A-4568-AF9B-0673FD5CC970}"/>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9833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HALT | 3 Sp.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37" name="Content 2"/>
          <p:cNvSpPr>
            <a:spLocks noGrp="1"/>
          </p:cNvSpPr>
          <p:nvPr>
            <p:ph sz="half" idx="14" hasCustomPrompt="1"/>
          </p:nvPr>
        </p:nvSpPr>
        <p:spPr>
          <a:xfrm>
            <a:off x="438557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3"/>
          <p:cNvSpPr>
            <a:spLocks noGrp="1"/>
          </p:cNvSpPr>
          <p:nvPr>
            <p:ph sz="half" idx="2" hasCustomPrompt="1"/>
          </p:nvPr>
        </p:nvSpPr>
        <p:spPr>
          <a:xfrm>
            <a:off x="825521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p:txBody>
          <a:bodyPr/>
          <a:lstStyle>
            <a:lvl1pPr>
              <a:defRPr>
                <a:solidFill>
                  <a:schemeClr val="tx1"/>
                </a:solidFill>
              </a:defRPr>
            </a:lvl1pPr>
          </a:lstStyle>
          <a:p>
            <a:r>
              <a:rPr lang="de-DE" dirty="0"/>
              <a:t>Folien-Titel</a:t>
            </a:r>
          </a:p>
        </p:txBody>
      </p:sp>
      <p:sp>
        <p:nvSpPr>
          <p:cNvPr id="2" name="Datumsplatzhalter 1">
            <a:extLst>
              <a:ext uri="{FF2B5EF4-FFF2-40B4-BE49-F238E27FC236}">
                <a16:creationId xmlns:a16="http://schemas.microsoft.com/office/drawing/2014/main" id="{AB1ECE51-ADF6-40AE-B7A4-9ED2D7A1DA0C}"/>
              </a:ext>
            </a:extLst>
          </p:cNvPr>
          <p:cNvSpPr>
            <a:spLocks noGrp="1"/>
          </p:cNvSpPr>
          <p:nvPr>
            <p:ph type="dt" sz="half" idx="15"/>
          </p:nvPr>
        </p:nvSpPr>
        <p:spPr/>
        <p:txBody>
          <a:bodyPr/>
          <a:lstStyle/>
          <a:p>
            <a:fld id="{3114BC5F-0C72-4103-A780-EC3E91421771}" type="datetime1">
              <a:rPr lang="de-DE" smtClean="0"/>
              <a:t>07.08.2023</a:t>
            </a:fld>
            <a:endParaRPr lang="de-DE" dirty="0"/>
          </a:p>
        </p:txBody>
      </p:sp>
      <p:sp>
        <p:nvSpPr>
          <p:cNvPr id="5" name="Foliennummernplatzhalter 4">
            <a:extLst>
              <a:ext uri="{FF2B5EF4-FFF2-40B4-BE49-F238E27FC236}">
                <a16:creationId xmlns:a16="http://schemas.microsoft.com/office/drawing/2014/main" id="{4E7D4F7F-D99D-42A7-98ED-9DDC8268FB77}"/>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85375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HALT | 3 Sp. / Berry">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9112"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a:solidFill>
            <a:srgbClr val="F0D2E0"/>
          </a:solidFill>
        </p:spPr>
        <p:txBody>
          <a:bodyPr/>
          <a:lstStyle/>
          <a:p>
            <a:r>
              <a:rPr lang="de-DE" dirty="0"/>
              <a:t>Folien-Titel</a:t>
            </a:r>
          </a:p>
        </p:txBody>
      </p:sp>
      <p:sp>
        <p:nvSpPr>
          <p:cNvPr id="2" name="Datumsplatzhalter 1">
            <a:extLst>
              <a:ext uri="{FF2B5EF4-FFF2-40B4-BE49-F238E27FC236}">
                <a16:creationId xmlns:a16="http://schemas.microsoft.com/office/drawing/2014/main" id="{B49F7F72-988D-4C82-8734-28B32A206250}"/>
              </a:ext>
            </a:extLst>
          </p:cNvPr>
          <p:cNvSpPr>
            <a:spLocks noGrp="1"/>
          </p:cNvSpPr>
          <p:nvPr>
            <p:ph type="dt" sz="half" idx="15"/>
          </p:nvPr>
        </p:nvSpPr>
        <p:spPr/>
        <p:txBody>
          <a:bodyPr/>
          <a:lstStyle/>
          <a:p>
            <a:fld id="{F04330C6-9D46-49A6-88C7-22A8C2845F63}" type="datetime1">
              <a:rPr lang="de-DE" smtClean="0"/>
              <a:t>07.08.2023</a:t>
            </a:fld>
            <a:endParaRPr lang="de-DE" dirty="0"/>
          </a:p>
        </p:txBody>
      </p:sp>
      <p:sp>
        <p:nvSpPr>
          <p:cNvPr id="5" name="Foliennummernplatzhalter 4">
            <a:extLst>
              <a:ext uri="{FF2B5EF4-FFF2-40B4-BE49-F238E27FC236}">
                <a16:creationId xmlns:a16="http://schemas.microsoft.com/office/drawing/2014/main" id="{CDE67EBC-6E15-49ED-9724-6046A4C875F4}"/>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07F23E1A-D94E-4C33-99B9-BC6E9A2ADE78}"/>
              </a:ext>
            </a:extLst>
          </p:cNvPr>
          <p:cNvSpPr>
            <a:spLocks noGrp="1"/>
          </p:cNvSpPr>
          <p:nvPr>
            <p:ph sz="half" idx="17" hasCustomPrompt="1"/>
          </p:nvPr>
        </p:nvSpPr>
        <p:spPr>
          <a:xfrm>
            <a:off x="4389264"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0" name="Content 1">
            <a:extLst>
              <a:ext uri="{FF2B5EF4-FFF2-40B4-BE49-F238E27FC236}">
                <a16:creationId xmlns:a16="http://schemas.microsoft.com/office/drawing/2014/main" id="{7487FBB2-469D-4717-A3FF-E5AFD2C8325B}"/>
              </a:ext>
            </a:extLst>
          </p:cNvPr>
          <p:cNvSpPr>
            <a:spLocks noGrp="1"/>
          </p:cNvSpPr>
          <p:nvPr>
            <p:ph sz="half" idx="18" hasCustomPrompt="1"/>
          </p:nvPr>
        </p:nvSpPr>
        <p:spPr>
          <a:xfrm>
            <a:off x="8259416"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292508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LD | 1er o. Titel, m.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5913438"/>
          </a:xfrm>
        </p:spPr>
        <p:txBody>
          <a:bodyPr anchor="ctr" anchorCtr="0"/>
          <a:lstStyle>
            <a:lvl1pPr marL="0" indent="0" algn="ctr">
              <a:buNone/>
              <a:defRPr>
                <a:solidFill>
                  <a:srgbClr val="FF0000"/>
                </a:solidFill>
              </a:defRPr>
            </a:lvl1pPr>
          </a:lstStyle>
          <a:p>
            <a:r>
              <a:rPr lang="de-DE" dirty="0"/>
              <a:t>Bild einfügen!</a:t>
            </a:r>
          </a:p>
        </p:txBody>
      </p:sp>
      <p:sp>
        <p:nvSpPr>
          <p:cNvPr id="2" name="Datumsplatzhalter 1">
            <a:extLst>
              <a:ext uri="{FF2B5EF4-FFF2-40B4-BE49-F238E27FC236}">
                <a16:creationId xmlns:a16="http://schemas.microsoft.com/office/drawing/2014/main" id="{7E7D4EBF-47B7-4528-B198-87E5B7F33C8E}"/>
              </a:ext>
            </a:extLst>
          </p:cNvPr>
          <p:cNvSpPr>
            <a:spLocks noGrp="1"/>
          </p:cNvSpPr>
          <p:nvPr>
            <p:ph type="dt" sz="half" idx="16"/>
          </p:nvPr>
        </p:nvSpPr>
        <p:spPr/>
        <p:txBody>
          <a:bodyPr/>
          <a:lstStyle/>
          <a:p>
            <a:fld id="{53FDAD7B-9529-4294-94E4-D32B344EB118}" type="datetime1">
              <a:rPr lang="de-DE" smtClean="0"/>
              <a:t>07.08.2023</a:t>
            </a:fld>
            <a:endParaRPr lang="de-DE" dirty="0"/>
          </a:p>
        </p:txBody>
      </p:sp>
      <p:sp>
        <p:nvSpPr>
          <p:cNvPr id="3" name="Foliennummernplatzhalter 2">
            <a:extLst>
              <a:ext uri="{FF2B5EF4-FFF2-40B4-BE49-F238E27FC236}">
                <a16:creationId xmlns:a16="http://schemas.microsoft.com/office/drawing/2014/main" id="{A585B99D-AF9B-4868-A4FA-DEBB3AD31BF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7" name="Textplatzhalter 4">
            <a:extLst>
              <a:ext uri="{FF2B5EF4-FFF2-40B4-BE49-F238E27FC236}">
                <a16:creationId xmlns:a16="http://schemas.microsoft.com/office/drawing/2014/main" id="{F78B8809-8C01-4297-81F4-67009F982DC6}"/>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26537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ILD | 1er o. Titel, o.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p:spPr>
        <p:txBody>
          <a:bodyPr anchor="ctr" anchorCtr="0"/>
          <a:lstStyle>
            <a:lvl1pPr marL="0" indent="0" algn="ctr">
              <a:buNone/>
              <a:defRPr>
                <a:solidFill>
                  <a:srgbClr val="FF0000"/>
                </a:solidFill>
              </a:defRPr>
            </a:lvl1pPr>
          </a:lstStyle>
          <a:p>
            <a:r>
              <a:rPr lang="de-DE" dirty="0"/>
              <a:t>Bild einfügen!</a:t>
            </a:r>
          </a:p>
        </p:txBody>
      </p:sp>
      <p:sp>
        <p:nvSpPr>
          <p:cNvPr id="4" name="Textplatzhalter 4">
            <a:extLst>
              <a:ext uri="{FF2B5EF4-FFF2-40B4-BE49-F238E27FC236}">
                <a16:creationId xmlns:a16="http://schemas.microsoft.com/office/drawing/2014/main" id="{6ECEC1AB-EC01-4F5E-A5CF-ADAE3B58C431}"/>
              </a:ext>
            </a:extLst>
          </p:cNvPr>
          <p:cNvSpPr>
            <a:spLocks noGrp="1"/>
          </p:cNvSpPr>
          <p:nvPr>
            <p:ph type="body" sz="quarter" idx="27" hasCustomPrompt="1"/>
          </p:nvPr>
        </p:nvSpPr>
        <p:spPr>
          <a:xfrm>
            <a:off x="335360" y="6574042"/>
            <a:ext cx="5094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7931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 | 2 Sp. m. Inhalt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1" y="1052512"/>
            <a:ext cx="6096000" cy="48609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5938" y="1052513"/>
            <a:ext cx="5400675" cy="4860925"/>
          </a:xfrm>
        </p:spPr>
        <p:txBody>
          <a:bodyPr/>
          <a:lstStyle>
            <a:lvl1pPr>
              <a:buClr>
                <a:schemeClr val="accent1"/>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endParaRPr lang="de-DE" dirty="0"/>
          </a:p>
        </p:txBody>
      </p:sp>
      <p:sp>
        <p:nvSpPr>
          <p:cNvPr id="5" name="Datumsplatzhalter 4">
            <a:extLst>
              <a:ext uri="{FF2B5EF4-FFF2-40B4-BE49-F238E27FC236}">
                <a16:creationId xmlns:a16="http://schemas.microsoft.com/office/drawing/2014/main" id="{AFC2DC5B-64F6-4CF6-920A-047F989E35F2}"/>
              </a:ext>
            </a:extLst>
          </p:cNvPr>
          <p:cNvSpPr>
            <a:spLocks noGrp="1"/>
          </p:cNvSpPr>
          <p:nvPr>
            <p:ph type="dt" sz="half" idx="16"/>
          </p:nvPr>
        </p:nvSpPr>
        <p:spPr/>
        <p:txBody>
          <a:bodyPr/>
          <a:lstStyle/>
          <a:p>
            <a:fld id="{38AC285C-41DD-4C2B-8D44-B8A56BD28D17}" type="datetime1">
              <a:rPr lang="de-DE" smtClean="0"/>
              <a:t>07.08.2023</a:t>
            </a:fld>
            <a:endParaRPr lang="de-DE" dirty="0"/>
          </a:p>
        </p:txBody>
      </p:sp>
      <p:sp>
        <p:nvSpPr>
          <p:cNvPr id="11" name="Foliennummernplatzhalter 10">
            <a:extLst>
              <a:ext uri="{FF2B5EF4-FFF2-40B4-BE49-F238E27FC236}">
                <a16:creationId xmlns:a16="http://schemas.microsoft.com/office/drawing/2014/main" id="{B1D6EAA0-178E-4314-8106-B53F930652B3}"/>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7F6FB1FF-7859-4555-AAEA-01C481A42774}"/>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478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ILD | 2 Sp. m. Inhalt / Hellblau">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83774" y="1059249"/>
            <a:ext cx="6108226" cy="48603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92000" cy="873124"/>
          </a:xfrm>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3997" y="1059250"/>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fld id="{87D9E064-81A5-4E51-B934-ECFFD3740009}" type="datetime1">
              <a:rPr lang="de-DE" smtClean="0"/>
              <a:t>07.08.2023</a:t>
            </a:fld>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97570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LD | 2 Sp. m. Inhalt, Titel kurz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108187" y="1"/>
            <a:ext cx="6083813" cy="5913437"/>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6108187" cy="873124"/>
          </a:xfrm>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0268" y="1058649"/>
            <a:ext cx="5436000" cy="4860000"/>
          </a:xfrm>
        </p:spPr>
        <p:txBody>
          <a:body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4B0967B-3175-43BD-8535-62FB4D0D67EC}"/>
              </a:ext>
            </a:extLst>
          </p:cNvPr>
          <p:cNvSpPr>
            <a:spLocks noGrp="1"/>
          </p:cNvSpPr>
          <p:nvPr>
            <p:ph type="dt" sz="half" idx="16"/>
          </p:nvPr>
        </p:nvSpPr>
        <p:spPr/>
        <p:txBody>
          <a:bodyPr/>
          <a:lstStyle/>
          <a:p>
            <a:fld id="{A2B3FE79-CA45-4AF2-ADA9-25AE8B7F95C5}" type="datetime1">
              <a:rPr lang="de-DE" smtClean="0"/>
              <a:t>07.08.2023</a:t>
            </a:fld>
            <a:endParaRPr lang="de-DE" dirty="0"/>
          </a:p>
        </p:txBody>
      </p:sp>
      <p:sp>
        <p:nvSpPr>
          <p:cNvPr id="11" name="Foliennummernplatzhalter 10">
            <a:extLst>
              <a:ext uri="{FF2B5EF4-FFF2-40B4-BE49-F238E27FC236}">
                <a16:creationId xmlns:a16="http://schemas.microsoft.com/office/drawing/2014/main" id="{F42EB961-2E00-4F1E-80DA-E288825FDA0D}"/>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A1175B0E-2CA2-45DE-B7A4-572A679A4A34}"/>
              </a:ext>
            </a:extLst>
          </p:cNvPr>
          <p:cNvSpPr>
            <a:spLocks noGrp="1"/>
          </p:cNvSpPr>
          <p:nvPr>
            <p:ph type="body" sz="quarter" idx="27" hasCustomPrompt="1"/>
          </p:nvPr>
        </p:nvSpPr>
        <p:spPr>
          <a:xfrm>
            <a:off x="7548746" y="574024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07333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ILD | 2 Sp. m. Inhalt, Titel kurz / Orang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0" y="0"/>
            <a:ext cx="6083811" cy="5913438"/>
          </a:xfrm>
        </p:spPr>
        <p:txBody>
          <a:bodyPr anchor="ctr" anchorCtr="1"/>
          <a:lstStyle>
            <a:lvl1pPr marL="0" indent="0">
              <a:buNone/>
              <a:defRPr>
                <a:solidFill>
                  <a:srgbClr val="FF0000"/>
                </a:solidFill>
              </a:defRPr>
            </a:lvl1pPr>
          </a:lstStyle>
          <a:p>
            <a:r>
              <a:rPr lang="de-DE" dirty="0"/>
              <a:t>Bild einfügen!</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111" y="1059916"/>
            <a:ext cx="5400000" cy="4860000"/>
          </a:xfrm>
        </p:spPr>
        <p:txBody>
          <a:bodyPr/>
          <a:lstStyle>
            <a:lvl1pPr>
              <a:buClr>
                <a:srgbClr val="FF5C33"/>
              </a:buClr>
              <a:defRPr/>
            </a:lvl1pPr>
            <a:lvl2pPr>
              <a:buClr>
                <a:srgbClr val="FFDED6"/>
              </a:buClr>
              <a:defRPr/>
            </a:lvl2pPr>
            <a:lvl3pPr>
              <a:buClr>
                <a:srgbClr val="FFDED6"/>
              </a:buClr>
              <a:defRPr/>
            </a:lvl3pPr>
            <a:lvl4pPr>
              <a:buClr>
                <a:srgbClr val="FFDED6"/>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1D5D46-1985-4F32-8A39-BD5A690D01E8}"/>
              </a:ext>
            </a:extLst>
          </p:cNvPr>
          <p:cNvSpPr>
            <a:spLocks noGrp="1"/>
          </p:cNvSpPr>
          <p:nvPr>
            <p:ph type="dt" sz="half" idx="16"/>
          </p:nvPr>
        </p:nvSpPr>
        <p:spPr/>
        <p:txBody>
          <a:bodyPr/>
          <a:lstStyle/>
          <a:p>
            <a:fld id="{AF156EFD-D511-46D2-B2EB-6EE6C1CDAD33}" type="datetime1">
              <a:rPr lang="de-DE" smtClean="0"/>
              <a:t>07.08.2023</a:t>
            </a:fld>
            <a:endParaRPr lang="de-DE" dirty="0"/>
          </a:p>
        </p:txBody>
      </p:sp>
      <p:sp>
        <p:nvSpPr>
          <p:cNvPr id="11" name="Foliennummernplatzhalter 10">
            <a:extLst>
              <a:ext uri="{FF2B5EF4-FFF2-40B4-BE49-F238E27FC236}">
                <a16:creationId xmlns:a16="http://schemas.microsoft.com/office/drawing/2014/main" id="{346A8626-0F76-464B-9125-5DCA981F2A7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885CF75B-C454-4696-9A73-4A5834A79FB8}"/>
              </a:ext>
            </a:extLst>
          </p:cNvPr>
          <p:cNvSpPr>
            <a:spLocks noGrp="1"/>
          </p:cNvSpPr>
          <p:nvPr>
            <p:ph type="title" hasCustomPrompt="1"/>
          </p:nvPr>
        </p:nvSpPr>
        <p:spPr>
          <a:xfrm>
            <a:off x="0" y="1"/>
            <a:ext cx="6096000" cy="873124"/>
          </a:xfrm>
          <a:solidFill>
            <a:srgbClr val="FFDED6"/>
          </a:solidFill>
        </p:spPr>
        <p:txBody>
          <a:bodyPr/>
          <a:lstStyle>
            <a:lvl1pPr>
              <a:defRPr/>
            </a:lvl1pPr>
          </a:lstStyle>
          <a:p>
            <a:r>
              <a:rPr lang="de-DE" dirty="0"/>
              <a:t>Folien-Titel</a:t>
            </a:r>
          </a:p>
        </p:txBody>
      </p:sp>
      <p:sp>
        <p:nvSpPr>
          <p:cNvPr id="8" name="Textplatzhalter 4">
            <a:extLst>
              <a:ext uri="{FF2B5EF4-FFF2-40B4-BE49-F238E27FC236}">
                <a16:creationId xmlns:a16="http://schemas.microsoft.com/office/drawing/2014/main" id="{9BE5CE3A-9D90-4A6E-8562-DCB24ADEBD79}"/>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52318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 3 Z. + Text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E05206F-DB1F-4E90-A564-91F4BEF905C5}"/>
              </a:ext>
            </a:extLst>
          </p:cNvPr>
          <p:cNvSpPr>
            <a:spLocks noGrp="1"/>
          </p:cNvSpPr>
          <p:nvPr>
            <p:ph type="dt" sz="half" idx="24"/>
          </p:nvPr>
        </p:nvSpPr>
        <p:spPr/>
        <p:txBody>
          <a:bodyPr/>
          <a:lstStyle/>
          <a:p>
            <a:fld id="{04A78F54-8D81-4339-8F86-425E8FF5E5C5}" type="datetime1">
              <a:rPr lang="de-DE" smtClean="0"/>
              <a:t>07.08.2023</a:t>
            </a:fld>
            <a:endParaRPr lang="de-DE" dirty="0"/>
          </a:p>
        </p:txBody>
      </p:sp>
      <p:sp>
        <p:nvSpPr>
          <p:cNvPr id="9" name="Foliennummernplatzhalter 8">
            <a:extLst>
              <a:ext uri="{FF2B5EF4-FFF2-40B4-BE49-F238E27FC236}">
                <a16:creationId xmlns:a16="http://schemas.microsoft.com/office/drawing/2014/main" id="{E9B82486-2055-4E0C-A9EE-0E5E2F63A6DA}"/>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5FA67764-5419-45E0-A223-2D5C828A5549}"/>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5F49B894-C10F-4FEC-B980-D585C0084963}"/>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6925BA59-4470-43AA-ACA6-6A44FE657CBB}"/>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5">
            <a:extLst>
              <a:ext uri="{FF2B5EF4-FFF2-40B4-BE49-F238E27FC236}">
                <a16:creationId xmlns:a16="http://schemas.microsoft.com/office/drawing/2014/main" id="{73B97E5E-818C-4F1B-8D41-C8A850883880}"/>
              </a:ext>
            </a:extLst>
          </p:cNvPr>
          <p:cNvSpPr>
            <a:spLocks noGrp="1"/>
          </p:cNvSpPr>
          <p:nvPr>
            <p:ph type="body" sz="quarter" idx="26" hasCustomPrompt="1"/>
          </p:nvPr>
        </p:nvSpPr>
        <p:spPr>
          <a:xfrm>
            <a:off x="4656137" y="1055974"/>
            <a:ext cx="7019925" cy="1439862"/>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C3607CB7-85F0-4C94-9048-21AD256AF76A}"/>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E431231A-B68A-4EA4-B2DB-B7B830858440}"/>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BB4A3769-2646-4225-AC9B-A78DDD71EB45}"/>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3" name="Textplatzhalter 4">
            <a:extLst>
              <a:ext uri="{FF2B5EF4-FFF2-40B4-BE49-F238E27FC236}">
                <a16:creationId xmlns:a16="http://schemas.microsoft.com/office/drawing/2014/main" id="{037B57A4-58B6-40D7-B280-A6788A53BAB8}"/>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4" name="Textplatzhalter 4">
            <a:extLst>
              <a:ext uri="{FF2B5EF4-FFF2-40B4-BE49-F238E27FC236}">
                <a16:creationId xmlns:a16="http://schemas.microsoft.com/office/drawing/2014/main" id="{76A0B58D-1C1D-4253-8C7E-905D16070777}"/>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3746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LD | 3 Z. + Text / Petrol">
    <p:spTree>
      <p:nvGrpSpPr>
        <p:cNvPr id="1" name=""/>
        <p:cNvGrpSpPr/>
        <p:nvPr/>
      </p:nvGrpSpPr>
      <p:grpSpPr>
        <a:xfrm>
          <a:off x="0" y="0"/>
          <a:ext cx="0" cy="0"/>
          <a:chOff x="0" y="0"/>
          <a:chExt cx="0" cy="0"/>
        </a:xfrm>
      </p:grpSpPr>
      <p:sp>
        <p:nvSpPr>
          <p:cNvPr id="3" name="Datumsplatzhalter">
            <a:extLst>
              <a:ext uri="{FF2B5EF4-FFF2-40B4-BE49-F238E27FC236}">
                <a16:creationId xmlns:a16="http://schemas.microsoft.com/office/drawing/2014/main" id="{5E343FE5-AE45-4E56-8917-DDC4A6798D98}"/>
              </a:ext>
            </a:extLst>
          </p:cNvPr>
          <p:cNvSpPr>
            <a:spLocks noGrp="1"/>
          </p:cNvSpPr>
          <p:nvPr>
            <p:ph type="dt" sz="half" idx="24"/>
          </p:nvPr>
        </p:nvSpPr>
        <p:spPr/>
        <p:txBody>
          <a:bodyPr/>
          <a:lstStyle/>
          <a:p>
            <a:fld id="{3236672A-F55A-4FCA-A51C-A62A9193A7A8}" type="datetime1">
              <a:rPr lang="de-DE" smtClean="0"/>
              <a:t>07.08.2023</a:t>
            </a:fld>
            <a:endParaRPr lang="de-DE" dirty="0"/>
          </a:p>
        </p:txBody>
      </p:sp>
      <p:sp>
        <p:nvSpPr>
          <p:cNvPr id="9" name="Foliennummernplatzhalter">
            <a:extLst>
              <a:ext uri="{FF2B5EF4-FFF2-40B4-BE49-F238E27FC236}">
                <a16:creationId xmlns:a16="http://schemas.microsoft.com/office/drawing/2014/main" id="{BAE6745C-22B4-431A-93F6-35F2CFDAEC37}"/>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7" name="Bildplatzhalter 3">
            <a:extLst>
              <a:ext uri="{FF2B5EF4-FFF2-40B4-BE49-F238E27FC236}">
                <a16:creationId xmlns:a16="http://schemas.microsoft.com/office/drawing/2014/main" id="{3C82D3FA-0129-4839-878E-83E32FBB75E6}"/>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2">
            <a:extLst>
              <a:ext uri="{FF2B5EF4-FFF2-40B4-BE49-F238E27FC236}">
                <a16:creationId xmlns:a16="http://schemas.microsoft.com/office/drawing/2014/main" id="{F63D9F7C-0505-4696-ABEE-4C4E3E433811}"/>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1">
            <a:extLst>
              <a:ext uri="{FF2B5EF4-FFF2-40B4-BE49-F238E27FC236}">
                <a16:creationId xmlns:a16="http://schemas.microsoft.com/office/drawing/2014/main" id="{C2A648CA-FB75-4FAC-8448-35A8C28D816D}"/>
              </a:ext>
            </a:extLst>
          </p:cNvPr>
          <p:cNvSpPr>
            <a:spLocks noGrp="1"/>
          </p:cNvSpPr>
          <p:nvPr>
            <p:ph type="body" sz="quarter" idx="26" hasCustomPrompt="1"/>
          </p:nvPr>
        </p:nvSpPr>
        <p:spPr>
          <a:xfrm>
            <a:off x="4656137" y="1055974"/>
            <a:ext cx="7019925" cy="1439862"/>
          </a:xfrm>
        </p:spPr>
        <p:txBody>
          <a:bodyPr/>
          <a:lstStyle>
            <a:lvl1pPr>
              <a:buClr>
                <a:srgbClr val="166E79"/>
              </a:buClr>
              <a:defRPr b="1"/>
            </a:lvl1pPr>
            <a:lvl2pPr>
              <a:buClr>
                <a:srgbClr val="D0E2E4"/>
              </a:buClr>
              <a:defRPr/>
            </a:lvl2pPr>
            <a:lvl3pPr marL="648000" indent="0">
              <a:buClr>
                <a:srgbClr val="DEE4D0"/>
              </a:buClr>
              <a:buNone/>
              <a:defRPr/>
            </a:lvl3pPr>
          </a:lstStyle>
          <a:p>
            <a:pPr lvl="0"/>
            <a:r>
              <a:rPr lang="de-DE" dirty="0"/>
              <a:t>Bild-Text | zweite Ebene ggf. mit TAB!</a:t>
            </a:r>
          </a:p>
          <a:p>
            <a:pPr lvl="1"/>
            <a:r>
              <a:rPr lang="de-DE" dirty="0"/>
              <a:t>Zweite Ebene</a:t>
            </a:r>
          </a:p>
        </p:txBody>
      </p:sp>
      <p:sp>
        <p:nvSpPr>
          <p:cNvPr id="13" name="Bildplatzhalter 1">
            <a:extLst>
              <a:ext uri="{FF2B5EF4-FFF2-40B4-BE49-F238E27FC236}">
                <a16:creationId xmlns:a16="http://schemas.microsoft.com/office/drawing/2014/main" id="{988E139E-C9D2-4B33-8771-1DABC21C6A85}"/>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0E2E4"/>
          </a:solidFill>
        </p:spPr>
        <p:txBody>
          <a:bodyPr/>
          <a:lstStyle/>
          <a:p>
            <a:r>
              <a:rPr lang="de-DE" dirty="0"/>
              <a:t>Folien-Titel</a:t>
            </a:r>
          </a:p>
        </p:txBody>
      </p:sp>
      <p:sp>
        <p:nvSpPr>
          <p:cNvPr id="14" name="Textplatzhalter 2">
            <a:extLst>
              <a:ext uri="{FF2B5EF4-FFF2-40B4-BE49-F238E27FC236}">
                <a16:creationId xmlns:a16="http://schemas.microsoft.com/office/drawing/2014/main" id="{BE833B20-E6B6-4E11-87D5-74C641407792}"/>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2">
            <a:extLst>
              <a:ext uri="{FF2B5EF4-FFF2-40B4-BE49-F238E27FC236}">
                <a16:creationId xmlns:a16="http://schemas.microsoft.com/office/drawing/2014/main" id="{FD09CB76-07A8-4C3E-A8E7-AECB02FCE268}"/>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501FEB36-C513-4B3C-BB53-2909E58146E4}"/>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86C01CEA-C0AF-4B6B-9AE8-A5C6C9626BFB}"/>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C73AA2F6-C41D-4D21-B3D9-E522B48F7BD1}"/>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4982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Petrol">
    <p:bg>
      <p:bgPr>
        <a:gradFill>
          <a:gsLst>
            <a:gs pos="100000">
              <a:srgbClr val="4D9098"/>
            </a:gs>
            <a:gs pos="0">
              <a:srgbClr val="166E79"/>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C8EA3227-62FB-3846-87E2-1FA4EB703B3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DC6BCC2-3229-4DD5-8A33-BB42E810030E}" type="datetime1">
              <a:rPr lang="de-DE" smtClean="0"/>
              <a:t>07.08.2023</a:t>
            </a:fld>
            <a:endParaRPr lang="de-DE" dirty="0"/>
          </a:p>
        </p:txBody>
      </p:sp>
      <p:pic>
        <p:nvPicPr>
          <p:cNvPr id="13" name="Grafik 12">
            <a:extLst>
              <a:ext uri="{FF2B5EF4-FFF2-40B4-BE49-F238E27FC236}">
                <a16:creationId xmlns:a16="http://schemas.microsoft.com/office/drawing/2014/main" id="{9A8BB68A-8B5D-8B43-9FE8-F4F479D28A1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3E7BCD08-1846-4A15-9B3D-94EB57C7E02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06044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LD | 3 Sp. + Text lang / Weiß">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2B49C335-39A5-4F1B-AE02-241B45111DBE}"/>
              </a:ext>
            </a:extLst>
          </p:cNvPr>
          <p:cNvSpPr>
            <a:spLocks noGrp="1"/>
          </p:cNvSpPr>
          <p:nvPr>
            <p:ph type="dt" sz="half" idx="23"/>
          </p:nvPr>
        </p:nvSpPr>
        <p:spPr/>
        <p:txBody>
          <a:bodyPr/>
          <a:lstStyle/>
          <a:p>
            <a:fld id="{C6128EEF-629D-4C89-B8E6-E0231F7574EC}" type="datetime1">
              <a:rPr lang="de-DE" smtClean="0"/>
              <a:t>07.08.2023</a:t>
            </a:fld>
            <a:endParaRPr lang="de-DE" dirty="0"/>
          </a:p>
        </p:txBody>
      </p:sp>
      <p:sp>
        <p:nvSpPr>
          <p:cNvPr id="9" name="Foliennummernplatzhalter 8">
            <a:extLst>
              <a:ext uri="{FF2B5EF4-FFF2-40B4-BE49-F238E27FC236}">
                <a16:creationId xmlns:a16="http://schemas.microsoft.com/office/drawing/2014/main" id="{75D45EA0-C61F-4695-ADCE-0AB8A08C4E49}"/>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5" name="Textplatzhalter 4">
            <a:extLst>
              <a:ext uri="{FF2B5EF4-FFF2-40B4-BE49-F238E27FC236}">
                <a16:creationId xmlns:a16="http://schemas.microsoft.com/office/drawing/2014/main" id="{936A7BB8-C80F-8848-AE36-0165D922B6FB}"/>
              </a:ext>
            </a:extLst>
          </p:cNvPr>
          <p:cNvSpPr>
            <a:spLocks noGrp="1"/>
          </p:cNvSpPr>
          <p:nvPr>
            <p:ph type="body" sz="quarter" idx="22" hasCustomPrompt="1"/>
          </p:nvPr>
        </p:nvSpPr>
        <p:spPr>
          <a:xfrm>
            <a:off x="8251615" y="2780928"/>
            <a:ext cx="342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Bildplatzhalter 10">
            <a:extLst>
              <a:ext uri="{FF2B5EF4-FFF2-40B4-BE49-F238E27FC236}">
                <a16:creationId xmlns:a16="http://schemas.microsoft.com/office/drawing/2014/main" id="{FD572EFA-B992-0847-A4A1-71C4136C50DC}"/>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2">
            <a:extLst>
              <a:ext uri="{FF2B5EF4-FFF2-40B4-BE49-F238E27FC236}">
                <a16:creationId xmlns:a16="http://schemas.microsoft.com/office/drawing/2014/main" id="{5DBDB6ED-C184-9A41-A0EF-B502BBD3B617}"/>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Bildplatzhalter 1">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7" name="Textplatzhalter 2">
            <a:extLst>
              <a:ext uri="{FF2B5EF4-FFF2-40B4-BE49-F238E27FC236}">
                <a16:creationId xmlns:a16="http://schemas.microsoft.com/office/drawing/2014/main" id="{87043782-1BB9-4917-B8DE-BABE328C250B}"/>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E0717FD4-94CE-465A-A5F4-02270F77D454}"/>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D3CD7B69-0D79-4C33-9112-26A72657BA89}"/>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DB90C09D-09DF-4CF9-B8B1-789AEF2247F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1FDAA150-24E3-4414-83D3-2A7FA5B8A51D}"/>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878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LD | 3 Sp. + Text lang / Orang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FDED6"/>
          </a:solidFill>
        </p:spPr>
        <p:txBody>
          <a:bodyPr/>
          <a:lstStyle/>
          <a:p>
            <a:r>
              <a:rPr lang="de-DE" dirty="0"/>
              <a:t>Folien-Titel</a:t>
            </a:r>
          </a:p>
        </p:txBody>
      </p:sp>
      <p:sp>
        <p:nvSpPr>
          <p:cNvPr id="3" name="Datumsplatzhalter 2">
            <a:extLst>
              <a:ext uri="{FF2B5EF4-FFF2-40B4-BE49-F238E27FC236}">
                <a16:creationId xmlns:a16="http://schemas.microsoft.com/office/drawing/2014/main" id="{0FCEA54C-9C34-48D2-90FF-38EBC8F314B3}"/>
              </a:ext>
            </a:extLst>
          </p:cNvPr>
          <p:cNvSpPr>
            <a:spLocks noGrp="1"/>
          </p:cNvSpPr>
          <p:nvPr>
            <p:ph type="dt" sz="half" idx="23"/>
          </p:nvPr>
        </p:nvSpPr>
        <p:spPr/>
        <p:txBody>
          <a:bodyPr/>
          <a:lstStyle/>
          <a:p>
            <a:fld id="{92626259-6EED-4F9A-8FA1-0DD108EEC03C}" type="datetime1">
              <a:rPr lang="de-DE" smtClean="0"/>
              <a:t>07.08.2023</a:t>
            </a:fld>
            <a:endParaRPr lang="de-DE" dirty="0"/>
          </a:p>
        </p:txBody>
      </p:sp>
      <p:sp>
        <p:nvSpPr>
          <p:cNvPr id="9" name="Foliennummernplatzhalter 8">
            <a:extLst>
              <a:ext uri="{FF2B5EF4-FFF2-40B4-BE49-F238E27FC236}">
                <a16:creationId xmlns:a16="http://schemas.microsoft.com/office/drawing/2014/main" id="{E58F1F55-9DE5-4404-875B-9358E6DAC67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0933D769-B7B7-4F22-B6DE-9A3D7416F264}"/>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98A07EB3-401E-43D8-8EB8-69C030A82A9B}"/>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3EF9DE3E-6651-4D66-A7CD-A312A2B2D154}"/>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F573BA4E-30B3-42A1-B6AF-6E0A9C9FCE2F}"/>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4">
            <a:extLst>
              <a:ext uri="{FF2B5EF4-FFF2-40B4-BE49-F238E27FC236}">
                <a16:creationId xmlns:a16="http://schemas.microsoft.com/office/drawing/2014/main" id="{BD410453-D877-4FBE-9FC0-42CC86072189}"/>
              </a:ext>
            </a:extLst>
          </p:cNvPr>
          <p:cNvSpPr>
            <a:spLocks noGrp="1"/>
          </p:cNvSpPr>
          <p:nvPr>
            <p:ph type="body" sz="quarter" idx="22" hasCustomPrompt="1"/>
          </p:nvPr>
        </p:nvSpPr>
        <p:spPr>
          <a:xfrm>
            <a:off x="8251615" y="2780928"/>
            <a:ext cx="3420000" cy="3132000"/>
          </a:xfrm>
        </p:spPr>
        <p:txBody>
          <a:bodyPr/>
          <a:lstStyle>
            <a:lvl1pPr>
              <a:buClr>
                <a:srgbClr val="FF5C33"/>
              </a:buClr>
              <a:defRPr b="1"/>
            </a:lvl1pPr>
            <a:lvl2pPr>
              <a:buClr>
                <a:srgbClr val="FFDED6"/>
              </a:buClr>
              <a:defRPr/>
            </a:lvl2pPr>
            <a:lvl3pPr>
              <a:buClr>
                <a:srgbClr val="FFDED6"/>
              </a:buClr>
              <a:defRPr/>
            </a:lvl3pPr>
          </a:lstStyle>
          <a:p>
            <a:pPr lvl="0"/>
            <a:r>
              <a:rPr lang="de-DE" dirty="0"/>
              <a:t>Bild-Text | zweite Ebene ggf. mit TAB!</a:t>
            </a:r>
          </a:p>
          <a:p>
            <a:pPr lvl="1"/>
            <a:r>
              <a:rPr lang="de-DE" dirty="0"/>
              <a:t>Zweite Ebene</a:t>
            </a:r>
          </a:p>
        </p:txBody>
      </p:sp>
      <p:sp>
        <p:nvSpPr>
          <p:cNvPr id="18" name="Textplatzhalter 2">
            <a:extLst>
              <a:ext uri="{FF2B5EF4-FFF2-40B4-BE49-F238E27FC236}">
                <a16:creationId xmlns:a16="http://schemas.microsoft.com/office/drawing/2014/main" id="{D6264964-475B-493D-88C0-C4BA541B3252}"/>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BBB6FC36-0F47-4B34-8D4F-43A5B8F72265}"/>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E82CC418-D3E7-4B88-8B08-58C8C0AB633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05EBF035-4F2B-4E06-A61E-3123ED2BE2FA}"/>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13170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LD | 3 Sp. + Text kurz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fld id="{3E92514A-E2A8-4D1B-B238-A86150DDE626}" type="datetime1">
              <a:rPr lang="de-DE" smtClean="0"/>
              <a:t>07.08.2023</a:t>
            </a:fld>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017DA396-20DD-4090-8977-BCB38E5C3E4C}"/>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EAF94F63-5958-46D4-9537-70AA07A6EB73}"/>
              </a:ext>
            </a:extLst>
          </p:cNvPr>
          <p:cNvSpPr>
            <a:spLocks noGrp="1"/>
          </p:cNvSpPr>
          <p:nvPr>
            <p:ph type="body" sz="quarter" idx="29" hasCustomPrompt="1"/>
          </p:nvPr>
        </p:nvSpPr>
        <p:spPr>
          <a:xfrm>
            <a:off x="8257752" y="5005576"/>
            <a:ext cx="3420000" cy="900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82C87447-71F5-4090-B2D3-DB14F0D5386A}"/>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CAD92D29-8ACF-47D3-830D-2B332349F04E}"/>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550E47B5-3F90-41DB-BA2F-E7EB79AE55DB}"/>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34B707C0-477F-41D6-80C9-DAD75C0DE20C}"/>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2417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LD | 3 Sp. + Text kurz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fld id="{5FFCE50A-1C0C-47E3-BD4D-7F802D671095}" type="datetime1">
              <a:rPr lang="de-DE" smtClean="0"/>
              <a:t>07.08.2023</a:t>
            </a:fld>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7" name="Textplatzhalter 4">
            <a:extLst>
              <a:ext uri="{FF2B5EF4-FFF2-40B4-BE49-F238E27FC236}">
                <a16:creationId xmlns:a16="http://schemas.microsoft.com/office/drawing/2014/main" id="{8CEA7F50-E6CC-4964-9299-AF6A8BDC2DDD}"/>
              </a:ext>
            </a:extLst>
          </p:cNvPr>
          <p:cNvSpPr>
            <a:spLocks noGrp="1"/>
          </p:cNvSpPr>
          <p:nvPr>
            <p:ph type="body" sz="quarter" idx="22" hasCustomPrompt="1"/>
          </p:nvPr>
        </p:nvSpPr>
        <p:spPr>
          <a:xfrm>
            <a:off x="8257752" y="5005556"/>
            <a:ext cx="3420000" cy="900020"/>
          </a:xfrm>
        </p:spPr>
        <p:txBody>
          <a:bodyPr/>
          <a:lstStyle>
            <a:lvl1pPr>
              <a:buClr>
                <a:srgbClr val="BE9528"/>
              </a:buClr>
              <a:defRPr b="1"/>
            </a:lvl1pPr>
            <a:lvl2pPr>
              <a:buClr>
                <a:srgbClr val="F2EAD4"/>
              </a:buCl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F6F0A52C-5656-4E11-96BC-A2DF874022E9}"/>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C8400D85-E112-4DB9-8CE9-50B791549EEB}"/>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3E8A131C-D35F-469C-BE13-DB1A6BF9BB62}"/>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BED5258D-213A-44EA-B601-04C89B7C279A}"/>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16C98BAF-7D50-4457-994F-4192058319B1}"/>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7224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LD | 4 Sp. + Text lang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fld id="{3F66E855-E75E-48EC-8BD7-1E6E6CE6FFD6}" type="datetime1">
              <a:rPr lang="de-DE" smtClean="0"/>
              <a:t>07.08.2023</a:t>
            </a:fld>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637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81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7" name="Textplatzhalter 2">
            <a:extLst>
              <a:ext uri="{FF2B5EF4-FFF2-40B4-BE49-F238E27FC236}">
                <a16:creationId xmlns:a16="http://schemas.microsoft.com/office/drawing/2014/main" id="{71FBBFF1-FF3E-43B5-8FC2-522DC0AAD5DA}"/>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2">
            <a:extLst>
              <a:ext uri="{FF2B5EF4-FFF2-40B4-BE49-F238E27FC236}">
                <a16:creationId xmlns:a16="http://schemas.microsoft.com/office/drawing/2014/main" id="{1ACFEA55-56F9-4211-B029-DDF91406E75D}"/>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1" name="Textplatzhalter 2">
            <a:extLst>
              <a:ext uri="{FF2B5EF4-FFF2-40B4-BE49-F238E27FC236}">
                <a16:creationId xmlns:a16="http://schemas.microsoft.com/office/drawing/2014/main" id="{0F5ABF62-5276-43F9-A609-CFE7EE44B273}"/>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FD27E919-81CD-41BB-91D9-737534456792}"/>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5162B09-9F8B-4979-8C00-C001C0DDD04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BF33473B-F07A-4C24-A02F-AA4723196C1A}"/>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B784D122-C32A-40EF-B462-318A8618593A}"/>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7434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ILD | 4 Sp. + Text lang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fld id="{A33A8684-5277-4819-B34D-F2CA4E852F7C}" type="datetime1">
              <a:rPr lang="de-DE" smtClean="0"/>
              <a:t>07.08.2023</a:t>
            </a:fld>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5980"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buClr>
                <a:srgbClr val="623C72"/>
              </a:buClr>
              <a:defRPr b="1"/>
            </a:lvl1pPr>
            <a:lvl2pPr>
              <a:buClr>
                <a:srgbClr val="E0D8E3"/>
              </a:buClr>
              <a:defRPr/>
            </a:lvl2pPr>
            <a:lvl3pPr marL="648000" indent="0">
              <a:buClr>
                <a:srgbClr val="E0D8E3"/>
              </a:buClr>
              <a:buNone/>
              <a:defRPr/>
            </a:lvl3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022"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5" name="Textplatzhalter 2">
            <a:extLst>
              <a:ext uri="{FF2B5EF4-FFF2-40B4-BE49-F238E27FC236}">
                <a16:creationId xmlns:a16="http://schemas.microsoft.com/office/drawing/2014/main" id="{74D6C6A9-5AE0-47F2-B4F9-CD58A2FC275F}"/>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54C22CBA-6BF0-4392-AD6A-0ABB951197CF}"/>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5F3DD28F-478C-4F1A-B242-BC41C758ECD6}"/>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0D568C28-2316-454E-9CB9-C2CE810BF736}"/>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2B33B5C-1127-4C4A-8CC1-65A9B8FE9B8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228CAFE6-0407-4425-ACC2-4909900BE278}"/>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23BAF2B-CF33-47AB-A958-373BBE2E9554}"/>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76709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ILD | 4 Sp. in Hexagon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fld id="{187E233A-2349-471C-9BFC-CFD91D3AE1B7}" type="datetime1">
              <a:rPr lang="de-DE" smtClean="0"/>
              <a:t>07.08.2023</a:t>
            </a:fld>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688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ILD | 4 Sp. in Hexagon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fld id="{AB6220E9-AD85-4C13-AC72-64A2E302799F}" type="datetime1">
              <a:rPr lang="de-DE" smtClean="0"/>
              <a:t>07.08.2023</a:t>
            </a:fld>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22095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ZEITSCHIENE | 4er, 1 Reih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8" name="Textplatzhalter 4">
            <a:extLst>
              <a:ext uri="{FF2B5EF4-FFF2-40B4-BE49-F238E27FC236}">
                <a16:creationId xmlns:a16="http://schemas.microsoft.com/office/drawing/2014/main" id="{270F43E7-76F3-BF4A-BA89-1A5DBD3299CD}"/>
              </a:ext>
            </a:extLst>
          </p:cNvPr>
          <p:cNvSpPr>
            <a:spLocks noGrp="1" noChangeAspect="1"/>
          </p:cNvSpPr>
          <p:nvPr>
            <p:ph type="body" sz="quarter" idx="29" hasCustomPrompt="1"/>
          </p:nvPr>
        </p:nvSpPr>
        <p:spPr>
          <a:xfrm>
            <a:off x="527949"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9" name="Textplatzhalter 4">
            <a:extLst>
              <a:ext uri="{FF2B5EF4-FFF2-40B4-BE49-F238E27FC236}">
                <a16:creationId xmlns:a16="http://schemas.microsoft.com/office/drawing/2014/main" id="{53274DB1-92D1-E346-B552-DBCCFB6B92AE}"/>
              </a:ext>
            </a:extLst>
          </p:cNvPr>
          <p:cNvSpPr>
            <a:spLocks noGrp="1" noChangeAspect="1"/>
          </p:cNvSpPr>
          <p:nvPr>
            <p:ph type="body" sz="quarter" idx="47" hasCustomPrompt="1"/>
          </p:nvPr>
        </p:nvSpPr>
        <p:spPr>
          <a:xfrm>
            <a:off x="3523405"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noChangeAspect="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noChangeAspect="1"/>
          </p:cNvSpPr>
          <p:nvPr>
            <p:ph type="body" sz="quarter" idx="49" hasCustomPrompt="1"/>
          </p:nvPr>
        </p:nvSpPr>
        <p:spPr>
          <a:xfrm>
            <a:off x="9514317"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cxnSp>
        <p:nvCxnSpPr>
          <p:cNvPr id="26" name="Gerade Verbindung 25">
            <a:extLst>
              <a:ext uri="{FF2B5EF4-FFF2-40B4-BE49-F238E27FC236}">
                <a16:creationId xmlns:a16="http://schemas.microsoft.com/office/drawing/2014/main" id="{A793FC8C-EC18-474D-B5D4-EF339D4AAEA3}"/>
              </a:ext>
            </a:extLst>
          </p:cNvPr>
          <p:cNvCxnSpPr>
            <a:cxnSpLocks/>
          </p:cNvCxnSpPr>
          <p:nvPr userDrawn="1"/>
        </p:nvCxnSpPr>
        <p:spPr>
          <a:xfrm>
            <a:off x="527949" y="3636061"/>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fld id="{4E85A259-73F1-4680-A5CA-E7BAB134A41B}" type="datetime1">
              <a:rPr lang="de-DE" smtClean="0"/>
              <a:t>07.08.2023</a:t>
            </a:fld>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sp>
        <p:nvSpPr>
          <p:cNvPr id="8" name="Sechseck 7">
            <a:extLst>
              <a:ext uri="{FF2B5EF4-FFF2-40B4-BE49-F238E27FC236}">
                <a16:creationId xmlns:a16="http://schemas.microsoft.com/office/drawing/2014/main" id="{2A4435B1-B563-4515-A1D2-B6C2894BA662}"/>
              </a:ext>
            </a:extLst>
          </p:cNvPr>
          <p:cNvSpPr/>
          <p:nvPr userDrawn="1"/>
        </p:nvSpPr>
        <p:spPr>
          <a:xfrm rot="5400000">
            <a:off x="1512642"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F9F8E6E7-22F3-483B-8A9A-3AF07D063EA7}"/>
              </a:ext>
            </a:extLst>
          </p:cNvPr>
          <p:cNvSpPr/>
          <p:nvPr userDrawn="1"/>
        </p:nvSpPr>
        <p:spPr>
          <a:xfrm rot="5400000">
            <a:off x="4511605"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4768ABD0-C1F1-4FE4-B0BA-9E94E8E6E3F0}"/>
              </a:ext>
            </a:extLst>
          </p:cNvPr>
          <p:cNvSpPr/>
          <p:nvPr userDrawn="1"/>
        </p:nvSpPr>
        <p:spPr>
          <a:xfrm rot="5400000">
            <a:off x="7507061"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7287138B-153C-431C-95B1-ED6AFBD684A0}"/>
              </a:ext>
            </a:extLst>
          </p:cNvPr>
          <p:cNvSpPr/>
          <p:nvPr userDrawn="1"/>
        </p:nvSpPr>
        <p:spPr>
          <a:xfrm rot="5400000">
            <a:off x="10502517"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platzhalter 4">
            <a:extLst>
              <a:ext uri="{FF2B5EF4-FFF2-40B4-BE49-F238E27FC236}">
                <a16:creationId xmlns:a16="http://schemas.microsoft.com/office/drawing/2014/main" id="{4EA0B46F-3F1E-400D-9982-FD3BB3C5B73A}"/>
              </a:ext>
            </a:extLst>
          </p:cNvPr>
          <p:cNvSpPr>
            <a:spLocks noGrp="1"/>
          </p:cNvSpPr>
          <p:nvPr>
            <p:ph type="body" sz="quarter" idx="22" hasCustomPrompt="1"/>
          </p:nvPr>
        </p:nvSpPr>
        <p:spPr>
          <a:xfrm>
            <a:off x="521943"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4" name="Textplatzhalter 4">
            <a:extLst>
              <a:ext uri="{FF2B5EF4-FFF2-40B4-BE49-F238E27FC236}">
                <a16:creationId xmlns:a16="http://schemas.microsoft.com/office/drawing/2014/main" id="{53E07890-5C17-40FE-9801-61A9E61ED900}"/>
              </a:ext>
            </a:extLst>
          </p:cNvPr>
          <p:cNvSpPr>
            <a:spLocks noGrp="1"/>
          </p:cNvSpPr>
          <p:nvPr>
            <p:ph type="body" sz="quarter" idx="56" hasCustomPrompt="1"/>
          </p:nvPr>
        </p:nvSpPr>
        <p:spPr>
          <a:xfrm>
            <a:off x="3498109"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5" name="Textplatzhalter 4">
            <a:extLst>
              <a:ext uri="{FF2B5EF4-FFF2-40B4-BE49-F238E27FC236}">
                <a16:creationId xmlns:a16="http://schemas.microsoft.com/office/drawing/2014/main" id="{A40F4F17-FB3A-4FDE-8B94-5BBAC431FAB1}"/>
              </a:ext>
            </a:extLst>
          </p:cNvPr>
          <p:cNvSpPr>
            <a:spLocks noGrp="1"/>
          </p:cNvSpPr>
          <p:nvPr>
            <p:ph type="body" sz="quarter" idx="57" hasCustomPrompt="1"/>
          </p:nvPr>
        </p:nvSpPr>
        <p:spPr>
          <a:xfrm>
            <a:off x="650828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3D4C44E6-6711-4064-B083-089A78D66AC0}"/>
              </a:ext>
            </a:extLst>
          </p:cNvPr>
          <p:cNvSpPr>
            <a:spLocks noGrp="1"/>
          </p:cNvSpPr>
          <p:nvPr>
            <p:ph type="body" sz="quarter" idx="58" hasCustomPrompt="1"/>
          </p:nvPr>
        </p:nvSpPr>
        <p:spPr>
          <a:xfrm>
            <a:off x="945347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5" name="Textplatzhalter 4">
            <a:extLst>
              <a:ext uri="{FF2B5EF4-FFF2-40B4-BE49-F238E27FC236}">
                <a16:creationId xmlns:a16="http://schemas.microsoft.com/office/drawing/2014/main" id="{46BB2C6D-C606-46F0-9E3F-E309A8A2194D}"/>
              </a:ext>
            </a:extLst>
          </p:cNvPr>
          <p:cNvSpPr>
            <a:spLocks noGrp="1"/>
          </p:cNvSpPr>
          <p:nvPr>
            <p:ph type="body" sz="quarter" idx="42" hasCustomPrompt="1"/>
          </p:nvPr>
        </p:nvSpPr>
        <p:spPr>
          <a:xfrm>
            <a:off x="521943" y="5896711"/>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36" name="Textplatzhalter 4">
            <a:extLst>
              <a:ext uri="{FF2B5EF4-FFF2-40B4-BE49-F238E27FC236}">
                <a16:creationId xmlns:a16="http://schemas.microsoft.com/office/drawing/2014/main" id="{3097764B-CC34-40A8-B9B5-5E0309353FE3}"/>
              </a:ext>
            </a:extLst>
          </p:cNvPr>
          <p:cNvSpPr>
            <a:spLocks noGrp="1"/>
          </p:cNvSpPr>
          <p:nvPr>
            <p:ph type="body" sz="quarter" idx="62" hasCustomPrompt="1"/>
          </p:nvPr>
        </p:nvSpPr>
        <p:spPr>
          <a:xfrm>
            <a:off x="3498109" y="5891713"/>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2" name="Textplatzhalter 4">
            <a:extLst>
              <a:ext uri="{FF2B5EF4-FFF2-40B4-BE49-F238E27FC236}">
                <a16:creationId xmlns:a16="http://schemas.microsoft.com/office/drawing/2014/main" id="{40593967-AE58-4A57-9750-B4AB5A76781D}"/>
              </a:ext>
            </a:extLst>
          </p:cNvPr>
          <p:cNvSpPr>
            <a:spLocks noGrp="1"/>
          </p:cNvSpPr>
          <p:nvPr>
            <p:ph type="body" sz="quarter" idx="63" hasCustomPrompt="1"/>
          </p:nvPr>
        </p:nvSpPr>
        <p:spPr>
          <a:xfrm>
            <a:off x="6508281" y="5886715"/>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3DAAB49B-335F-4A1B-89C3-79D7DED3EC2F}"/>
              </a:ext>
            </a:extLst>
          </p:cNvPr>
          <p:cNvSpPr>
            <a:spLocks noGrp="1"/>
          </p:cNvSpPr>
          <p:nvPr>
            <p:ph type="body" sz="quarter" idx="64" hasCustomPrompt="1"/>
          </p:nvPr>
        </p:nvSpPr>
        <p:spPr>
          <a:xfrm>
            <a:off x="9453471" y="5881717"/>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8979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ZEITSCHIENE | 4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9" name="Textplatzhalter 4">
            <a:extLst>
              <a:ext uri="{FF2B5EF4-FFF2-40B4-BE49-F238E27FC236}">
                <a16:creationId xmlns:a16="http://schemas.microsoft.com/office/drawing/2014/main" id="{53274DB1-92D1-E346-B552-DBCCFB6B92AE}"/>
              </a:ext>
            </a:extLst>
          </p:cNvPr>
          <p:cNvSpPr>
            <a:spLocks noGrp="1"/>
          </p:cNvSpPr>
          <p:nvPr>
            <p:ph type="body" sz="quarter" idx="47" hasCustomPrompt="1"/>
          </p:nvPr>
        </p:nvSpPr>
        <p:spPr>
          <a:xfrm>
            <a:off x="3523405" y="3824843"/>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p:cNvSpPr>
          <p:nvPr>
            <p:ph type="body" sz="quarter" idx="49" hasCustomPrompt="1"/>
          </p:nvPr>
        </p:nvSpPr>
        <p:spPr>
          <a:xfrm>
            <a:off x="9514317" y="3788839"/>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fld id="{82FA73E2-DD6B-4A1F-9F45-E5A1DC0EF561}" type="datetime1">
              <a:rPr lang="de-DE" smtClean="0"/>
              <a:t>07.08.2023</a:t>
            </a:fld>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cxnSp>
        <p:nvCxnSpPr>
          <p:cNvPr id="22" name="Gerade Verbindung 25">
            <a:extLst>
              <a:ext uri="{FF2B5EF4-FFF2-40B4-BE49-F238E27FC236}">
                <a16:creationId xmlns:a16="http://schemas.microsoft.com/office/drawing/2014/main" id="{78408875-7EC9-470E-A05F-530592564214}"/>
              </a:ext>
            </a:extLst>
          </p:cNvPr>
          <p:cNvCxnSpPr>
            <a:cxnSpLocks/>
          </p:cNvCxnSpPr>
          <p:nvPr userDrawn="1"/>
        </p:nvCxnSpPr>
        <p:spPr>
          <a:xfrm>
            <a:off x="527949" y="3679020"/>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hseck 22">
            <a:extLst>
              <a:ext uri="{FF2B5EF4-FFF2-40B4-BE49-F238E27FC236}">
                <a16:creationId xmlns:a16="http://schemas.microsoft.com/office/drawing/2014/main" id="{40C55B3B-041B-4A31-87EC-42C598195F63}"/>
              </a:ext>
            </a:extLst>
          </p:cNvPr>
          <p:cNvSpPr/>
          <p:nvPr userDrawn="1"/>
        </p:nvSpPr>
        <p:spPr>
          <a:xfrm rot="5400000">
            <a:off x="1512642"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Sechseck 23">
            <a:extLst>
              <a:ext uri="{FF2B5EF4-FFF2-40B4-BE49-F238E27FC236}">
                <a16:creationId xmlns:a16="http://schemas.microsoft.com/office/drawing/2014/main" id="{9C8928F1-895C-4FAB-9514-1FFC7E811F5F}"/>
              </a:ext>
            </a:extLst>
          </p:cNvPr>
          <p:cNvSpPr/>
          <p:nvPr userDrawn="1"/>
        </p:nvSpPr>
        <p:spPr>
          <a:xfrm rot="5400000">
            <a:off x="4511605"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Sechseck 32">
            <a:extLst>
              <a:ext uri="{FF2B5EF4-FFF2-40B4-BE49-F238E27FC236}">
                <a16:creationId xmlns:a16="http://schemas.microsoft.com/office/drawing/2014/main" id="{508D31CA-8B38-4C89-AD4A-F84936722C69}"/>
              </a:ext>
            </a:extLst>
          </p:cNvPr>
          <p:cNvSpPr/>
          <p:nvPr userDrawn="1"/>
        </p:nvSpPr>
        <p:spPr>
          <a:xfrm rot="5400000">
            <a:off x="7507061"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01EE9843-C054-46BC-A3B2-402240B74EBB}"/>
              </a:ext>
            </a:extLst>
          </p:cNvPr>
          <p:cNvSpPr/>
          <p:nvPr userDrawn="1"/>
        </p:nvSpPr>
        <p:spPr>
          <a:xfrm rot="5400000">
            <a:off x="10502517"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extplatzhalter 4">
            <a:extLst>
              <a:ext uri="{FF2B5EF4-FFF2-40B4-BE49-F238E27FC236}">
                <a16:creationId xmlns:a16="http://schemas.microsoft.com/office/drawing/2014/main" id="{D9512FB9-D3D9-4EFA-AAC6-1A7C6051C2D7}"/>
              </a:ext>
            </a:extLst>
          </p:cNvPr>
          <p:cNvSpPr>
            <a:spLocks noGrp="1" noChangeAspect="1"/>
          </p:cNvSpPr>
          <p:nvPr>
            <p:ph type="body" sz="quarter" idx="62" hasCustomPrompt="1"/>
          </p:nvPr>
        </p:nvSpPr>
        <p:spPr>
          <a:xfrm>
            <a:off x="524442"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6" name="Textplatzhalter 4">
            <a:extLst>
              <a:ext uri="{FF2B5EF4-FFF2-40B4-BE49-F238E27FC236}">
                <a16:creationId xmlns:a16="http://schemas.microsoft.com/office/drawing/2014/main" id="{89D2086F-5C0E-40A4-B602-302F70F2C006}"/>
              </a:ext>
            </a:extLst>
          </p:cNvPr>
          <p:cNvSpPr>
            <a:spLocks noGrp="1"/>
          </p:cNvSpPr>
          <p:nvPr>
            <p:ph type="body" sz="quarter" idx="22" hasCustomPrompt="1"/>
          </p:nvPr>
        </p:nvSpPr>
        <p:spPr>
          <a:xfrm>
            <a:off x="527949"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D4819480-5646-44FB-965C-BCB53BABF380}"/>
              </a:ext>
            </a:extLst>
          </p:cNvPr>
          <p:cNvSpPr>
            <a:spLocks noGrp="1"/>
          </p:cNvSpPr>
          <p:nvPr>
            <p:ph type="body" sz="quarter" idx="56" hasCustomPrompt="1"/>
          </p:nvPr>
        </p:nvSpPr>
        <p:spPr>
          <a:xfrm>
            <a:off x="3523405"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2" name="Textplatzhalter 4">
            <a:extLst>
              <a:ext uri="{FF2B5EF4-FFF2-40B4-BE49-F238E27FC236}">
                <a16:creationId xmlns:a16="http://schemas.microsoft.com/office/drawing/2014/main" id="{02F85D2F-5428-47EF-8B77-4F3445324EE1}"/>
              </a:ext>
            </a:extLst>
          </p:cNvPr>
          <p:cNvSpPr>
            <a:spLocks noGrp="1"/>
          </p:cNvSpPr>
          <p:nvPr>
            <p:ph type="body" sz="quarter" idx="57" hasCustomPrompt="1"/>
          </p:nvPr>
        </p:nvSpPr>
        <p:spPr>
          <a:xfrm>
            <a:off x="6518861"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2" name="Textplatzhalter 4">
            <a:extLst>
              <a:ext uri="{FF2B5EF4-FFF2-40B4-BE49-F238E27FC236}">
                <a16:creationId xmlns:a16="http://schemas.microsoft.com/office/drawing/2014/main" id="{BB99E0D1-7E31-497B-8A7B-DA15F91FC2C6}"/>
              </a:ext>
            </a:extLst>
          </p:cNvPr>
          <p:cNvSpPr>
            <a:spLocks noGrp="1"/>
          </p:cNvSpPr>
          <p:nvPr>
            <p:ph type="body" sz="quarter" idx="58" hasCustomPrompt="1"/>
          </p:nvPr>
        </p:nvSpPr>
        <p:spPr>
          <a:xfrm>
            <a:off x="9514317"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3" name="Textplatzhalter 4">
            <a:extLst>
              <a:ext uri="{FF2B5EF4-FFF2-40B4-BE49-F238E27FC236}">
                <a16:creationId xmlns:a16="http://schemas.microsoft.com/office/drawing/2014/main" id="{74FAF5CA-E0E7-41E2-8B54-D2778142E985}"/>
              </a:ext>
            </a:extLst>
          </p:cNvPr>
          <p:cNvSpPr>
            <a:spLocks noGrp="1"/>
          </p:cNvSpPr>
          <p:nvPr>
            <p:ph type="body" sz="quarter" idx="42" hasCustomPrompt="1"/>
          </p:nvPr>
        </p:nvSpPr>
        <p:spPr>
          <a:xfrm>
            <a:off x="4750881" y="3478348"/>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F594B665-2470-41F0-AA09-5134DA462864}"/>
              </a:ext>
            </a:extLst>
          </p:cNvPr>
          <p:cNvSpPr>
            <a:spLocks noGrp="1"/>
          </p:cNvSpPr>
          <p:nvPr>
            <p:ph type="body" sz="quarter" idx="64" hasCustomPrompt="1"/>
          </p:nvPr>
        </p:nvSpPr>
        <p:spPr>
          <a:xfrm>
            <a:off x="8102861" y="3478348"/>
            <a:ext cx="2271173"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5" name="Textplatzhalter 4">
            <a:extLst>
              <a:ext uri="{FF2B5EF4-FFF2-40B4-BE49-F238E27FC236}">
                <a16:creationId xmlns:a16="http://schemas.microsoft.com/office/drawing/2014/main" id="{C0C7BF5C-8DD2-49FC-B592-459619E864A2}"/>
              </a:ext>
            </a:extLst>
          </p:cNvPr>
          <p:cNvSpPr>
            <a:spLocks noGrp="1"/>
          </p:cNvSpPr>
          <p:nvPr>
            <p:ph type="body" sz="quarter" idx="65" hasCustomPrompt="1"/>
          </p:nvPr>
        </p:nvSpPr>
        <p:spPr>
          <a:xfrm>
            <a:off x="6478338"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6" name="Textplatzhalter 4">
            <a:extLst>
              <a:ext uri="{FF2B5EF4-FFF2-40B4-BE49-F238E27FC236}">
                <a16:creationId xmlns:a16="http://schemas.microsoft.com/office/drawing/2014/main" id="{3C7F93CC-3297-4626-A95E-39D3AC18FFBA}"/>
              </a:ext>
            </a:extLst>
          </p:cNvPr>
          <p:cNvSpPr>
            <a:spLocks noGrp="1"/>
          </p:cNvSpPr>
          <p:nvPr>
            <p:ph type="body" sz="quarter" idx="66" hasCustomPrompt="1"/>
          </p:nvPr>
        </p:nvSpPr>
        <p:spPr>
          <a:xfrm>
            <a:off x="482016"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372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Blau">
    <p:bg>
      <p:bgPr>
        <a:gradFill>
          <a:gsLst>
            <a:gs pos="0">
              <a:schemeClr val="tx2"/>
            </a:gs>
            <a:gs pos="100000">
              <a:schemeClr val="accent1"/>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E720FC54-580E-486A-930C-8D7933BE0153}"/>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8" name="Sechseck 3">
            <a:extLst>
              <a:ext uri="{FF2B5EF4-FFF2-40B4-BE49-F238E27FC236}">
                <a16:creationId xmlns:a16="http://schemas.microsoft.com/office/drawing/2014/main" id="{6E2656EB-C9A8-A646-957E-7362E76CA342}"/>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E2CDF412-1615-6F49-AA84-C887AEBD4898}"/>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5E7F9B1-7DB6-407C-B040-F05BD0C5FCFE}" type="datetime1">
              <a:rPr lang="de-DE" smtClean="0"/>
              <a:t>07.08.2023</a:t>
            </a:fld>
            <a:endParaRPr lang="de-DE" dirty="0"/>
          </a:p>
        </p:txBody>
      </p:sp>
      <p:pic>
        <p:nvPicPr>
          <p:cNvPr id="15" name="Grafik 14">
            <a:extLst>
              <a:ext uri="{FF2B5EF4-FFF2-40B4-BE49-F238E27FC236}">
                <a16:creationId xmlns:a16="http://schemas.microsoft.com/office/drawing/2014/main" id="{48FDA801-AAE2-8043-A2A9-E96913C1A75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54A60C3B-75A2-4897-9A3F-B5DE6DF6B596}"/>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418740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ZEITSCHIENE | 8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9" name="Bildplatzhalter 4">
            <a:extLst>
              <a:ext uri="{FF2B5EF4-FFF2-40B4-BE49-F238E27FC236}">
                <a16:creationId xmlns:a16="http://schemas.microsoft.com/office/drawing/2014/main" id="{D48C98A8-8742-DA41-9331-36F58A5D376D}"/>
              </a:ext>
            </a:extLst>
          </p:cNvPr>
          <p:cNvSpPr>
            <a:spLocks noGrp="1"/>
          </p:cNvSpPr>
          <p:nvPr>
            <p:ph type="pic" sz="quarter" idx="29" hasCustomPrompt="1"/>
          </p:nvPr>
        </p:nvSpPr>
        <p:spPr>
          <a:xfrm>
            <a:off x="4500585" y="3645024"/>
            <a:ext cx="1976737" cy="2275309"/>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0" name="Bildplatzhalter 4">
            <a:extLst>
              <a:ext uri="{FF2B5EF4-FFF2-40B4-BE49-F238E27FC236}">
                <a16:creationId xmlns:a16="http://schemas.microsoft.com/office/drawing/2014/main" id="{DC9902E2-9CEE-CB43-A206-C5D75955A8BF}"/>
              </a:ext>
            </a:extLst>
          </p:cNvPr>
          <p:cNvSpPr>
            <a:spLocks noGrp="1"/>
          </p:cNvSpPr>
          <p:nvPr>
            <p:ph type="pic" sz="quarter" idx="30" hasCustomPrompt="1"/>
          </p:nvPr>
        </p:nvSpPr>
        <p:spPr>
          <a:xfrm>
            <a:off x="8709386" y="1508383"/>
            <a:ext cx="1548808" cy="178274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1" name="Textplatzhalter 4">
            <a:extLst>
              <a:ext uri="{FF2B5EF4-FFF2-40B4-BE49-F238E27FC236}">
                <a16:creationId xmlns:a16="http://schemas.microsoft.com/office/drawing/2014/main" id="{721E8921-AE86-8044-AAA9-33FBDA46A9A4}"/>
              </a:ext>
            </a:extLst>
          </p:cNvPr>
          <p:cNvSpPr>
            <a:spLocks noGrp="1"/>
          </p:cNvSpPr>
          <p:nvPr>
            <p:ph type="body" sz="quarter" idx="33" hasCustomPrompt="1"/>
          </p:nvPr>
        </p:nvSpPr>
        <p:spPr>
          <a:xfrm>
            <a:off x="515938"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4"/>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ts val="2000"/>
              </a:lnSpc>
              <a:spcBef>
                <a:spcPts val="0"/>
              </a:spcBef>
              <a:buClr>
                <a:schemeClr val="accent4"/>
              </a:buClr>
              <a:buSzPct val="25000"/>
              <a:buFont typeface="Arial" panose="020B0604020202020204" pitchFamily="34" charset="0"/>
              <a:buChar char="•"/>
              <a:defRPr sz="20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Rauten-Text | zweite Ebene ggf. mit TAB!</a:t>
            </a:r>
          </a:p>
          <a:p>
            <a:pPr lvl="1"/>
            <a:r>
              <a:rPr lang="de-DE" dirty="0"/>
              <a:t>Zweite Ebene</a:t>
            </a:r>
          </a:p>
        </p:txBody>
      </p:sp>
      <p:sp>
        <p:nvSpPr>
          <p:cNvPr id="12" name="Textplatzhalter 4">
            <a:extLst>
              <a:ext uri="{FF2B5EF4-FFF2-40B4-BE49-F238E27FC236}">
                <a16:creationId xmlns:a16="http://schemas.microsoft.com/office/drawing/2014/main" id="{734D9526-5F58-AF43-B143-E2EC5BAF0440}"/>
              </a:ext>
            </a:extLst>
          </p:cNvPr>
          <p:cNvSpPr>
            <a:spLocks noGrp="1" noChangeAspect="1"/>
          </p:cNvSpPr>
          <p:nvPr>
            <p:ph type="body" sz="quarter" idx="34" hasCustomPrompt="1"/>
          </p:nvPr>
        </p:nvSpPr>
        <p:spPr>
          <a:xfrm>
            <a:off x="3515536" y="1851127"/>
            <a:ext cx="1240645"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tx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Char char="•"/>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3" name="Textplatzhalter 4">
            <a:extLst>
              <a:ext uri="{FF2B5EF4-FFF2-40B4-BE49-F238E27FC236}">
                <a16:creationId xmlns:a16="http://schemas.microsoft.com/office/drawing/2014/main" id="{F7411C68-29E7-D947-9CC1-474FDC52360E}"/>
              </a:ext>
            </a:extLst>
          </p:cNvPr>
          <p:cNvSpPr>
            <a:spLocks noGrp="1"/>
          </p:cNvSpPr>
          <p:nvPr>
            <p:ph type="body" sz="quarter" idx="35" hasCustomPrompt="1"/>
          </p:nvPr>
        </p:nvSpPr>
        <p:spPr>
          <a:xfrm>
            <a:off x="5851323"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3"/>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1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5</a:t>
            </a:r>
          </a:p>
        </p:txBody>
      </p:sp>
      <p:sp>
        <p:nvSpPr>
          <p:cNvPr id="14" name="Textplatzhalter 4">
            <a:extLst>
              <a:ext uri="{FF2B5EF4-FFF2-40B4-BE49-F238E27FC236}">
                <a16:creationId xmlns:a16="http://schemas.microsoft.com/office/drawing/2014/main" id="{5A6F4CCE-931D-5045-BA5F-1C71ED1FD509}"/>
              </a:ext>
            </a:extLst>
          </p:cNvPr>
          <p:cNvSpPr>
            <a:spLocks noGrp="1"/>
          </p:cNvSpPr>
          <p:nvPr>
            <p:ph type="body" sz="quarter" idx="36" hasCustomPrompt="1"/>
          </p:nvPr>
        </p:nvSpPr>
        <p:spPr>
          <a:xfrm>
            <a:off x="9973623" y="3645024"/>
            <a:ext cx="1699427" cy="19725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5"/>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47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8</a:t>
            </a:r>
          </a:p>
        </p:txBody>
      </p:sp>
      <p:sp>
        <p:nvSpPr>
          <p:cNvPr id="16" name="Textplatzhalter 4">
            <a:extLst>
              <a:ext uri="{FF2B5EF4-FFF2-40B4-BE49-F238E27FC236}">
                <a16:creationId xmlns:a16="http://schemas.microsoft.com/office/drawing/2014/main" id="{14B49CCD-5EAF-FC4A-BABB-10B3F42AF3F9}"/>
              </a:ext>
            </a:extLst>
          </p:cNvPr>
          <p:cNvSpPr>
            <a:spLocks noGrp="1"/>
          </p:cNvSpPr>
          <p:nvPr>
            <p:ph type="body" sz="quarter" idx="37" hasCustomPrompt="1"/>
          </p:nvPr>
        </p:nvSpPr>
        <p:spPr>
          <a:xfrm>
            <a:off x="7533011" y="3645024"/>
            <a:ext cx="1259286"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1"/>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None/>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7" name="Textplatzhalter 4">
            <a:extLst>
              <a:ext uri="{FF2B5EF4-FFF2-40B4-BE49-F238E27FC236}">
                <a16:creationId xmlns:a16="http://schemas.microsoft.com/office/drawing/2014/main" id="{80660C0B-75E7-374D-9DF5-0792F1E0EA89}"/>
              </a:ext>
            </a:extLst>
          </p:cNvPr>
          <p:cNvSpPr>
            <a:spLocks noGrp="1"/>
          </p:cNvSpPr>
          <p:nvPr>
            <p:ph type="body" sz="quarter" idx="38" hasCustomPrompt="1"/>
          </p:nvPr>
        </p:nvSpPr>
        <p:spPr>
          <a:xfrm>
            <a:off x="2081123" y="3645024"/>
            <a:ext cx="1483508" cy="1721886"/>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rgbClr val="623C7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7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2</a:t>
            </a:r>
          </a:p>
        </p:txBody>
      </p:sp>
      <p:cxnSp>
        <p:nvCxnSpPr>
          <p:cNvPr id="18" name="Gerade Verbindung 17">
            <a:extLst>
              <a:ext uri="{FF2B5EF4-FFF2-40B4-BE49-F238E27FC236}">
                <a16:creationId xmlns:a16="http://schemas.microsoft.com/office/drawing/2014/main" id="{D48132B1-B88C-9142-88BB-405706D20157}"/>
              </a:ext>
            </a:extLst>
          </p:cNvPr>
          <p:cNvCxnSpPr>
            <a:cxnSpLocks/>
          </p:cNvCxnSpPr>
          <p:nvPr/>
        </p:nvCxnSpPr>
        <p:spPr>
          <a:xfrm>
            <a:off x="515938" y="3471064"/>
            <a:ext cx="11160125"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128F009C-ED93-4129-958E-1565F8EE406E}"/>
              </a:ext>
            </a:extLst>
          </p:cNvPr>
          <p:cNvSpPr>
            <a:spLocks noGrp="1"/>
          </p:cNvSpPr>
          <p:nvPr>
            <p:ph type="dt" sz="half" idx="55"/>
          </p:nvPr>
        </p:nvSpPr>
        <p:spPr>
          <a:xfrm>
            <a:off x="4718306" y="6261233"/>
            <a:ext cx="2743200" cy="252000"/>
          </a:xfrm>
        </p:spPr>
        <p:txBody>
          <a:bodyPr/>
          <a:lstStyle/>
          <a:p>
            <a:fld id="{E7DEAA5B-2783-43E4-AA83-5D3C91EA1C21}" type="datetime1">
              <a:rPr lang="de-DE" smtClean="0"/>
              <a:t>07.08.2023</a:t>
            </a:fld>
            <a:endParaRPr lang="de-DE" dirty="0"/>
          </a:p>
        </p:txBody>
      </p:sp>
      <p:sp>
        <p:nvSpPr>
          <p:cNvPr id="42" name="Sechseck 41">
            <a:extLst>
              <a:ext uri="{FF2B5EF4-FFF2-40B4-BE49-F238E27FC236}">
                <a16:creationId xmlns:a16="http://schemas.microsoft.com/office/drawing/2014/main" id="{A18656F1-43BD-40FE-A656-5A848E79AD34}"/>
              </a:ext>
            </a:extLst>
          </p:cNvPr>
          <p:cNvSpPr/>
          <p:nvPr userDrawn="1"/>
        </p:nvSpPr>
        <p:spPr>
          <a:xfrm rot="5400000">
            <a:off x="138775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B5371547-FDFE-43CD-807E-327482E42285}"/>
              </a:ext>
            </a:extLst>
          </p:cNvPr>
          <p:cNvSpPr/>
          <p:nvPr userDrawn="1"/>
        </p:nvSpPr>
        <p:spPr>
          <a:xfrm rot="5400000">
            <a:off x="10731536"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Sechseck 43">
            <a:extLst>
              <a:ext uri="{FF2B5EF4-FFF2-40B4-BE49-F238E27FC236}">
                <a16:creationId xmlns:a16="http://schemas.microsoft.com/office/drawing/2014/main" id="{A4043AFF-CD7D-4B34-ABF9-AD85576034FF}"/>
              </a:ext>
            </a:extLst>
          </p:cNvPr>
          <p:cNvSpPr/>
          <p:nvPr userDrawn="1"/>
        </p:nvSpPr>
        <p:spPr>
          <a:xfrm rot="5400000">
            <a:off x="272258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6DC3393B-0827-4E35-B74B-740DF31E13E3}"/>
              </a:ext>
            </a:extLst>
          </p:cNvPr>
          <p:cNvSpPr/>
          <p:nvPr userDrawn="1"/>
        </p:nvSpPr>
        <p:spPr>
          <a:xfrm rot="5400000">
            <a:off x="4057409"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Sechseck 45">
            <a:extLst>
              <a:ext uri="{FF2B5EF4-FFF2-40B4-BE49-F238E27FC236}">
                <a16:creationId xmlns:a16="http://schemas.microsoft.com/office/drawing/2014/main" id="{05A48624-4764-4465-86FB-301C444A8603}"/>
              </a:ext>
            </a:extLst>
          </p:cNvPr>
          <p:cNvSpPr/>
          <p:nvPr userDrawn="1"/>
        </p:nvSpPr>
        <p:spPr>
          <a:xfrm rot="5400000">
            <a:off x="5392235"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Sechseck 46">
            <a:extLst>
              <a:ext uri="{FF2B5EF4-FFF2-40B4-BE49-F238E27FC236}">
                <a16:creationId xmlns:a16="http://schemas.microsoft.com/office/drawing/2014/main" id="{D1D6CA06-9395-4B50-AB35-EF3A28B796D0}"/>
              </a:ext>
            </a:extLst>
          </p:cNvPr>
          <p:cNvSpPr/>
          <p:nvPr userDrawn="1"/>
        </p:nvSpPr>
        <p:spPr>
          <a:xfrm rot="5400000">
            <a:off x="6727061"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Sechseck 47">
            <a:extLst>
              <a:ext uri="{FF2B5EF4-FFF2-40B4-BE49-F238E27FC236}">
                <a16:creationId xmlns:a16="http://schemas.microsoft.com/office/drawing/2014/main" id="{58755883-C79D-40AB-ABEA-6305E236141B}"/>
              </a:ext>
            </a:extLst>
          </p:cNvPr>
          <p:cNvSpPr/>
          <p:nvPr userDrawn="1"/>
        </p:nvSpPr>
        <p:spPr>
          <a:xfrm rot="5400000">
            <a:off x="806188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Sechseck 48">
            <a:extLst>
              <a:ext uri="{FF2B5EF4-FFF2-40B4-BE49-F238E27FC236}">
                <a16:creationId xmlns:a16="http://schemas.microsoft.com/office/drawing/2014/main" id="{BCBC3FE5-DEAE-4074-9B6C-DBDD6AC855C7}"/>
              </a:ext>
            </a:extLst>
          </p:cNvPr>
          <p:cNvSpPr/>
          <p:nvPr userDrawn="1"/>
        </p:nvSpPr>
        <p:spPr>
          <a:xfrm rot="5400000">
            <a:off x="939671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platzhalter 4">
            <a:extLst>
              <a:ext uri="{FF2B5EF4-FFF2-40B4-BE49-F238E27FC236}">
                <a16:creationId xmlns:a16="http://schemas.microsoft.com/office/drawing/2014/main" id="{31499EE4-7F4F-4D87-AFC4-CFFC6DCC4E5B}"/>
              </a:ext>
            </a:extLst>
          </p:cNvPr>
          <p:cNvSpPr>
            <a:spLocks noGrp="1"/>
          </p:cNvSpPr>
          <p:nvPr>
            <p:ph type="body" sz="quarter" idx="42" hasCustomPrompt="1"/>
          </p:nvPr>
        </p:nvSpPr>
        <p:spPr>
          <a:xfrm>
            <a:off x="4354938" y="5940666"/>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5" name="Textplatzhalter 4">
            <a:extLst>
              <a:ext uri="{FF2B5EF4-FFF2-40B4-BE49-F238E27FC236}">
                <a16:creationId xmlns:a16="http://schemas.microsoft.com/office/drawing/2014/main" id="{0C012DD2-24AF-4914-8C36-4771BCCFBDB2}"/>
              </a:ext>
            </a:extLst>
          </p:cNvPr>
          <p:cNvSpPr>
            <a:spLocks noGrp="1"/>
          </p:cNvSpPr>
          <p:nvPr>
            <p:ph type="body" sz="quarter" idx="57" hasCustomPrompt="1"/>
          </p:nvPr>
        </p:nvSpPr>
        <p:spPr>
          <a:xfrm>
            <a:off x="9840416" y="3150656"/>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 name="Foliennummernplatzhalter 3">
            <a:extLst>
              <a:ext uri="{FF2B5EF4-FFF2-40B4-BE49-F238E27FC236}">
                <a16:creationId xmlns:a16="http://schemas.microsoft.com/office/drawing/2014/main" id="{F9FB78F8-F1E4-49C6-94F9-6B39E3D43180}"/>
              </a:ext>
            </a:extLst>
          </p:cNvPr>
          <p:cNvSpPr>
            <a:spLocks noGrp="1"/>
          </p:cNvSpPr>
          <p:nvPr>
            <p:ph type="sldNum" sz="quarter" idx="58"/>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061856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AGRAMM |  1er">
    <p:spTree>
      <p:nvGrpSpPr>
        <p:cNvPr id="1" name=""/>
        <p:cNvGrpSpPr/>
        <p:nvPr/>
      </p:nvGrpSpPr>
      <p:grpSpPr>
        <a:xfrm>
          <a:off x="0" y="0"/>
          <a:ext cx="0" cy="0"/>
          <a:chOff x="0" y="0"/>
          <a:chExt cx="0" cy="0"/>
        </a:xfrm>
      </p:grpSpPr>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p>
            <a:fld id="{06C64B5E-B773-4652-990D-25C4849CE49D}" type="datetime1">
              <a:rPr lang="de-DE" smtClean="0"/>
              <a:t>07.08.2023</a:t>
            </a:fld>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7835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fld id="{39AACC93-7D19-4384-AB96-E066DCAC7090}" type="datetime1">
              <a:rPr lang="de-DE" smtClean="0"/>
              <a:t>07.08.2023</a:t>
            </a:fld>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251869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fld id="{B6EE666A-AD3D-4203-A4F6-6094FD7AFC54}" type="datetime1">
              <a:rPr lang="de-DE" smtClean="0"/>
              <a:t>07.08.2023</a:t>
            </a:fld>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422665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AGRAMM | 2 Sp. , Inhalt link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520808" y="1741828"/>
            <a:ext cx="5400000" cy="4171610"/>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6279870" y="1742882"/>
            <a:ext cx="5400000" cy="4170534"/>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7795" y="1060079"/>
            <a:ext cx="11148267"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7795" y="1348079"/>
            <a:ext cx="11148267"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62C611DE-A112-4F8F-8F6A-D6A32B7CC483}"/>
              </a:ext>
            </a:extLst>
          </p:cNvPr>
          <p:cNvSpPr>
            <a:spLocks noGrp="1"/>
          </p:cNvSpPr>
          <p:nvPr>
            <p:ph type="dt" sz="half" idx="42"/>
          </p:nvPr>
        </p:nvSpPr>
        <p:spPr/>
        <p:txBody>
          <a:bodyPr/>
          <a:lstStyle/>
          <a:p>
            <a:fld id="{36E6792B-FC05-4639-8C79-7B6C32F51486}" type="datetime1">
              <a:rPr lang="de-DE" smtClean="0"/>
              <a:t>07.08.2023</a:t>
            </a:fld>
            <a:endParaRPr lang="de-DE" dirty="0"/>
          </a:p>
        </p:txBody>
      </p:sp>
      <p:sp>
        <p:nvSpPr>
          <p:cNvPr id="6" name="Foliennummernplatzhalter 5">
            <a:extLst>
              <a:ext uri="{FF2B5EF4-FFF2-40B4-BE49-F238E27FC236}">
                <a16:creationId xmlns:a16="http://schemas.microsoft.com/office/drawing/2014/main" id="{33F7F3D3-C55B-40DC-B0B3-A4B37778652C}"/>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4C4175D-98E1-43B3-9D2F-16BC6750A931}"/>
              </a:ext>
            </a:extLst>
          </p:cNvPr>
          <p:cNvSpPr>
            <a:spLocks noGrp="1"/>
          </p:cNvSpPr>
          <p:nvPr>
            <p:ph type="body" sz="quarter" idx="40" hasCustomPrompt="1"/>
          </p:nvPr>
        </p:nvSpPr>
        <p:spPr>
          <a:xfrm>
            <a:off x="540069" y="5977438"/>
            <a:ext cx="5364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ACA6B3E9-BC7C-44BB-8C12-1E59549A978A}"/>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37779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spcBef>
                <a:spcPts val="800"/>
              </a:spcBef>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fld id="{50448F09-7BBA-4771-9432-B16683925413}" type="datetime1">
              <a:rPr lang="de-DE" smtClean="0"/>
              <a:t>07.08.2023</a:t>
            </a:fld>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82207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AGRAMM | 2 Sp. , Inhalt link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530299" y="1734474"/>
            <a:ext cx="3600000" cy="4178964"/>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4473790" y="1734474"/>
            <a:ext cx="7200000" cy="4178964"/>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30299" y="1060079"/>
            <a:ext cx="1114576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30299" y="1348079"/>
            <a:ext cx="1114576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6" name="Foliennummernplatzhalter 5">
            <a:extLst>
              <a:ext uri="{FF2B5EF4-FFF2-40B4-BE49-F238E27FC236}">
                <a16:creationId xmlns:a16="http://schemas.microsoft.com/office/drawing/2014/main" id="{EF7135BE-9368-46F6-ABD4-D91609549590}"/>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7" name="Datumsplatzhalter 6">
            <a:extLst>
              <a:ext uri="{FF2B5EF4-FFF2-40B4-BE49-F238E27FC236}">
                <a16:creationId xmlns:a16="http://schemas.microsoft.com/office/drawing/2014/main" id="{722755C9-0F94-4279-8272-4362F6F82FD0}"/>
              </a:ext>
            </a:extLst>
          </p:cNvPr>
          <p:cNvSpPr>
            <a:spLocks noGrp="1"/>
          </p:cNvSpPr>
          <p:nvPr>
            <p:ph type="dt" sz="half" idx="44"/>
          </p:nvPr>
        </p:nvSpPr>
        <p:spPr/>
        <p:txBody>
          <a:bodyPr/>
          <a:lstStyle/>
          <a:p>
            <a:fld id="{A753081C-465E-4B4B-B32D-C3A7F4CF10D3}" type="datetime1">
              <a:rPr lang="de-DE" smtClean="0"/>
              <a:t>07.08.2023</a:t>
            </a:fld>
            <a:endParaRPr lang="de-DE" dirty="0"/>
          </a:p>
        </p:txBody>
      </p:sp>
      <p:sp>
        <p:nvSpPr>
          <p:cNvPr id="13" name="Textplatzhalter 3">
            <a:extLst>
              <a:ext uri="{FF2B5EF4-FFF2-40B4-BE49-F238E27FC236}">
                <a16:creationId xmlns:a16="http://schemas.microsoft.com/office/drawing/2014/main" id="{19404BAC-73F2-42E8-A9E7-4515B54785C6}"/>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4" name="Textplatzhalter 3">
            <a:extLst>
              <a:ext uri="{FF2B5EF4-FFF2-40B4-BE49-F238E27FC236}">
                <a16:creationId xmlns:a16="http://schemas.microsoft.com/office/drawing/2014/main" id="{3E4910C9-9B58-4EEB-80E9-AA0A6823B66D}"/>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70519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endParaRPr lang="de-DE" dirty="0"/>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fld id="{2214C301-A6AB-48E5-9FA9-A3F9034F687A}" type="datetime1">
              <a:rPr lang="de-DE" smtClean="0"/>
              <a:t>07.08.2023</a:t>
            </a:fld>
            <a:endParaRPr lang="de-DE" dirty="0"/>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310646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_Titel &amp; Inhalt">
    <p:spTree>
      <p:nvGrpSpPr>
        <p:cNvPr id="1" name=""/>
        <p:cNvGrpSpPr/>
        <p:nvPr/>
      </p:nvGrpSpPr>
      <p:grpSpPr>
        <a:xfrm>
          <a:off x="0" y="0"/>
          <a:ext cx="0" cy="0"/>
          <a:chOff x="0" y="0"/>
          <a:chExt cx="0" cy="0"/>
        </a:xfrm>
      </p:grpSpPr>
      <p:sp>
        <p:nvSpPr>
          <p:cNvPr id="56" name="Textfeld 55"/>
          <p:cNvSpPr txBox="1"/>
          <p:nvPr userDrawn="1"/>
        </p:nvSpPr>
        <p:spPr>
          <a:xfrm>
            <a:off x="-3759192" y="1157761"/>
            <a:ext cx="3744487" cy="4299030"/>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Inhaltsbereich mit/ohne Aufzählungszeichen:</a:t>
            </a:r>
            <a:br>
              <a:rPr lang="de-DE" sz="1400" b="1" dirty="0"/>
            </a:br>
            <a:r>
              <a:rPr lang="de-DE" sz="1400" b="0" kern="1200" dirty="0">
                <a:solidFill>
                  <a:schemeClr val="tx1"/>
                </a:solidFill>
                <a:latin typeface="+mn-lt"/>
                <a:ea typeface="+mn-ea"/>
                <a:cs typeface="+mn-cs"/>
              </a:rPr>
              <a:t>1. Ebene Arial 20 Pt.</a:t>
            </a:r>
            <a:br>
              <a:rPr lang="de-DE" sz="1400" b="0" kern="1200" dirty="0">
                <a:solidFill>
                  <a:schemeClr val="tx1"/>
                </a:solidFill>
                <a:latin typeface="+mn-lt"/>
                <a:ea typeface="+mn-ea"/>
                <a:cs typeface="+mn-cs"/>
              </a:rPr>
            </a:br>
            <a:r>
              <a:rPr lang="de-DE" sz="1400" b="0" kern="1200" dirty="0">
                <a:solidFill>
                  <a:schemeClr val="tx1"/>
                </a:solidFill>
                <a:latin typeface="+mn-lt"/>
                <a:ea typeface="+mn-ea"/>
                <a:cs typeface="+mn-cs"/>
              </a:rPr>
              <a:t>Ab 2. Ebene 18 Pt.</a:t>
            </a:r>
          </a:p>
          <a:p>
            <a:pPr marL="0" marR="0" indent="0" algn="l" defTabSz="914400" rtl="0" eaLnBrk="1" fontAlgn="auto" latinLnBrk="0" hangingPunct="1">
              <a:lnSpc>
                <a:spcPct val="90000"/>
              </a:lnSpc>
              <a:spcBef>
                <a:spcPts val="0"/>
              </a:spcBef>
              <a:spcAft>
                <a:spcPts val="1000"/>
              </a:spcAft>
              <a:buClrTx/>
              <a:buSzTx/>
              <a:buFontTx/>
              <a:buNone/>
              <a:tabLst/>
              <a:defRPr/>
            </a:pPr>
            <a:r>
              <a:rPr lang="de-DE" sz="1400" b="1" kern="1200" dirty="0">
                <a:solidFill>
                  <a:schemeClr val="tx1"/>
                </a:solidFill>
                <a:latin typeface="+mn-lt"/>
                <a:ea typeface="+mn-ea"/>
                <a:cs typeface="+mn-cs"/>
              </a:rPr>
              <a:t>Optional Untertitel/Zwischenüberschrift:</a:t>
            </a:r>
            <a:br>
              <a:rPr lang="de-DE" sz="1400" b="1" kern="1200" dirty="0">
                <a:solidFill>
                  <a:schemeClr val="tx1"/>
                </a:solidFill>
                <a:latin typeface="+mn-lt"/>
                <a:ea typeface="+mn-ea"/>
                <a:cs typeface="+mn-cs"/>
              </a:rPr>
            </a:br>
            <a:r>
              <a:rPr lang="de-DE" sz="1400" b="0" dirty="0"/>
              <a:t>Arial</a:t>
            </a:r>
            <a:r>
              <a:rPr lang="de-DE" sz="1400" b="0" baseline="0" dirty="0"/>
              <a:t> 20 Pt., Dunkelblau aus der oberen Farbreihe der Designfarben</a:t>
            </a:r>
            <a:br>
              <a:rPr lang="de-DE" sz="1400" b="0" baseline="0" dirty="0"/>
            </a:br>
            <a:r>
              <a:rPr lang="de-DE" sz="1400" b="0" baseline="0" dirty="0"/>
              <a:t>(RGB 76 | 128 | 179)</a:t>
            </a:r>
            <a:br>
              <a:rPr lang="de-DE" sz="1400" b="0" kern="1200" baseline="0" dirty="0">
                <a:solidFill>
                  <a:schemeClr val="tx1"/>
                </a:solidFill>
                <a:latin typeface="+mn-lt"/>
                <a:ea typeface="+mn-ea"/>
                <a:cs typeface="+mn-cs"/>
              </a:rPr>
            </a:br>
            <a:br>
              <a:rPr lang="de-DE" sz="1400" b="0" kern="1200" baseline="0" dirty="0">
                <a:solidFill>
                  <a:schemeClr val="tx1"/>
                </a:solidFill>
                <a:latin typeface="+mn-lt"/>
                <a:ea typeface="+mn-ea"/>
                <a:cs typeface="+mn-cs"/>
              </a:rPr>
            </a:br>
            <a:r>
              <a:rPr lang="de-DE" sz="1400" b="1" kern="1200" dirty="0">
                <a:solidFill>
                  <a:schemeClr val="tx1"/>
                </a:solidFill>
                <a:latin typeface="+mn-lt"/>
                <a:ea typeface="+mn-ea"/>
                <a:cs typeface="+mn-cs"/>
              </a:rPr>
              <a:t>Aufzählungszeichen einrichten:</a:t>
            </a:r>
            <a:br>
              <a:rPr lang="de-DE" sz="1400" b="1" kern="1200" dirty="0">
                <a:solidFill>
                  <a:schemeClr val="tx1"/>
                </a:solidFill>
                <a:latin typeface="+mn-lt"/>
                <a:ea typeface="+mn-ea"/>
                <a:cs typeface="+mn-cs"/>
              </a:rPr>
            </a:br>
            <a:r>
              <a:rPr lang="de-DE" sz="1400" b="0" kern="1200" baseline="0" dirty="0">
                <a:solidFill>
                  <a:schemeClr val="tx1"/>
                </a:solidFill>
                <a:latin typeface="+mn-lt"/>
                <a:ea typeface="+mn-ea"/>
                <a:cs typeface="+mn-cs"/>
              </a:rPr>
              <a:t>Reiter Start</a:t>
            </a:r>
            <a:br>
              <a:rPr lang="de-DE" sz="1400" b="0" kern="1200" baseline="0" dirty="0">
                <a:solidFill>
                  <a:schemeClr val="tx1"/>
                </a:solidFill>
                <a:latin typeface="+mn-lt"/>
                <a:ea typeface="+mn-ea"/>
                <a:cs typeface="+mn-cs"/>
              </a:rPr>
            </a:br>
            <a:r>
              <a:rPr lang="de-DE" sz="1400" b="0"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rPr>
              <a:t>Aufzählungszeichen/Nummerierung</a:t>
            </a:r>
            <a:br>
              <a:rPr lang="de-DE" sz="1400" b="0" kern="1200" baseline="0" dirty="0">
                <a:solidFill>
                  <a:schemeClr val="tx1"/>
                </a:solidFill>
                <a:latin typeface="+mn-lt"/>
                <a:ea typeface="+mn-ea"/>
                <a:cs typeface="+mn-cs"/>
              </a:rPr>
            </a:br>
            <a:r>
              <a:rPr lang="de-DE" sz="1400" b="0" kern="1200" baseline="0" dirty="0">
                <a:solidFill>
                  <a:schemeClr val="tx1"/>
                </a:solidFill>
                <a:latin typeface="+mn-lt"/>
                <a:ea typeface="+mn-ea"/>
                <a:cs typeface="+mn-cs"/>
                <a:sym typeface="Wingdings" panose="05000000000000000000" pitchFamily="2" charset="2"/>
              </a:rPr>
              <a:t> Anpassen  Schriftart „</a:t>
            </a:r>
            <a:r>
              <a:rPr lang="de-DE" sz="1400" b="0" kern="1200" baseline="0" dirty="0" err="1">
                <a:solidFill>
                  <a:schemeClr val="tx1"/>
                </a:solidFill>
                <a:latin typeface="+mn-lt"/>
                <a:ea typeface="+mn-ea"/>
                <a:cs typeface="+mn-cs"/>
                <a:sym typeface="Wingdings" panose="05000000000000000000" pitchFamily="2" charset="2"/>
              </a:rPr>
              <a:t>Windings</a:t>
            </a:r>
            <a:r>
              <a:rPr lang="de-DE" sz="1400" b="0" kern="1200" baseline="0" dirty="0">
                <a:solidFill>
                  <a:schemeClr val="tx1"/>
                </a:solidFill>
                <a:latin typeface="+mn-lt"/>
                <a:ea typeface="+mn-ea"/>
                <a:cs typeface="+mn-cs"/>
                <a:sym typeface="Wingdings" panose="05000000000000000000" pitchFamily="2" charset="2"/>
              </a:rPr>
              <a:t> 3“</a:t>
            </a:r>
            <a:br>
              <a:rPr lang="de-DE" sz="1400" b="0" kern="1200" baseline="0" dirty="0">
                <a:solidFill>
                  <a:schemeClr val="tx1"/>
                </a:solidFill>
                <a:latin typeface="+mn-lt"/>
                <a:ea typeface="+mn-ea"/>
                <a:cs typeface="+mn-cs"/>
                <a:sym typeface="Wingdings" panose="05000000000000000000" pitchFamily="2" charset="2"/>
              </a:rPr>
            </a:br>
            <a:r>
              <a:rPr lang="de-DE" sz="1400" b="0" kern="1200" baseline="0" dirty="0">
                <a:solidFill>
                  <a:schemeClr val="tx1"/>
                </a:solidFill>
                <a:latin typeface="+mn-lt"/>
                <a:ea typeface="+mn-ea"/>
                <a:cs typeface="+mn-cs"/>
                <a:sym typeface="Wingdings" panose="05000000000000000000" pitchFamily="2" charset="2"/>
              </a:rPr>
              <a:t></a:t>
            </a:r>
            <a:r>
              <a:rPr lang="de-DE" sz="1400" b="1"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sym typeface="Wingdings" panose="05000000000000000000" pitchFamily="2" charset="2"/>
              </a:rPr>
              <a:t>Symbol 180 „Keil“ auswählen</a:t>
            </a:r>
            <a:br>
              <a:rPr lang="de-DE" sz="1400" b="0" kern="1200" baseline="0" dirty="0">
                <a:solidFill>
                  <a:schemeClr val="tx1"/>
                </a:solidFill>
                <a:latin typeface="+mn-lt"/>
                <a:ea typeface="+mn-ea"/>
                <a:cs typeface="+mn-cs"/>
                <a:sym typeface="Wingdings" panose="05000000000000000000" pitchFamily="2" charset="2"/>
              </a:rPr>
            </a:br>
            <a:r>
              <a:rPr lang="de-DE" sz="1400" b="0"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rPr>
              <a:t>Aufzählungszeichen in </a:t>
            </a:r>
            <a:r>
              <a:rPr lang="de-DE" sz="1400" b="0" baseline="0" dirty="0"/>
              <a:t>Dunkelblau</a:t>
            </a:r>
            <a:br>
              <a:rPr lang="de-DE" sz="1400" b="0" baseline="0" dirty="0"/>
            </a:br>
            <a:r>
              <a:rPr lang="de-DE" sz="1400" b="0" baseline="0" dirty="0"/>
              <a:t>aus der oberen Farbreihe der Designfarben</a:t>
            </a:r>
            <a:br>
              <a:rPr lang="de-DE" sz="1400" b="0" baseline="0" dirty="0"/>
            </a:br>
            <a:r>
              <a:rPr lang="de-DE" sz="1400" b="0" baseline="0" dirty="0"/>
              <a:t>(RGB 76 | 128 | 179) einfärben</a:t>
            </a:r>
          </a:p>
          <a:p>
            <a:pPr marL="0" marR="0" indent="0" algn="l" defTabSz="914400" rtl="0" eaLnBrk="1" fontAlgn="auto" latinLnBrk="0" hangingPunct="1">
              <a:lnSpc>
                <a:spcPct val="90000"/>
              </a:lnSpc>
              <a:spcBef>
                <a:spcPts val="0"/>
              </a:spcBef>
              <a:spcAft>
                <a:spcPts val="1000"/>
              </a:spcAft>
              <a:buClrTx/>
              <a:buSzTx/>
              <a:buFontTx/>
              <a:buNone/>
              <a:tabLst/>
              <a:defRPr/>
            </a:pPr>
            <a:endParaRPr lang="de-DE" sz="1400" b="0" kern="1200" baseline="0" dirty="0">
              <a:solidFill>
                <a:schemeClr val="tx1"/>
              </a:solidFill>
              <a:latin typeface="+mn-lt"/>
              <a:ea typeface="+mn-ea"/>
              <a:cs typeface="+mn-cs"/>
            </a:endParaRPr>
          </a:p>
          <a:p>
            <a:pPr marL="0" marR="0" indent="0" algn="l" defTabSz="914400" rtl="0" eaLnBrk="1" fontAlgn="auto" latinLnBrk="0" hangingPunct="1">
              <a:lnSpc>
                <a:spcPct val="90000"/>
              </a:lnSpc>
              <a:spcBef>
                <a:spcPts val="0"/>
              </a:spcBef>
              <a:spcAft>
                <a:spcPts val="1000"/>
              </a:spcAft>
              <a:buClrTx/>
              <a:buSzTx/>
              <a:buFontTx/>
              <a:buNone/>
              <a:tabLst/>
              <a:defRPr/>
            </a:pPr>
            <a:endParaRPr lang="de-DE" sz="1400" b="0" baseline="0" dirty="0"/>
          </a:p>
        </p:txBody>
      </p:sp>
      <p:sp>
        <p:nvSpPr>
          <p:cNvPr id="3" name="Content 1"/>
          <p:cNvSpPr>
            <a:spLocks noGrp="1"/>
          </p:cNvSpPr>
          <p:nvPr>
            <p:ph sz="half" idx="1"/>
          </p:nvPr>
        </p:nvSpPr>
        <p:spPr>
          <a:xfrm>
            <a:off x="540070" y="1144800"/>
            <a:ext cx="5346696" cy="49032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Content 2"/>
          <p:cNvSpPr>
            <a:spLocks noGrp="1"/>
          </p:cNvSpPr>
          <p:nvPr>
            <p:ph sz="half" idx="2"/>
          </p:nvPr>
        </p:nvSpPr>
        <p:spPr>
          <a:xfrm>
            <a:off x="6304421" y="1144800"/>
            <a:ext cx="5346696" cy="49032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Titel 10"/>
          <p:cNvSpPr>
            <a:spLocks noGrp="1"/>
          </p:cNvSpPr>
          <p:nvPr>
            <p:ph type="title"/>
          </p:nvPr>
        </p:nvSpPr>
        <p:spPr/>
        <p:txBody>
          <a:bodyPr/>
          <a:lstStyle/>
          <a:p>
            <a:r>
              <a:rPr lang="de-DE"/>
              <a:t>Titelmasterformat durch Klicken bearbeiten</a:t>
            </a:r>
            <a:endParaRPr lang="de-DE" dirty="0"/>
          </a:p>
        </p:txBody>
      </p:sp>
      <p:sp>
        <p:nvSpPr>
          <p:cNvPr id="12" name="Datumsplatzhalter 11"/>
          <p:cNvSpPr>
            <a:spLocks noGrp="1"/>
          </p:cNvSpPr>
          <p:nvPr>
            <p:ph type="dt" sz="half" idx="14"/>
          </p:nvPr>
        </p:nvSpPr>
        <p:spPr/>
        <p:txBody>
          <a:bodyPr/>
          <a:lstStyle/>
          <a:p>
            <a:fld id="{3B0C76C7-E905-44C3-A4F8-668AF1962AF7}" type="datetime1">
              <a:rPr lang="de-DE" smtClean="0"/>
              <a:t>07.08.2023</a:t>
            </a:fld>
            <a:endParaRPr lang="de-DE" dirty="0"/>
          </a:p>
        </p:txBody>
      </p:sp>
      <p:sp>
        <p:nvSpPr>
          <p:cNvPr id="13" name="Fußzeilenplatzhalter 12"/>
          <p:cNvSpPr>
            <a:spLocks noGrp="1"/>
          </p:cNvSpPr>
          <p:nvPr>
            <p:ph type="ftr" sz="quarter" idx="15"/>
          </p:nvPr>
        </p:nvSpPr>
        <p:spPr/>
        <p:txBody>
          <a:bodyPr/>
          <a:lstStyle/>
          <a:p>
            <a:endParaRPr lang="de-DE" dirty="0"/>
          </a:p>
        </p:txBody>
      </p:sp>
      <p:sp>
        <p:nvSpPr>
          <p:cNvPr id="14" name="Foliennummernplatzhalter 13"/>
          <p:cNvSpPr>
            <a:spLocks noGrp="1"/>
          </p:cNvSpPr>
          <p:nvPr>
            <p:ph type="sldNum" sz="quarter" idx="16"/>
          </p:nvPr>
        </p:nvSpPr>
        <p:spPr/>
        <p:txBody>
          <a:bodyPr/>
          <a:lstStyle/>
          <a:p>
            <a:fld id="{02CEFE82-39F2-4F47-8A0C-D5AB3496FA5C}" type="slidenum">
              <a:rPr lang="de-DE" smtClean="0"/>
              <a:pPr/>
              <a:t>‹Nr.›</a:t>
            </a:fld>
            <a:endParaRPr lang="de-DE" dirty="0"/>
          </a:p>
        </p:txBody>
      </p:sp>
      <p:sp>
        <p:nvSpPr>
          <p:cNvPr id="10" name="Textfeld 9"/>
          <p:cNvSpPr txBox="1"/>
          <p:nvPr userDrawn="1"/>
        </p:nvSpPr>
        <p:spPr>
          <a:xfrm>
            <a:off x="-3759192" y="6295000"/>
            <a:ext cx="3744487" cy="540000"/>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Fußzeile:</a:t>
            </a:r>
            <a:r>
              <a:rPr lang="de-DE" sz="1400" b="1" baseline="0" dirty="0"/>
              <a:t> </a:t>
            </a:r>
            <a:r>
              <a:rPr lang="de-DE" sz="1400" b="0" dirty="0"/>
              <a:t>Bookman Old Style</a:t>
            </a:r>
            <a:r>
              <a:rPr lang="de-DE" sz="1400" b="0" baseline="0" dirty="0"/>
              <a:t> 10 Pt.</a:t>
            </a:r>
          </a:p>
        </p:txBody>
      </p:sp>
      <p:grpSp>
        <p:nvGrpSpPr>
          <p:cNvPr id="15" name="Gruppieren 14"/>
          <p:cNvGrpSpPr/>
          <p:nvPr userDrawn="1"/>
        </p:nvGrpSpPr>
        <p:grpSpPr>
          <a:xfrm>
            <a:off x="537691" y="-720000"/>
            <a:ext cx="11113427" cy="720000"/>
            <a:chOff x="537621" y="-720000"/>
            <a:chExt cx="11111980" cy="720000"/>
          </a:xfrm>
        </p:grpSpPr>
        <p:cxnSp>
          <p:nvCxnSpPr>
            <p:cNvPr id="16" name="Gerade Verbindung 15"/>
            <p:cNvCxnSpPr/>
            <p:nvPr userDrawn="1"/>
          </p:nvCxnSpPr>
          <p:spPr>
            <a:xfrm flipV="1">
              <a:off x="537621"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flipV="1">
              <a:off x="11649601"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a:xfrm flipV="1">
              <a:off x="6091572"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9" name="Gruppieren 18"/>
          <p:cNvGrpSpPr/>
          <p:nvPr userDrawn="1"/>
        </p:nvGrpSpPr>
        <p:grpSpPr>
          <a:xfrm>
            <a:off x="537691" y="6862588"/>
            <a:ext cx="11113427" cy="720000"/>
            <a:chOff x="537621" y="6862588"/>
            <a:chExt cx="11111980" cy="720000"/>
          </a:xfrm>
        </p:grpSpPr>
        <p:cxnSp>
          <p:nvCxnSpPr>
            <p:cNvPr id="20" name="Gerade Verbindung 19"/>
            <p:cNvCxnSpPr/>
            <p:nvPr userDrawn="1"/>
          </p:nvCxnSpPr>
          <p:spPr>
            <a:xfrm flipV="1">
              <a:off x="537621"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a:xfrm flipV="1">
              <a:off x="11649601"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a:xfrm flipV="1">
              <a:off x="6091572"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3" name="Textfeld 22"/>
          <p:cNvSpPr txBox="1"/>
          <p:nvPr userDrawn="1"/>
        </p:nvSpPr>
        <p:spPr>
          <a:xfrm>
            <a:off x="-3759192" y="217686"/>
            <a:ext cx="3744487" cy="5400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Headline: </a:t>
            </a:r>
            <a:r>
              <a:rPr lang="de-DE" sz="1400" b="0" dirty="0"/>
              <a:t>Bookman Old Style</a:t>
            </a:r>
            <a:r>
              <a:rPr lang="de-DE" sz="1400" b="0" baseline="0" dirty="0"/>
              <a:t> 22 Pt.</a:t>
            </a:r>
            <a:endParaRPr lang="de-DE" sz="1400" b="0" dirty="0"/>
          </a:p>
        </p:txBody>
      </p:sp>
      <p:sp>
        <p:nvSpPr>
          <p:cNvPr id="25" name="Textfeld 24"/>
          <p:cNvSpPr txBox="1"/>
          <p:nvPr userDrawn="1"/>
        </p:nvSpPr>
        <p:spPr>
          <a:xfrm>
            <a:off x="12197703" y="1158391"/>
            <a:ext cx="3744487" cy="42984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Folie in Ursprungsform </a:t>
            </a:r>
            <a:r>
              <a:rPr lang="de-DE" sz="1400" dirty="0"/>
              <a:t>bringen </a:t>
            </a:r>
            <a:r>
              <a:rPr lang="de-DE" sz="1400" baseline="0" dirty="0"/>
              <a:t>über Menü:</a:t>
            </a:r>
            <a:br>
              <a:rPr lang="de-DE" sz="1400" baseline="0" dirty="0"/>
            </a:br>
            <a:r>
              <a:rPr lang="de-DE" sz="1400" baseline="0" dirty="0"/>
              <a:t>Reiter Start </a:t>
            </a:r>
            <a:r>
              <a:rPr lang="de-DE" sz="1400" baseline="0" dirty="0">
                <a:sym typeface="Wingdings" panose="05000000000000000000" pitchFamily="2" charset="2"/>
              </a:rPr>
              <a:t> Folien  Zurücksetzen</a:t>
            </a:r>
          </a:p>
          <a:p>
            <a:pPr>
              <a:lnSpc>
                <a:spcPct val="90000"/>
              </a:lnSpc>
              <a:spcAft>
                <a:spcPts val="1000"/>
              </a:spcAft>
            </a:pPr>
            <a:r>
              <a:rPr lang="de-DE" sz="1400" b="1" baseline="0" dirty="0">
                <a:sym typeface="Wingdings" panose="05000000000000000000" pitchFamily="2" charset="2"/>
              </a:rPr>
              <a:t>Folienlayout wechseln </a:t>
            </a:r>
            <a:r>
              <a:rPr lang="de-DE" sz="1400" baseline="0" dirty="0">
                <a:sym typeface="Wingdings" panose="05000000000000000000" pitchFamily="2" charset="2"/>
              </a:rPr>
              <a:t>im Menü über:</a:t>
            </a:r>
            <a:br>
              <a:rPr lang="de-DE" sz="1400" baseline="0" dirty="0">
                <a:sym typeface="Wingdings" panose="05000000000000000000" pitchFamily="2" charset="2"/>
              </a:rPr>
            </a:br>
            <a:r>
              <a:rPr lang="de-DE" sz="1400" baseline="0" dirty="0">
                <a:sym typeface="Wingdings" panose="05000000000000000000" pitchFamily="2" charset="2"/>
              </a:rPr>
              <a:t>Reiter Start  Folien  Layout</a:t>
            </a:r>
          </a:p>
          <a:p>
            <a:pPr>
              <a:lnSpc>
                <a:spcPct val="90000"/>
              </a:lnSpc>
              <a:spcAft>
                <a:spcPts val="1000"/>
              </a:spcAft>
            </a:pPr>
            <a:r>
              <a:rPr lang="de-DE" sz="1400" b="1" baseline="0" dirty="0">
                <a:sym typeface="Wingdings" panose="05000000000000000000" pitchFamily="2" charset="2"/>
              </a:rPr>
              <a:t>Textebene wechseln </a:t>
            </a:r>
            <a:r>
              <a:rPr lang="de-DE" sz="1400" baseline="0" dirty="0">
                <a:sym typeface="Wingdings" panose="05000000000000000000" pitchFamily="2" charset="2"/>
              </a:rPr>
              <a:t>im Menü über:</a:t>
            </a:r>
            <a:br>
              <a:rPr lang="de-DE" sz="1400" baseline="0" dirty="0">
                <a:sym typeface="Wingdings" panose="05000000000000000000" pitchFamily="2" charset="2"/>
              </a:rPr>
            </a:br>
            <a:r>
              <a:rPr lang="de-DE" sz="1400" baseline="0" dirty="0">
                <a:sym typeface="Wingdings" panose="05000000000000000000" pitchFamily="2" charset="2"/>
              </a:rPr>
              <a:t>Reiter Start  Absatz  Listenebene erhöhen bzw. verringern</a:t>
            </a:r>
          </a:p>
        </p:txBody>
      </p:sp>
      <p:grpSp>
        <p:nvGrpSpPr>
          <p:cNvPr id="28" name="Gruppieren 27"/>
          <p:cNvGrpSpPr/>
          <p:nvPr userDrawn="1"/>
        </p:nvGrpSpPr>
        <p:grpSpPr>
          <a:xfrm>
            <a:off x="-722542" y="217688"/>
            <a:ext cx="13637383" cy="6316313"/>
            <a:chOff x="-722448" y="217687"/>
            <a:chExt cx="13635608" cy="6316313"/>
          </a:xfrm>
        </p:grpSpPr>
        <p:grpSp>
          <p:nvGrpSpPr>
            <p:cNvPr id="29" name="Gruppieren 28"/>
            <p:cNvGrpSpPr/>
            <p:nvPr userDrawn="1"/>
          </p:nvGrpSpPr>
          <p:grpSpPr>
            <a:xfrm>
              <a:off x="-722448" y="6390000"/>
              <a:ext cx="720000" cy="144000"/>
              <a:chOff x="-722448" y="6390000"/>
              <a:chExt cx="720000" cy="144000"/>
            </a:xfrm>
          </p:grpSpPr>
          <p:cxnSp>
            <p:nvCxnSpPr>
              <p:cNvPr id="46" name="Gerade Verbindung 45"/>
              <p:cNvCxnSpPr/>
              <p:nvPr userDrawn="1"/>
            </p:nvCxnSpPr>
            <p:spPr>
              <a:xfrm rot="5400000" flipV="1">
                <a:off x="-362448" y="603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a:xfrm rot="5400000" flipV="1">
                <a:off x="-362448" y="6174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0" name="Gruppieren 29"/>
            <p:cNvGrpSpPr/>
            <p:nvPr userDrawn="1"/>
          </p:nvGrpSpPr>
          <p:grpSpPr>
            <a:xfrm>
              <a:off x="12193160" y="6390000"/>
              <a:ext cx="720000" cy="144000"/>
              <a:chOff x="-722448" y="6390000"/>
              <a:chExt cx="720000" cy="144000"/>
            </a:xfrm>
          </p:grpSpPr>
          <p:cxnSp>
            <p:nvCxnSpPr>
              <p:cNvPr id="44" name="Gerade Verbindung 43"/>
              <p:cNvCxnSpPr/>
              <p:nvPr userDrawn="1"/>
            </p:nvCxnSpPr>
            <p:spPr>
              <a:xfrm rot="5400000" flipV="1">
                <a:off x="-362448" y="603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a:xfrm rot="5400000" flipV="1">
                <a:off x="-362448" y="6174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1" name="Gruppieren 30"/>
            <p:cNvGrpSpPr/>
            <p:nvPr userDrawn="1"/>
          </p:nvGrpSpPr>
          <p:grpSpPr>
            <a:xfrm>
              <a:off x="-722448" y="217687"/>
              <a:ext cx="13635608" cy="536793"/>
              <a:chOff x="-722448" y="217687"/>
              <a:chExt cx="13635608" cy="536793"/>
            </a:xfrm>
          </p:grpSpPr>
          <p:grpSp>
            <p:nvGrpSpPr>
              <p:cNvPr id="32" name="Gruppieren 31"/>
              <p:cNvGrpSpPr/>
              <p:nvPr userDrawn="1"/>
            </p:nvGrpSpPr>
            <p:grpSpPr>
              <a:xfrm>
                <a:off x="12193160" y="217687"/>
                <a:ext cx="720000" cy="536793"/>
                <a:chOff x="12193160" y="217687"/>
                <a:chExt cx="720000" cy="536793"/>
              </a:xfrm>
            </p:grpSpPr>
            <p:cxnSp>
              <p:nvCxnSpPr>
                <p:cNvPr id="40" name="Gerade Verbindung 39"/>
                <p:cNvCxnSpPr/>
                <p:nvPr userDrawn="1"/>
              </p:nvCxnSpPr>
              <p:spPr>
                <a:xfrm rot="5400000" flipV="1">
                  <a:off x="12553160" y="39448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a:xfrm rot="5400000" flipV="1">
                  <a:off x="12553160" y="-142313"/>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3" name="Gruppieren 32"/>
              <p:cNvGrpSpPr/>
              <p:nvPr userDrawn="1"/>
            </p:nvGrpSpPr>
            <p:grpSpPr>
              <a:xfrm>
                <a:off x="-722448" y="217687"/>
                <a:ext cx="720000" cy="536793"/>
                <a:chOff x="12193160" y="217687"/>
                <a:chExt cx="720000" cy="536793"/>
              </a:xfrm>
            </p:grpSpPr>
            <p:cxnSp>
              <p:nvCxnSpPr>
                <p:cNvPr id="36" name="Gerade Verbindung 35"/>
                <p:cNvCxnSpPr/>
                <p:nvPr userDrawn="1"/>
              </p:nvCxnSpPr>
              <p:spPr>
                <a:xfrm rot="5400000" flipV="1">
                  <a:off x="12553160" y="39448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userDrawn="1"/>
              </p:nvCxnSpPr>
              <p:spPr>
                <a:xfrm rot="5400000" flipV="1">
                  <a:off x="12553160" y="-142313"/>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grpSp>
      <p:grpSp>
        <p:nvGrpSpPr>
          <p:cNvPr id="50" name="Gruppieren 49"/>
          <p:cNvGrpSpPr/>
          <p:nvPr userDrawn="1"/>
        </p:nvGrpSpPr>
        <p:grpSpPr>
          <a:xfrm>
            <a:off x="12194747" y="1141200"/>
            <a:ext cx="720094" cy="4907862"/>
            <a:chOff x="12193160" y="1141200"/>
            <a:chExt cx="720000" cy="4907862"/>
          </a:xfrm>
        </p:grpSpPr>
        <p:cxnSp>
          <p:nvCxnSpPr>
            <p:cNvPr id="51" name="Gerade Verbindung 50"/>
            <p:cNvCxnSpPr/>
            <p:nvPr userDrawn="1"/>
          </p:nvCxnSpPr>
          <p:spPr>
            <a:xfrm rot="5400000" flipV="1">
              <a:off x="12553160" y="5689062"/>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userDrawn="1"/>
          </p:nvCxnSpPr>
          <p:spPr>
            <a:xfrm rot="5400000" flipV="1">
              <a:off x="12553160" y="7812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53" name="Gruppieren 52"/>
          <p:cNvGrpSpPr/>
          <p:nvPr userDrawn="1"/>
        </p:nvGrpSpPr>
        <p:grpSpPr>
          <a:xfrm>
            <a:off x="-722542" y="1141200"/>
            <a:ext cx="720094" cy="4907862"/>
            <a:chOff x="12193160" y="1141200"/>
            <a:chExt cx="720000" cy="4907862"/>
          </a:xfrm>
        </p:grpSpPr>
        <p:cxnSp>
          <p:nvCxnSpPr>
            <p:cNvPr id="54" name="Gerade Verbindung 53"/>
            <p:cNvCxnSpPr/>
            <p:nvPr userDrawn="1"/>
          </p:nvCxnSpPr>
          <p:spPr>
            <a:xfrm rot="5400000" flipV="1">
              <a:off x="12553160" y="5689062"/>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userDrawn="1"/>
          </p:nvCxnSpPr>
          <p:spPr>
            <a:xfrm rot="5400000" flipV="1">
              <a:off x="12553160" y="7812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2" name="Textfeld 41"/>
          <p:cNvSpPr txBox="1"/>
          <p:nvPr userDrawn="1"/>
        </p:nvSpPr>
        <p:spPr>
          <a:xfrm>
            <a:off x="552404" y="6879827"/>
            <a:ext cx="11111046" cy="10800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Fußzeile und Datum </a:t>
            </a:r>
            <a:r>
              <a:rPr lang="de-DE" sz="1400" b="1" baseline="0" dirty="0"/>
              <a:t>anpassen </a:t>
            </a:r>
            <a:r>
              <a:rPr lang="de-DE" sz="1400" b="0" baseline="0" dirty="0"/>
              <a:t>über Menü</a:t>
            </a:r>
            <a:r>
              <a:rPr lang="de-DE" sz="1400" b="1" baseline="0" dirty="0"/>
              <a:t>:</a:t>
            </a:r>
            <a:r>
              <a:rPr lang="de-DE" sz="1400" b="1" dirty="0"/>
              <a:t> </a:t>
            </a:r>
            <a:r>
              <a:rPr lang="de-DE" sz="1400" dirty="0"/>
              <a:t>Reiter Einfügen </a:t>
            </a:r>
            <a:r>
              <a:rPr lang="de-DE" sz="1400" dirty="0">
                <a:sym typeface="Wingdings" panose="05000000000000000000" pitchFamily="2" charset="2"/>
              </a:rPr>
              <a:t> Text  Kopf- und Fußzeile</a:t>
            </a:r>
            <a:br>
              <a:rPr lang="de-DE" sz="1400" dirty="0">
                <a:sym typeface="Wingdings" panose="05000000000000000000" pitchFamily="2" charset="2"/>
              </a:rPr>
            </a:br>
            <a:br>
              <a:rPr lang="de-DE" sz="1400" dirty="0">
                <a:sym typeface="Wingdings" panose="05000000000000000000" pitchFamily="2" charset="2"/>
              </a:rPr>
            </a:br>
            <a:r>
              <a:rPr lang="de-DE" sz="1400" b="1" dirty="0"/>
              <a:t>Fußzeileninformation:</a:t>
            </a:r>
            <a:br>
              <a:rPr lang="de-DE" sz="1400" b="1" dirty="0"/>
            </a:br>
            <a:r>
              <a:rPr lang="de-DE" sz="1400" kern="1200" dirty="0">
                <a:solidFill>
                  <a:schemeClr val="tx1"/>
                </a:solidFill>
                <a:latin typeface="+mn-lt"/>
                <a:ea typeface="+mn-ea"/>
                <a:cs typeface="+mn-cs"/>
              </a:rPr>
              <a:t>Hier können Sie Informationen zur Präsentation wie beispielsweise den Name der/s Referentin/en und/oder den Titel der Präsentation sowie den</a:t>
            </a:r>
            <a:r>
              <a:rPr lang="de-DE" sz="1400" kern="1200" baseline="0" dirty="0">
                <a:solidFill>
                  <a:schemeClr val="tx1"/>
                </a:solidFill>
                <a:latin typeface="+mn-lt"/>
                <a:ea typeface="+mn-ea"/>
                <a:cs typeface="+mn-cs"/>
              </a:rPr>
              <a:t> </a:t>
            </a:r>
            <a:r>
              <a:rPr lang="de-DE" sz="1400" kern="1200" dirty="0">
                <a:solidFill>
                  <a:schemeClr val="tx1"/>
                </a:solidFill>
                <a:latin typeface="+mn-lt"/>
                <a:ea typeface="+mn-ea"/>
                <a:cs typeface="+mn-cs"/>
              </a:rPr>
              <a:t>Ort eingegeben. </a:t>
            </a:r>
            <a:br>
              <a:rPr lang="de-DE" sz="1400" kern="1200" dirty="0">
                <a:solidFill>
                  <a:schemeClr val="tx1"/>
                </a:solidFill>
                <a:latin typeface="+mn-lt"/>
                <a:ea typeface="+mn-ea"/>
                <a:cs typeface="+mn-cs"/>
              </a:rPr>
            </a:br>
            <a:endParaRPr lang="de-DE" sz="1400" kern="1200" dirty="0">
              <a:solidFill>
                <a:schemeClr val="tx1"/>
              </a:solidFill>
              <a:latin typeface="+mn-lt"/>
              <a:ea typeface="+mn-ea"/>
              <a:cs typeface="+mn-cs"/>
            </a:endParaRPr>
          </a:p>
        </p:txBody>
      </p:sp>
      <p:sp>
        <p:nvSpPr>
          <p:cNvPr id="48" name="Textfeld 47"/>
          <p:cNvSpPr txBox="1"/>
          <p:nvPr userDrawn="1"/>
        </p:nvSpPr>
        <p:spPr>
          <a:xfrm>
            <a:off x="552404" y="-968991"/>
            <a:ext cx="11111046" cy="966412"/>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Folienübergang: </a:t>
            </a:r>
            <a:r>
              <a:rPr lang="de-DE" sz="1400" b="0" dirty="0"/>
              <a:t>Nur „Verblassen“ verwenden.</a:t>
            </a:r>
            <a:br>
              <a:rPr lang="de-DE" sz="1400" b="0" dirty="0"/>
            </a:br>
            <a:endParaRPr lang="de-DE" sz="1400" b="0" dirty="0"/>
          </a:p>
          <a:p>
            <a:pPr>
              <a:lnSpc>
                <a:spcPct val="90000"/>
              </a:lnSpc>
              <a:spcAft>
                <a:spcPts val="1000"/>
              </a:spcAft>
            </a:pPr>
            <a:r>
              <a:rPr lang="de-DE" sz="1400" b="1" dirty="0"/>
              <a:t>Hilfslinien anzeigen </a:t>
            </a:r>
            <a:r>
              <a:rPr lang="de-DE" sz="1400" dirty="0"/>
              <a:t>über Menü: Reiter Ansicht </a:t>
            </a:r>
            <a:r>
              <a:rPr lang="de-DE" sz="1400" dirty="0">
                <a:sym typeface="Wingdings" panose="05000000000000000000" pitchFamily="2" charset="2"/>
              </a:rPr>
              <a:t> Häkchen bei Führungslinien</a:t>
            </a:r>
            <a:r>
              <a:rPr lang="de-DE" sz="1400" baseline="0" dirty="0">
                <a:sym typeface="Wingdings" panose="05000000000000000000" pitchFamily="2" charset="2"/>
              </a:rPr>
              <a:t> setzen</a:t>
            </a:r>
            <a:r>
              <a:rPr lang="de-DE" sz="1400" dirty="0">
                <a:sym typeface="Wingdings" panose="05000000000000000000" pitchFamily="2" charset="2"/>
              </a:rPr>
              <a:t>  </a:t>
            </a:r>
            <a:endParaRPr lang="de-DE" sz="1400" dirty="0"/>
          </a:p>
        </p:txBody>
      </p:sp>
    </p:spTree>
    <p:extLst>
      <p:ext uri="{BB962C8B-B14F-4D97-AF65-F5344CB8AC3E}">
        <p14:creationId xmlns:p14="http://schemas.microsoft.com/office/powerpoint/2010/main" val="2360772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Sand">
    <p:bg>
      <p:bgPr>
        <a:gradFill>
          <a:gsLst>
            <a:gs pos="0">
              <a:srgbClr val="BE9528"/>
            </a:gs>
            <a:gs pos="79000">
              <a:srgbClr val="DDC88E"/>
            </a:gs>
            <a:gs pos="100000">
              <a:srgbClr val="F2EAD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B873C2F2-39F8-DD4F-B3D7-0BD38D92F1F0}"/>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888A9397-933E-1548-9A03-26102C0482A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88932068-1F7A-4BFE-AA81-AB81EAD0D784}" type="datetime1">
              <a:rPr lang="de-DE" smtClean="0"/>
              <a:t>07.08.2023</a:t>
            </a:fld>
            <a:endParaRPr lang="de-DE" dirty="0"/>
          </a:p>
        </p:txBody>
      </p:sp>
      <p:pic>
        <p:nvPicPr>
          <p:cNvPr id="15" name="Grafik 14">
            <a:extLst>
              <a:ext uri="{FF2B5EF4-FFF2-40B4-BE49-F238E27FC236}">
                <a16:creationId xmlns:a16="http://schemas.microsoft.com/office/drawing/2014/main" id="{BF2E4FE2-7D61-0B4C-85B4-306A5408625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4FB35E39-BA04-476F-BFDA-E47BCF170858}"/>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23395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Petrol">
    <p:bg>
      <p:bgPr>
        <a:gradFill>
          <a:gsLst>
            <a:gs pos="0">
              <a:srgbClr val="166E79"/>
            </a:gs>
            <a:gs pos="78000">
              <a:srgbClr val="7BADB3"/>
            </a:gs>
            <a:gs pos="100000">
              <a:srgbClr val="D0E2E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D4C2F5FC-FB29-C34B-9A5F-9D9645D4B137}"/>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B66A189-0652-2B49-BFB2-87568B6FAF9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4428DFD-9976-4D31-85A7-59C0BCCC8374}" type="datetime1">
              <a:rPr lang="de-DE" smtClean="0"/>
              <a:t>07.08.2023</a:t>
            </a:fld>
            <a:endParaRPr lang="de-DE" dirty="0"/>
          </a:p>
        </p:txBody>
      </p:sp>
      <p:pic>
        <p:nvPicPr>
          <p:cNvPr id="15" name="Grafik 14">
            <a:extLst>
              <a:ext uri="{FF2B5EF4-FFF2-40B4-BE49-F238E27FC236}">
                <a16:creationId xmlns:a16="http://schemas.microsoft.com/office/drawing/2014/main" id="{23C6F659-6788-CB4F-9A15-C08C73A8EB8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0FEF7707-BD95-418D-958D-4F3D86A67AC4}"/>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98501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image" Target="../media/image3.png"/><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tags" Target="../tags/tag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FD574C7-198D-422B-895B-BC62F7BA0F50}"/>
              </a:ext>
            </a:extLst>
          </p:cNvPr>
          <p:cNvGraphicFramePr>
            <a:graphicFrameLocks noChangeAspect="1"/>
          </p:cNvGraphicFramePr>
          <p:nvPr userDrawn="1">
            <p:custDataLst>
              <p:tags r:id="rId80"/>
            </p:custDataLst>
            <p:extLst>
              <p:ext uri="{D42A27DB-BD31-4B8C-83A1-F6EECF244321}">
                <p14:modId xmlns:p14="http://schemas.microsoft.com/office/powerpoint/2010/main" val="38428198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81" imgW="498" imgH="499" progId="TCLayout.ActiveDocument.1">
                  <p:embed/>
                </p:oleObj>
              </mc:Choice>
              <mc:Fallback>
                <p:oleObj name="think-cell Folie" r:id="rId81" imgW="498" imgH="499" progId="TCLayout.ActiveDocument.1">
                  <p:embed/>
                  <p:pic>
                    <p:nvPicPr>
                      <p:cNvPr id="4" name="Objekt 3" hidden="1">
                        <a:extLst>
                          <a:ext uri="{FF2B5EF4-FFF2-40B4-BE49-F238E27FC236}">
                            <a16:creationId xmlns:a16="http://schemas.microsoft.com/office/drawing/2014/main" id="{2FD574C7-198D-422B-895B-BC62F7BA0F50}"/>
                          </a:ext>
                        </a:extLst>
                      </p:cNvPr>
                      <p:cNvPicPr/>
                      <p:nvPr/>
                    </p:nvPicPr>
                    <p:blipFill>
                      <a:blip r:embed="rId82"/>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A7128ADE-BF12-174F-B025-889BDDDAC62D}"/>
              </a:ext>
            </a:extLst>
          </p:cNvPr>
          <p:cNvSpPr>
            <a:spLocks noGrp="1"/>
          </p:cNvSpPr>
          <p:nvPr>
            <p:ph type="title"/>
          </p:nvPr>
        </p:nvSpPr>
        <p:spPr>
          <a:xfrm>
            <a:off x="0" y="1"/>
            <a:ext cx="12192000" cy="864000"/>
          </a:xfrm>
          <a:prstGeom prst="rect">
            <a:avLst/>
          </a:prstGeom>
        </p:spPr>
        <p:txBody>
          <a:bodyPr vert="horz" lIns="504000" tIns="0" rIns="0" bIns="0" rtlCol="0" anchor="ctr" anchorCtr="0">
            <a:noAutofit/>
          </a:bodyPr>
          <a:lstStyle/>
          <a:p>
            <a:r>
              <a:rPr lang="de-DE" dirty="0"/>
              <a:t>Folien-Titel</a:t>
            </a:r>
          </a:p>
        </p:txBody>
      </p:sp>
      <p:sp>
        <p:nvSpPr>
          <p:cNvPr id="3" name="Textplatzhalter 2">
            <a:extLst>
              <a:ext uri="{FF2B5EF4-FFF2-40B4-BE49-F238E27FC236}">
                <a16:creationId xmlns:a16="http://schemas.microsoft.com/office/drawing/2014/main" id="{416732AB-C5D3-4042-AD67-20FA21BBD4C7}"/>
              </a:ext>
            </a:extLst>
          </p:cNvPr>
          <p:cNvSpPr>
            <a:spLocks noGrp="1"/>
          </p:cNvSpPr>
          <p:nvPr>
            <p:ph type="body" idx="1"/>
          </p:nvPr>
        </p:nvSpPr>
        <p:spPr>
          <a:xfrm>
            <a:off x="525957" y="1052512"/>
            <a:ext cx="11150106" cy="4860925"/>
          </a:xfrm>
          <a:prstGeom prst="rect">
            <a:avLst/>
          </a:prstGeom>
        </p:spPr>
        <p:txBody>
          <a:bodyPr vert="horz" lIns="0" tIns="0" rIns="0" bIns="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p:txBody>
      </p:sp>
      <p:pic>
        <p:nvPicPr>
          <p:cNvPr id="7" name="Grafik 6">
            <a:extLst>
              <a:ext uri="{FF2B5EF4-FFF2-40B4-BE49-F238E27FC236}">
                <a16:creationId xmlns:a16="http://schemas.microsoft.com/office/drawing/2014/main" id="{A3A6EA46-FD9D-4AEE-82F6-57EBEACC23E2}"/>
              </a:ext>
            </a:extLst>
          </p:cNvPr>
          <p:cNvPicPr>
            <a:picLocks noChangeAspect="1"/>
          </p:cNvPicPr>
          <p:nvPr userDrawn="1"/>
        </p:nvPicPr>
        <p:blipFill>
          <a:blip r:embed="rId83"/>
          <a:srcRect/>
          <a:stretch/>
        </p:blipFill>
        <p:spPr>
          <a:xfrm>
            <a:off x="364759" y="6245493"/>
            <a:ext cx="308706" cy="349866"/>
          </a:xfrm>
          <a:prstGeom prst="rect">
            <a:avLst/>
          </a:prstGeom>
        </p:spPr>
      </p:pic>
      <p:sp>
        <p:nvSpPr>
          <p:cNvPr id="10" name="Datumsplatzhalter 3">
            <a:extLst>
              <a:ext uri="{FF2B5EF4-FFF2-40B4-BE49-F238E27FC236}">
                <a16:creationId xmlns:a16="http://schemas.microsoft.com/office/drawing/2014/main" id="{EE725F90-2307-4FFA-B6C1-76B52E3EC147}"/>
              </a:ext>
            </a:extLst>
          </p:cNvPr>
          <p:cNvSpPr>
            <a:spLocks noGrp="1"/>
          </p:cNvSpPr>
          <p:nvPr>
            <p:ph type="dt" sz="half" idx="2"/>
          </p:nvPr>
        </p:nvSpPr>
        <p:spPr>
          <a:xfrm>
            <a:off x="4718306" y="6294426"/>
            <a:ext cx="2743200" cy="252000"/>
          </a:xfrm>
          <a:prstGeom prst="rect">
            <a:avLst/>
          </a:prstGeom>
        </p:spPr>
        <p:txBody>
          <a:bodyPr anchor="ctr" anchorCtr="0"/>
          <a:lstStyle>
            <a:lvl1pPr algn="ctr">
              <a:defRPr sz="1100">
                <a:solidFill>
                  <a:schemeClr val="tx1"/>
                </a:solidFill>
              </a:defRPr>
            </a:lvl1pPr>
          </a:lstStyle>
          <a:p>
            <a:fld id="{32CF5D81-B573-4105-9349-CFC9B6F77DFF}" type="datetime1">
              <a:rPr lang="de-DE" smtClean="0"/>
              <a:t>07.08.2023</a:t>
            </a:fld>
            <a:endParaRPr lang="de-DE" dirty="0"/>
          </a:p>
        </p:txBody>
      </p:sp>
      <p:sp>
        <p:nvSpPr>
          <p:cNvPr id="6" name="Foliennummernplatzhalter 5">
            <a:extLst>
              <a:ext uri="{FF2B5EF4-FFF2-40B4-BE49-F238E27FC236}">
                <a16:creationId xmlns:a16="http://schemas.microsoft.com/office/drawing/2014/main" id="{72C8971C-74D2-7C44-B556-0C2AC075E2D8}"/>
              </a:ext>
            </a:extLst>
          </p:cNvPr>
          <p:cNvSpPr>
            <a:spLocks noGrp="1"/>
          </p:cNvSpPr>
          <p:nvPr>
            <p:ph type="sldNum" sz="quarter" idx="4"/>
          </p:nvPr>
        </p:nvSpPr>
        <p:spPr>
          <a:xfrm>
            <a:off x="238125" y="6294426"/>
            <a:ext cx="561975" cy="252000"/>
          </a:xfrm>
          <a:prstGeom prst="rect">
            <a:avLst/>
          </a:prstGeom>
        </p:spPr>
        <p:txBody>
          <a:bodyPr vert="horz" lIns="91440" tIns="45720" rIns="91440" bIns="45720" rtlCol="0" anchor="ctr"/>
          <a:lstStyle>
            <a:lvl1pPr algn="ctr">
              <a:defRPr sz="1100" b="0" i="0">
                <a:solidFill>
                  <a:schemeClr val="bg1"/>
                </a:solidFill>
                <a:latin typeface="Source Sans Pro" panose="020B0503030403020204" pitchFamily="34" charset="0"/>
              </a:defRPr>
            </a:lvl1pPr>
          </a:lstStyle>
          <a:p>
            <a:fld id="{B42D4303-B7FF-7540-9F33-74BBD7018147}" type="slidenum">
              <a:rPr lang="de-DE" smtClean="0"/>
              <a:pPr/>
              <a:t>‹Nr.›</a:t>
            </a:fld>
            <a:endParaRPr lang="de-DE" dirty="0"/>
          </a:p>
        </p:txBody>
      </p:sp>
      <p:pic>
        <p:nvPicPr>
          <p:cNvPr id="8" name="Grafik 7">
            <a:extLst>
              <a:ext uri="{FF2B5EF4-FFF2-40B4-BE49-F238E27FC236}">
                <a16:creationId xmlns:a16="http://schemas.microsoft.com/office/drawing/2014/main" id="{17E5B70E-7FF8-4458-A16F-BFC18CF8766C}"/>
              </a:ext>
            </a:extLst>
          </p:cNvPr>
          <p:cNvPicPr>
            <a:picLocks noChangeAspect="1"/>
          </p:cNvPicPr>
          <p:nvPr userDrawn="1"/>
        </p:nvPicPr>
        <p:blipFill rotWithShape="1">
          <a:blip r:embed="rId84" cstate="hqprint">
            <a:extLst>
              <a:ext uri="{28A0092B-C50C-407E-A947-70E740481C1C}">
                <a14:useLocalDpi xmlns:a14="http://schemas.microsoft.com/office/drawing/2010/main"/>
              </a:ext>
            </a:extLst>
          </a:blip>
          <a:srcRect/>
          <a:stretch/>
        </p:blipFill>
        <p:spPr>
          <a:xfrm>
            <a:off x="10871881" y="5913437"/>
            <a:ext cx="1279356" cy="944561"/>
          </a:xfrm>
          <a:prstGeom prst="rect">
            <a:avLst/>
          </a:prstGeom>
        </p:spPr>
      </p:pic>
    </p:spTree>
    <p:extLst>
      <p:ext uri="{BB962C8B-B14F-4D97-AF65-F5344CB8AC3E}">
        <p14:creationId xmlns:p14="http://schemas.microsoft.com/office/powerpoint/2010/main" val="228119283"/>
      </p:ext>
    </p:extLst>
  </p:cSld>
  <p:clrMap bg1="lt1" tx1="dk1" bg2="lt2" tx2="dk2" accent1="accent1" accent2="accent2" accent3="accent3" accent4="accent4" accent5="accent5" accent6="accent6" hlink="hlink" folHlink="folHlink"/>
  <p:sldLayoutIdLst>
    <p:sldLayoutId id="2147483754" r:id="rId1"/>
    <p:sldLayoutId id="2147483766" r:id="rId2"/>
    <p:sldLayoutId id="2147483774" r:id="rId3"/>
    <p:sldLayoutId id="2147483753" r:id="rId4"/>
    <p:sldLayoutId id="2147483765" r:id="rId5"/>
    <p:sldLayoutId id="2147483773" r:id="rId6"/>
    <p:sldLayoutId id="2147483755" r:id="rId7"/>
    <p:sldLayoutId id="2147483767" r:id="rId8"/>
    <p:sldLayoutId id="2147483775" r:id="rId9"/>
    <p:sldLayoutId id="2147483758" r:id="rId10"/>
    <p:sldLayoutId id="2147483770" r:id="rId11"/>
    <p:sldLayoutId id="2147483854" r:id="rId12"/>
    <p:sldLayoutId id="2147483759" r:id="rId13"/>
    <p:sldLayoutId id="2147483771" r:id="rId14"/>
    <p:sldLayoutId id="2147483855" r:id="rId15"/>
    <p:sldLayoutId id="2147483760" r:id="rId16"/>
    <p:sldLayoutId id="2147483772" r:id="rId17"/>
    <p:sldLayoutId id="2147483780" r:id="rId18"/>
    <p:sldLayoutId id="2147483858" r:id="rId19"/>
    <p:sldLayoutId id="2147483859" r:id="rId20"/>
    <p:sldLayoutId id="2147483860" r:id="rId21"/>
    <p:sldLayoutId id="2147483861" r:id="rId22"/>
    <p:sldLayoutId id="2147483781" r:id="rId23"/>
    <p:sldLayoutId id="2147483782" r:id="rId24"/>
    <p:sldLayoutId id="2147483784" r:id="rId25"/>
    <p:sldLayoutId id="2147483783" r:id="rId26"/>
    <p:sldLayoutId id="2147483785" r:id="rId27"/>
    <p:sldLayoutId id="2147483786" r:id="rId28"/>
    <p:sldLayoutId id="2147483788" r:id="rId29"/>
    <p:sldLayoutId id="2147483787"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81" r:id="rId39"/>
    <p:sldLayoutId id="2147483876" r:id="rId40"/>
    <p:sldLayoutId id="2147483857" r:id="rId41"/>
    <p:sldLayoutId id="2147483877" r:id="rId42"/>
    <p:sldLayoutId id="2147483878" r:id="rId43"/>
    <p:sldLayoutId id="2147483798" r:id="rId44"/>
    <p:sldLayoutId id="2147483839" r:id="rId45"/>
    <p:sldLayoutId id="2147483840" r:id="rId46"/>
    <p:sldLayoutId id="2147483836" r:id="rId47"/>
    <p:sldLayoutId id="2147483846" r:id="rId48"/>
    <p:sldLayoutId id="2147483875" r:id="rId49"/>
    <p:sldLayoutId id="2147483838" r:id="rId50"/>
    <p:sldLayoutId id="2147483841" r:id="rId51"/>
    <p:sldLayoutId id="2147483811" r:id="rId52"/>
    <p:sldLayoutId id="2147483812" r:id="rId53"/>
    <p:sldLayoutId id="2147483842" r:id="rId54"/>
    <p:sldLayoutId id="2147483799" r:id="rId55"/>
    <p:sldLayoutId id="2147483810" r:id="rId56"/>
    <p:sldLayoutId id="2147483845" r:id="rId57"/>
    <p:sldLayoutId id="2147483823" r:id="rId58"/>
    <p:sldLayoutId id="2147483848" r:id="rId59"/>
    <p:sldLayoutId id="2147483824" r:id="rId60"/>
    <p:sldLayoutId id="2147483849" r:id="rId61"/>
    <p:sldLayoutId id="2147483826" r:id="rId62"/>
    <p:sldLayoutId id="2147483862" r:id="rId63"/>
    <p:sldLayoutId id="2147483825" r:id="rId64"/>
    <p:sldLayoutId id="2147483863" r:id="rId65"/>
    <p:sldLayoutId id="2147483827" r:id="rId66"/>
    <p:sldLayoutId id="2147483880" r:id="rId67"/>
    <p:sldLayoutId id="2147483828" r:id="rId68"/>
    <p:sldLayoutId id="2147483865" r:id="rId69"/>
    <p:sldLayoutId id="2147483830" r:id="rId70"/>
    <p:sldLayoutId id="2147483831" r:id="rId71"/>
    <p:sldLayoutId id="2147483879" r:id="rId72"/>
    <p:sldLayoutId id="2147483832" r:id="rId73"/>
    <p:sldLayoutId id="2147483833" r:id="rId74"/>
    <p:sldLayoutId id="2147483834" r:id="rId75"/>
    <p:sldLayoutId id="2147483835" r:id="rId76"/>
    <p:sldLayoutId id="2147483882" r:id="rId77"/>
    <p:sldLayoutId id="2147483883" r:id="rId7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1" i="0" kern="1200">
          <a:solidFill>
            <a:schemeClr val="tx1"/>
          </a:solidFill>
          <a:latin typeface="Source Sans Pro" panose="020B0503030403020204" pitchFamily="34" charset="0"/>
          <a:ea typeface="Source Sans Pro" panose="020B0503030403020204" pitchFamily="34" charset="0"/>
          <a:cs typeface="+mj-cs"/>
        </a:defRPr>
      </a:lvl1pPr>
    </p:titleStyle>
    <p:body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userDrawn="1">
          <p15:clr>
            <a:srgbClr val="F26B43"/>
          </p15:clr>
        </p15:guide>
        <p15:guide id="2" pos="325" userDrawn="1">
          <p15:clr>
            <a:srgbClr val="F26B43"/>
          </p15:clr>
        </p15:guide>
        <p15:guide id="7" orient="horz" pos="3725" userDrawn="1">
          <p15:clr>
            <a:srgbClr val="F26B43"/>
          </p15:clr>
        </p15:guide>
        <p15:guide id="10" pos="735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9.xml"/><Relationship Id="rId1" Type="http://schemas.openxmlformats.org/officeDocument/2006/relationships/tags" Target="../tags/tag3.xml"/><Relationship Id="rId5" Type="http://schemas.openxmlformats.org/officeDocument/2006/relationships/image" Target="../media/image11.jpeg"/><Relationship Id="rId4" Type="http://schemas.openxmlformats.org/officeDocument/2006/relationships/image" Target="../media/image10.emf"/></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5.xml"/><Relationship Id="rId1" Type="http://schemas.openxmlformats.org/officeDocument/2006/relationships/tags" Target="../tags/tag14.xml"/><Relationship Id="rId5" Type="http://schemas.openxmlformats.org/officeDocument/2006/relationships/chart" Target="../charts/chart6.x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0.xml"/><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slideLayout" Target="../slideLayouts/slideLayout63.xml"/><Relationship Id="rId7" Type="http://schemas.openxmlformats.org/officeDocument/2006/relationships/oleObject" Target="../embeddings/oleObject13.bin"/><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21.emf"/><Relationship Id="rId5" Type="http://schemas.openxmlformats.org/officeDocument/2006/relationships/oleObject" Target="../embeddings/oleObject12.bin"/><Relationship Id="rId10" Type="http://schemas.openxmlformats.org/officeDocument/2006/relationships/image" Target="../media/image24.jpg"/><Relationship Id="rId4" Type="http://schemas.openxmlformats.org/officeDocument/2006/relationships/notesSlide" Target="../notesSlides/notesSlide3.xml"/><Relationship Id="rId9" Type="http://schemas.openxmlformats.org/officeDocument/2006/relationships/image" Target="../media/image23.jp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5.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25.png"/><Relationship Id="rId5" Type="http://schemas.openxmlformats.org/officeDocument/2006/relationships/image" Target="../media/image10.emf"/><Relationship Id="rId4" Type="http://schemas.openxmlformats.org/officeDocument/2006/relationships/oleObject" Target="../embeddings/oleObject14.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5.xml"/><Relationship Id="rId1" Type="http://schemas.openxmlformats.org/officeDocument/2006/relationships/tags" Target="../tags/tag19.xml"/><Relationship Id="rId5" Type="http://schemas.openxmlformats.org/officeDocument/2006/relationships/chart" Target="../charts/chart7.xml"/><Relationship Id="rId4" Type="http://schemas.openxmlformats.org/officeDocument/2006/relationships/image" Target="../media/image1.e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3.xml"/><Relationship Id="rId1" Type="http://schemas.openxmlformats.org/officeDocument/2006/relationships/tags" Target="../tags/tag20.xml"/><Relationship Id="rId6" Type="http://schemas.openxmlformats.org/officeDocument/2006/relationships/chart" Target="../charts/chart8.xml"/><Relationship Id="rId5" Type="http://schemas.openxmlformats.org/officeDocument/2006/relationships/image" Target="../media/image1.emf"/><Relationship Id="rId4" Type="http://schemas.openxmlformats.org/officeDocument/2006/relationships/oleObject" Target="../embeddings/oleObject16.bin"/></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chart" Target="../charts/chart9.xml"/><Relationship Id="rId5" Type="http://schemas.openxmlformats.org/officeDocument/2006/relationships/image" Target="../media/image13.emf"/><Relationship Id="rId4" Type="http://schemas.openxmlformats.org/officeDocument/2006/relationships/oleObject" Target="../embeddings/oleObject17.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73.xml"/><Relationship Id="rId1" Type="http://schemas.openxmlformats.org/officeDocument/2006/relationships/tags" Target="../tags/tag23.xml"/><Relationship Id="rId5" Type="http://schemas.openxmlformats.org/officeDocument/2006/relationships/chart" Target="../charts/chart10.xml"/><Relationship Id="rId4" Type="http://schemas.openxmlformats.org/officeDocument/2006/relationships/image" Target="../media/image10.em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3.xml"/><Relationship Id="rId1" Type="http://schemas.openxmlformats.org/officeDocument/2006/relationships/tags" Target="../tags/tag24.x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19.bin"/></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13.xml"/><Relationship Id="rId18" Type="http://schemas.openxmlformats.org/officeDocument/2006/relationships/slide" Target="slide19.xml"/><Relationship Id="rId3" Type="http://schemas.openxmlformats.org/officeDocument/2006/relationships/oleObject" Target="../embeddings/oleObject3.bin"/><Relationship Id="rId21" Type="http://schemas.openxmlformats.org/officeDocument/2006/relationships/slide" Target="slide23.xml"/><Relationship Id="rId7" Type="http://schemas.openxmlformats.org/officeDocument/2006/relationships/slide" Target="slide5.xml"/><Relationship Id="rId12" Type="http://schemas.openxmlformats.org/officeDocument/2006/relationships/slide" Target="slide12.xml"/><Relationship Id="rId17" Type="http://schemas.openxmlformats.org/officeDocument/2006/relationships/slide" Target="slide18.xml"/><Relationship Id="rId25" Type="http://schemas.openxmlformats.org/officeDocument/2006/relationships/slide" Target="slide28.xml"/><Relationship Id="rId2" Type="http://schemas.openxmlformats.org/officeDocument/2006/relationships/slideLayout" Target="../slideLayouts/slideLayout42.xml"/><Relationship Id="rId16" Type="http://schemas.openxmlformats.org/officeDocument/2006/relationships/slide" Target="slide17.xml"/><Relationship Id="rId20" Type="http://schemas.openxmlformats.org/officeDocument/2006/relationships/slide" Target="slide21.xml"/><Relationship Id="rId1" Type="http://schemas.openxmlformats.org/officeDocument/2006/relationships/tags" Target="../tags/tag4.xml"/><Relationship Id="rId6" Type="http://schemas.openxmlformats.org/officeDocument/2006/relationships/slide" Target="slide4.xml"/><Relationship Id="rId11" Type="http://schemas.openxmlformats.org/officeDocument/2006/relationships/slide" Target="slide11.xml"/><Relationship Id="rId24" Type="http://schemas.openxmlformats.org/officeDocument/2006/relationships/slide" Target="slide27.xml"/><Relationship Id="rId5" Type="http://schemas.openxmlformats.org/officeDocument/2006/relationships/slide" Target="slide3.xml"/><Relationship Id="rId15" Type="http://schemas.openxmlformats.org/officeDocument/2006/relationships/slide" Target="slide16.xml"/><Relationship Id="rId23" Type="http://schemas.openxmlformats.org/officeDocument/2006/relationships/slide" Target="slide26.xml"/><Relationship Id="rId10" Type="http://schemas.openxmlformats.org/officeDocument/2006/relationships/slide" Target="slide9.xml"/><Relationship Id="rId19" Type="http://schemas.openxmlformats.org/officeDocument/2006/relationships/slide" Target="slide20.xml"/><Relationship Id="rId4" Type="http://schemas.openxmlformats.org/officeDocument/2006/relationships/image" Target="../media/image10.emf"/><Relationship Id="rId9" Type="http://schemas.openxmlformats.org/officeDocument/2006/relationships/slide" Target="slide8.xml"/><Relationship Id="rId14" Type="http://schemas.openxmlformats.org/officeDocument/2006/relationships/slide" Target="slide14.xml"/><Relationship Id="rId22" Type="http://schemas.openxmlformats.org/officeDocument/2006/relationships/slide" Target="slide25.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2.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0.emf"/><Relationship Id="rId5" Type="http://schemas.openxmlformats.org/officeDocument/2006/relationships/oleObject" Target="../embeddings/oleObject20.bin"/><Relationship Id="rId4"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1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12.emf"/><Relationship Id="rId5" Type="http://schemas.openxmlformats.org/officeDocument/2006/relationships/oleObject" Target="../embeddings/oleObject21.bin"/><Relationship Id="rId4" Type="http://schemas.openxmlformats.org/officeDocument/2006/relationships/notesSlide" Target="../notesSlides/notesSlide7.xml"/></Relationships>
</file>

<file path=ppt/slides/_rels/slide22.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75.xml"/></Relationships>
</file>

<file path=ppt/slides/_rels/slide23.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75.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72.xml"/><Relationship Id="rId1" Type="http://schemas.openxmlformats.org/officeDocument/2006/relationships/tags" Target="../tags/tag29.xml"/><Relationship Id="rId6" Type="http://schemas.openxmlformats.org/officeDocument/2006/relationships/chart" Target="../charts/chart17.xml"/><Relationship Id="rId5" Type="http://schemas.openxmlformats.org/officeDocument/2006/relationships/chart" Target="../charts/chart16.xml"/><Relationship Id="rId4" Type="http://schemas.openxmlformats.org/officeDocument/2006/relationships/image" Target="../media/image10.emf"/></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18.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12.emf"/><Relationship Id="rId5" Type="http://schemas.openxmlformats.org/officeDocument/2006/relationships/oleObject" Target="../embeddings/oleObject23.bin"/><Relationship Id="rId4" Type="http://schemas.openxmlformats.org/officeDocument/2006/relationships/notesSlide" Target="../notesSlides/notesSlide8.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9.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13.emf"/><Relationship Id="rId5" Type="http://schemas.openxmlformats.org/officeDocument/2006/relationships/oleObject" Target="../embeddings/oleObject24.bin"/><Relationship Id="rId4" Type="http://schemas.openxmlformats.org/officeDocument/2006/relationships/notesSlide" Target="../notesSlides/notesSlide9.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71.xml"/><Relationship Id="rId1" Type="http://schemas.openxmlformats.org/officeDocument/2006/relationships/tags" Target="../tags/tag34.xml"/><Relationship Id="rId5" Type="http://schemas.openxmlformats.org/officeDocument/2006/relationships/chart" Target="../charts/chart20.xml"/><Relationship Id="rId4" Type="http://schemas.openxmlformats.org/officeDocument/2006/relationships/image" Target="../media/image10.emf"/></Relationships>
</file>

<file path=ppt/slides/_rels/slide28.xml.rels><?xml version="1.0" encoding="UTF-8" standalone="yes"?>
<Relationships xmlns="http://schemas.openxmlformats.org/package/2006/relationships"><Relationship Id="rId8" Type="http://schemas.openxmlformats.org/officeDocument/2006/relationships/hyperlink" Target="https://www.vci.de/die-branche/zahlen-berichte/chemiemaerkte-weltweit-deutsche-chemie-weltweit-vci-analyse.jsp" TargetMode="External"/><Relationship Id="rId3" Type="http://schemas.openxmlformats.org/officeDocument/2006/relationships/oleObject" Target="../embeddings/oleObject26.bin"/><Relationship Id="rId7" Type="http://schemas.openxmlformats.org/officeDocument/2006/relationships/hyperlink" Target="https://www.vci.de/die-branche/zahlen-berichte/vci-statistik-grafiken-energie-klima-rohstoffe-chemie.jsp" TargetMode="External"/><Relationship Id="rId2" Type="http://schemas.openxmlformats.org/officeDocument/2006/relationships/slideLayout" Target="../slideLayouts/slideLayout39.xml"/><Relationship Id="rId1" Type="http://schemas.openxmlformats.org/officeDocument/2006/relationships/tags" Target="../tags/tag35.xml"/><Relationship Id="rId6" Type="http://schemas.openxmlformats.org/officeDocument/2006/relationships/hyperlink" Target="https://www.vci.de/die-branche/zahlen-berichte/daten-fakten-forschung-entwicklung-bildung-innovationsstandort-deutschland-im-nationalen-und-internationalen-vergleich.jsp" TargetMode="External"/><Relationship Id="rId5" Type="http://schemas.openxmlformats.org/officeDocument/2006/relationships/hyperlink" Target="https://www.vci.de/die-branche/zahlen-berichte/vci-statistik-grafiken-bericht-investitionen-chemische-industrie-gesamtwirtschaft.jsp" TargetMode="External"/><Relationship Id="rId4" Type="http://schemas.openxmlformats.org/officeDocument/2006/relationships/image" Target="../media/image1.emf"/><Relationship Id="rId9" Type="http://schemas.openxmlformats.org/officeDocument/2006/relationships/hyperlink" Target="https://www.vci.de/die-branche/zahlen-berichte/daten-zur-bedeutung-der-industrie-und-zum-standortprofil-deutschlands.jsp" TargetMode="Externa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77.xml"/><Relationship Id="rId1" Type="http://schemas.openxmlformats.org/officeDocument/2006/relationships/tags" Target="../tags/tag36.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chart" Target="../charts/chart1.xml"/><Relationship Id="rId5" Type="http://schemas.openxmlformats.org/officeDocument/2006/relationships/image" Target="../media/image12.emf"/><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9.xml"/><Relationship Id="rId1" Type="http://schemas.openxmlformats.org/officeDocument/2006/relationships/tags" Target="../tags/tag7.x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5.xml"/><Relationship Id="rId1" Type="http://schemas.openxmlformats.org/officeDocument/2006/relationships/tags" Target="../tags/tag8.xml"/><Relationship Id="rId5" Type="http://schemas.openxmlformats.org/officeDocument/2006/relationships/chart" Target="../charts/chart2.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5.xml"/><Relationship Id="rId1" Type="http://schemas.openxmlformats.org/officeDocument/2006/relationships/tags" Target="../tags/tag9.xml"/><Relationship Id="rId5" Type="http://schemas.openxmlformats.org/officeDocument/2006/relationships/chart" Target="../charts/chart3.x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4.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3.emf"/><Relationship Id="rId5" Type="http://schemas.openxmlformats.org/officeDocument/2006/relationships/oleObject" Target="../embeddings/oleObject8.bin"/><Relationship Id="rId4"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16.jpg"/><Relationship Id="rId3" Type="http://schemas.openxmlformats.org/officeDocument/2006/relationships/notesSlide" Target="../notesSlides/notesSlide2.xml"/><Relationship Id="rId7" Type="http://schemas.openxmlformats.org/officeDocument/2006/relationships/diagramLayout" Target="../diagrams/layout1.xml"/><Relationship Id="rId12" Type="http://schemas.openxmlformats.org/officeDocument/2006/relationships/image" Target="../media/image15.jpg"/><Relationship Id="rId2" Type="http://schemas.openxmlformats.org/officeDocument/2006/relationships/slideLayout" Target="../slideLayouts/slideLayout40.xml"/><Relationship Id="rId1" Type="http://schemas.openxmlformats.org/officeDocument/2006/relationships/tags" Target="../tags/tag12.xml"/><Relationship Id="rId6" Type="http://schemas.openxmlformats.org/officeDocument/2006/relationships/diagramData" Target="../diagrams/data1.xml"/><Relationship Id="rId11" Type="http://schemas.openxmlformats.org/officeDocument/2006/relationships/image" Target="../media/image14.jpg"/><Relationship Id="rId5" Type="http://schemas.openxmlformats.org/officeDocument/2006/relationships/image" Target="../media/image10.emf"/><Relationship Id="rId10" Type="http://schemas.microsoft.com/office/2007/relationships/diagramDrawing" Target="../diagrams/drawing1.xml"/><Relationship Id="rId4" Type="http://schemas.openxmlformats.org/officeDocument/2006/relationships/oleObject" Target="../embeddings/oleObject9.bin"/><Relationship Id="rId9" Type="http://schemas.openxmlformats.org/officeDocument/2006/relationships/diagramColors" Target="../diagrams/colors1.xml"/><Relationship Id="rId1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3.xml"/><Relationship Id="rId1" Type="http://schemas.openxmlformats.org/officeDocument/2006/relationships/tags" Target="../tags/tag13.xml"/><Relationship Id="rId5" Type="http://schemas.openxmlformats.org/officeDocument/2006/relationships/chart" Target="../charts/chart5.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a:extLst>
              <a:ext uri="{FF2B5EF4-FFF2-40B4-BE49-F238E27FC236}">
                <a16:creationId xmlns:a16="http://schemas.microsoft.com/office/drawing/2014/main" id="{2B0BC737-8370-4406-AB7C-55EAC89158CF}"/>
              </a:ext>
            </a:extLst>
          </p:cNvPr>
          <p:cNvGraphicFramePr>
            <a:graphicFrameLocks noChangeAspect="1"/>
          </p:cNvGraphicFramePr>
          <p:nvPr>
            <p:custDataLst>
              <p:tags r:id="rId1"/>
            </p:custDataLst>
            <p:extLst>
              <p:ext uri="{D42A27DB-BD31-4B8C-83A1-F6EECF244321}">
                <p14:modId xmlns:p14="http://schemas.microsoft.com/office/powerpoint/2010/main" val="19301263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5" name="Objekt 14" hidden="1">
                        <a:extLst>
                          <a:ext uri="{FF2B5EF4-FFF2-40B4-BE49-F238E27FC236}">
                            <a16:creationId xmlns:a16="http://schemas.microsoft.com/office/drawing/2014/main" id="{2B0BC737-8370-4406-AB7C-55EAC89158C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22" name="Bildplatzhalter 21" descr="Ein Bild, das Fabrik, Gebäude enthält.&#10;&#10;Automatisch generierte Beschreibung">
            <a:extLst>
              <a:ext uri="{FF2B5EF4-FFF2-40B4-BE49-F238E27FC236}">
                <a16:creationId xmlns:a16="http://schemas.microsoft.com/office/drawing/2014/main" id="{FE504141-5ED2-406B-8E99-C18831D2CD12}"/>
              </a:ext>
            </a:extLst>
          </p:cNvPr>
          <p:cNvPicPr>
            <a:picLocks noGrp="1" noChangeAspect="1"/>
          </p:cNvPicPr>
          <p:nvPr>
            <p:ph type="pic" sz="quarter" idx="16"/>
          </p:nvPr>
        </p:nvPicPr>
        <p:blipFill>
          <a:blip r:embed="rId5"/>
          <a:srcRect t="16256" b="16256"/>
          <a:stretch>
            <a:fillRect/>
          </a:stretch>
        </p:blipFill>
        <p:spPr/>
      </p:pic>
      <p:sp>
        <p:nvSpPr>
          <p:cNvPr id="10" name="Textplatzhalter 9">
            <a:extLst>
              <a:ext uri="{FF2B5EF4-FFF2-40B4-BE49-F238E27FC236}">
                <a16:creationId xmlns:a16="http://schemas.microsoft.com/office/drawing/2014/main" id="{06D58024-4C06-40E5-8B59-C1D915A8E6AA}"/>
              </a:ext>
            </a:extLst>
          </p:cNvPr>
          <p:cNvSpPr>
            <a:spLocks noGrp="1"/>
          </p:cNvSpPr>
          <p:nvPr>
            <p:ph type="body" sz="quarter" idx="19"/>
          </p:nvPr>
        </p:nvSpPr>
        <p:spPr/>
        <p:txBody>
          <a:bodyPr/>
          <a:lstStyle/>
          <a:p>
            <a:endParaRPr lang="de-DE"/>
          </a:p>
        </p:txBody>
      </p:sp>
      <p:sp>
        <p:nvSpPr>
          <p:cNvPr id="9" name="Textplatzhalter 8">
            <a:extLst>
              <a:ext uri="{FF2B5EF4-FFF2-40B4-BE49-F238E27FC236}">
                <a16:creationId xmlns:a16="http://schemas.microsoft.com/office/drawing/2014/main" id="{EAF8D7D8-A1BC-45F2-A4D4-D34A239A17FF}"/>
              </a:ext>
            </a:extLst>
          </p:cNvPr>
          <p:cNvSpPr>
            <a:spLocks noGrp="1"/>
          </p:cNvSpPr>
          <p:nvPr>
            <p:ph type="body" sz="quarter" idx="18"/>
          </p:nvPr>
        </p:nvSpPr>
        <p:spPr/>
        <p:txBody>
          <a:bodyPr/>
          <a:lstStyle/>
          <a:p>
            <a:endParaRPr lang="de-DE" dirty="0"/>
          </a:p>
        </p:txBody>
      </p:sp>
      <p:sp>
        <p:nvSpPr>
          <p:cNvPr id="5" name="Titel 4">
            <a:extLst>
              <a:ext uri="{FF2B5EF4-FFF2-40B4-BE49-F238E27FC236}">
                <a16:creationId xmlns:a16="http://schemas.microsoft.com/office/drawing/2014/main" id="{47B54C9F-EBC6-472A-8CC3-F31352AE9F71}"/>
              </a:ext>
            </a:extLst>
          </p:cNvPr>
          <p:cNvSpPr>
            <a:spLocks noGrp="1"/>
          </p:cNvSpPr>
          <p:nvPr>
            <p:ph type="ctrTitle"/>
          </p:nvPr>
        </p:nvSpPr>
        <p:spPr/>
        <p:txBody>
          <a:bodyPr vert="horz"/>
          <a:lstStyle/>
          <a:p>
            <a:r>
              <a:rPr lang="de-DE" dirty="0"/>
              <a:t>Branchen-porträt</a:t>
            </a:r>
          </a:p>
        </p:txBody>
      </p:sp>
      <p:sp>
        <p:nvSpPr>
          <p:cNvPr id="3" name="Untertitel 2">
            <a:extLst>
              <a:ext uri="{FF2B5EF4-FFF2-40B4-BE49-F238E27FC236}">
                <a16:creationId xmlns:a16="http://schemas.microsoft.com/office/drawing/2014/main" id="{8F58F626-DAB1-4A26-8E1C-F22DBBB0D712}"/>
              </a:ext>
            </a:extLst>
          </p:cNvPr>
          <p:cNvSpPr>
            <a:spLocks noGrp="1"/>
          </p:cNvSpPr>
          <p:nvPr>
            <p:ph type="subTitle" idx="1"/>
          </p:nvPr>
        </p:nvSpPr>
        <p:spPr/>
        <p:txBody>
          <a:bodyPr/>
          <a:lstStyle/>
          <a:p>
            <a:r>
              <a:rPr lang="de-DE" dirty="0"/>
              <a:t>Daten und fakten im überblick</a:t>
            </a:r>
          </a:p>
        </p:txBody>
      </p:sp>
      <p:sp>
        <p:nvSpPr>
          <p:cNvPr id="11" name="Textplatzhalter 10">
            <a:extLst>
              <a:ext uri="{FF2B5EF4-FFF2-40B4-BE49-F238E27FC236}">
                <a16:creationId xmlns:a16="http://schemas.microsoft.com/office/drawing/2014/main" id="{985CAD08-E80E-4748-9DC8-381ECE534D07}"/>
              </a:ext>
            </a:extLst>
          </p:cNvPr>
          <p:cNvSpPr>
            <a:spLocks noGrp="1"/>
          </p:cNvSpPr>
          <p:nvPr>
            <p:ph type="body" sz="quarter" idx="21"/>
          </p:nvPr>
        </p:nvSpPr>
        <p:spPr/>
        <p:txBody>
          <a:bodyPr/>
          <a:lstStyle/>
          <a:p>
            <a:endParaRPr lang="de-DE"/>
          </a:p>
        </p:txBody>
      </p:sp>
      <p:sp>
        <p:nvSpPr>
          <p:cNvPr id="12" name="Textplatzhalter 11">
            <a:extLst>
              <a:ext uri="{FF2B5EF4-FFF2-40B4-BE49-F238E27FC236}">
                <a16:creationId xmlns:a16="http://schemas.microsoft.com/office/drawing/2014/main" id="{82F632F0-B902-4B5E-BA98-990A8B8AC1A2}"/>
              </a:ext>
            </a:extLst>
          </p:cNvPr>
          <p:cNvSpPr>
            <a:spLocks noGrp="1"/>
          </p:cNvSpPr>
          <p:nvPr>
            <p:ph type="body" sz="quarter" idx="24"/>
          </p:nvPr>
        </p:nvSpPr>
        <p:spPr/>
        <p:txBody>
          <a:bodyPr/>
          <a:lstStyle/>
          <a:p>
            <a:r>
              <a:rPr lang="de-DE" dirty="0"/>
              <a:t>Stand: August 2023</a:t>
            </a:r>
          </a:p>
        </p:txBody>
      </p:sp>
      <p:sp>
        <p:nvSpPr>
          <p:cNvPr id="13" name="Textplatzhalter 12">
            <a:extLst>
              <a:ext uri="{FF2B5EF4-FFF2-40B4-BE49-F238E27FC236}">
                <a16:creationId xmlns:a16="http://schemas.microsoft.com/office/drawing/2014/main" id="{18C1F960-AAD5-4F8E-A1DF-D42102AFF02B}"/>
              </a:ext>
            </a:extLst>
          </p:cNvPr>
          <p:cNvSpPr>
            <a:spLocks noGrp="1"/>
          </p:cNvSpPr>
          <p:nvPr>
            <p:ph type="body" sz="quarter" idx="27"/>
          </p:nvPr>
        </p:nvSpPr>
        <p:spPr>
          <a:xfrm>
            <a:off x="7421667" y="5246437"/>
            <a:ext cx="4609767" cy="153626"/>
          </a:xfrm>
        </p:spPr>
        <p:txBody>
          <a:bodyPr/>
          <a:lstStyle/>
          <a:p>
            <a:r>
              <a:rPr lang="de-DE" dirty="0">
                <a:solidFill>
                  <a:schemeClr val="bg1"/>
                </a:solidFill>
              </a:rPr>
              <a:t>© cobalt/stock.adobe.com</a:t>
            </a:r>
          </a:p>
        </p:txBody>
      </p:sp>
    </p:spTree>
    <p:extLst>
      <p:ext uri="{BB962C8B-B14F-4D97-AF65-F5344CB8AC3E}">
        <p14:creationId xmlns:p14="http://schemas.microsoft.com/office/powerpoint/2010/main" val="565762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9A986265-DF84-4DCB-B603-9C70DE2827E9}"/>
              </a:ext>
            </a:extLst>
          </p:cNvPr>
          <p:cNvGraphicFramePr>
            <a:graphicFrameLocks noChangeAspect="1"/>
          </p:cNvGraphicFramePr>
          <p:nvPr>
            <p:custDataLst>
              <p:tags r:id="rId1"/>
            </p:custDataLst>
            <p:extLst>
              <p:ext uri="{D42A27DB-BD31-4B8C-83A1-F6EECF244321}">
                <p14:modId xmlns:p14="http://schemas.microsoft.com/office/powerpoint/2010/main" val="12763556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9" name="Objekt 8" hidden="1">
                        <a:extLst>
                          <a:ext uri="{FF2B5EF4-FFF2-40B4-BE49-F238E27FC236}">
                            <a16:creationId xmlns:a16="http://schemas.microsoft.com/office/drawing/2014/main" id="{9A986265-DF84-4DCB-B603-9C70DE2827E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a:xfrm>
            <a:off x="0" y="1"/>
            <a:ext cx="12192000" cy="864000"/>
          </a:xfrm>
          <a:solidFill>
            <a:srgbClr val="CCDBEA"/>
          </a:solidFill>
        </p:spPr>
        <p:txBody>
          <a:bodyPr vert="horz"/>
          <a:lstStyle/>
          <a:p>
            <a:r>
              <a:rPr lang="de-DE" dirty="0"/>
              <a:t>Hauptabnehmer von Chemieprodukten im Inland: die Kunststoffverarbeiter</a:t>
            </a:r>
          </a:p>
        </p:txBody>
      </p:sp>
      <p:sp>
        <p:nvSpPr>
          <p:cNvPr id="5" name="Inhaltsplatzhalter 4">
            <a:extLst>
              <a:ext uri="{FF2B5EF4-FFF2-40B4-BE49-F238E27FC236}">
                <a16:creationId xmlns:a16="http://schemas.microsoft.com/office/drawing/2014/main" id="{EA306584-D920-4B75-A4F9-D582CAF97608}"/>
              </a:ext>
            </a:extLst>
          </p:cNvPr>
          <p:cNvSpPr>
            <a:spLocks noGrp="1"/>
          </p:cNvSpPr>
          <p:nvPr>
            <p:ph idx="18"/>
          </p:nvPr>
        </p:nvSpPr>
        <p:spPr>
          <a:xfrm>
            <a:off x="8079733" y="1742882"/>
            <a:ext cx="3721741" cy="4170556"/>
          </a:xfrm>
        </p:spPr>
        <p:txBody>
          <a:bodyPr/>
          <a:lstStyle/>
          <a:p>
            <a:r>
              <a:rPr lang="de-DE" sz="1800" dirty="0"/>
              <a:t>Hauptabnehmer der Branche sind die Kunststoffverarbeiter. Der Fahrzeugbau folgt auf Rang 5.</a:t>
            </a:r>
          </a:p>
          <a:p>
            <a:r>
              <a:rPr lang="de-DE" sz="1800" dirty="0"/>
              <a:t>Allerdings wird hier nur der direkte Absatz berücksichtigt. Zählt man die indirekten Lieferungen (über die Kunststoffverarbeiter, die Elektroindustrie, die Textilindustrie, den Maschinenbau) dazu, gehen rund 15-20 Prozent der inländischen Produktion in die Automobilindustrie.</a:t>
            </a:r>
          </a:p>
          <a:p>
            <a:pPr marL="0" indent="0">
              <a:buNone/>
            </a:pPr>
            <a:endParaRPr lang="de-DE" sz="1800" dirty="0"/>
          </a:p>
        </p:txBody>
      </p:sp>
      <p:sp>
        <p:nvSpPr>
          <p:cNvPr id="2" name="Textplatzhalter 1"/>
          <p:cNvSpPr>
            <a:spLocks noGrp="1"/>
          </p:cNvSpPr>
          <p:nvPr>
            <p:ph type="body" sz="quarter" idx="13"/>
          </p:nvPr>
        </p:nvSpPr>
        <p:spPr>
          <a:xfrm>
            <a:off x="521659" y="1060079"/>
            <a:ext cx="11154404" cy="288000"/>
          </a:xfrm>
        </p:spPr>
        <p:txBody>
          <a:bodyPr/>
          <a:lstStyle/>
          <a:p>
            <a:r>
              <a:rPr lang="de-DE" dirty="0"/>
              <a:t>Absatz der Chemie- und Pharmaindustrie an andere Industriebranchen</a:t>
            </a:r>
          </a:p>
        </p:txBody>
      </p:sp>
      <p:sp>
        <p:nvSpPr>
          <p:cNvPr id="3" name="Textplatzhalter 2"/>
          <p:cNvSpPr>
            <a:spLocks noGrp="1"/>
          </p:cNvSpPr>
          <p:nvPr>
            <p:ph type="body" sz="quarter" idx="20"/>
          </p:nvPr>
        </p:nvSpPr>
        <p:spPr>
          <a:xfrm>
            <a:off x="521659" y="1348079"/>
            <a:ext cx="11154404" cy="252000"/>
          </a:xfrm>
        </p:spPr>
        <p:txBody>
          <a:bodyPr/>
          <a:lstStyle/>
          <a:p>
            <a:r>
              <a:rPr lang="de-DE" dirty="0"/>
              <a:t>2020, ohne Lieferungen an die Chemie, DL, Konsum und Ausland</a:t>
            </a:r>
          </a:p>
        </p:txBody>
      </p:sp>
      <p:sp>
        <p:nvSpPr>
          <p:cNvPr id="4" name="Foliennummernplatzhalter 3"/>
          <p:cNvSpPr>
            <a:spLocks noGrp="1"/>
          </p:cNvSpPr>
          <p:nvPr>
            <p:ph type="sldNum" sz="quarter" idx="43"/>
          </p:nvPr>
        </p:nvSpPr>
        <p:spPr>
          <a:xfrm>
            <a:off x="238125" y="6294426"/>
            <a:ext cx="561975" cy="252000"/>
          </a:xfrm>
        </p:spPr>
        <p:txBody>
          <a:bodyPr/>
          <a:lstStyle/>
          <a:p>
            <a:fld id="{75F0C769-A3B6-4C2C-9EB6-BFBC1AFD31B3}" type="slidenum">
              <a:rPr lang="de-DE" smtClean="0"/>
              <a:pPr/>
              <a:t>10</a:t>
            </a:fld>
            <a:endParaRPr lang="de-DE" dirty="0"/>
          </a:p>
        </p:txBody>
      </p:sp>
      <p:sp>
        <p:nvSpPr>
          <p:cNvPr id="6" name="Inhaltsplatzhalter 5"/>
          <p:cNvSpPr>
            <a:spLocks noGrp="1"/>
          </p:cNvSpPr>
          <p:nvPr>
            <p:ph type="body" sz="quarter" idx="40"/>
          </p:nvPr>
        </p:nvSpPr>
        <p:spPr>
          <a:xfrm>
            <a:off x="540069" y="5977438"/>
            <a:ext cx="7181587" cy="140686"/>
          </a:xfrm>
        </p:spPr>
        <p:txBody>
          <a:bodyPr/>
          <a:lstStyle/>
          <a:p>
            <a:pPr lvl="0"/>
            <a:r>
              <a:rPr lang="de-DE"/>
              <a:t>Quelle: Destatis, VCI</a:t>
            </a:r>
            <a:endParaRPr lang="de-DE" dirty="0"/>
          </a:p>
        </p:txBody>
      </p:sp>
      <p:sp>
        <p:nvSpPr>
          <p:cNvPr id="18" name="Textplatzhalter 17">
            <a:extLst>
              <a:ext uri="{FF2B5EF4-FFF2-40B4-BE49-F238E27FC236}">
                <a16:creationId xmlns:a16="http://schemas.microsoft.com/office/drawing/2014/main" id="{E2DDA606-0687-4A1D-8542-97B6B7DAFD27}"/>
              </a:ext>
            </a:extLst>
          </p:cNvPr>
          <p:cNvSpPr>
            <a:spLocks noGrp="1"/>
          </p:cNvSpPr>
          <p:nvPr>
            <p:ph type="body" sz="quarter" idx="41"/>
          </p:nvPr>
        </p:nvSpPr>
        <p:spPr/>
        <p:txBody>
          <a:bodyPr/>
          <a:lstStyle/>
          <a:p>
            <a:endParaRPr lang="de-DE"/>
          </a:p>
        </p:txBody>
      </p:sp>
      <p:graphicFrame>
        <p:nvGraphicFramePr>
          <p:cNvPr id="11" name="Diagrammplatzhalter 12">
            <a:extLst>
              <a:ext uri="{FF2B5EF4-FFF2-40B4-BE49-F238E27FC236}">
                <a16:creationId xmlns:a16="http://schemas.microsoft.com/office/drawing/2014/main" id="{00000000-0008-0000-0300-00000D000000}"/>
              </a:ext>
            </a:extLst>
          </p:cNvPr>
          <p:cNvGraphicFramePr>
            <a:graphicFrameLocks noGrp="1"/>
          </p:cNvGraphicFramePr>
          <p:nvPr>
            <p:ph type="chart" sz="quarter" idx="19"/>
            <p:extLst>
              <p:ext uri="{D42A27DB-BD31-4B8C-83A1-F6EECF244321}">
                <p14:modId xmlns:p14="http://schemas.microsoft.com/office/powerpoint/2010/main" val="1943742206"/>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299194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6">
            <a:extLst>
              <a:ext uri="{FF2B5EF4-FFF2-40B4-BE49-F238E27FC236}">
                <a16:creationId xmlns:a16="http://schemas.microsoft.com/office/drawing/2014/main" id="{B46E3B55-CB86-45D6-9F67-1F68FD4AAF7E}"/>
              </a:ext>
            </a:extLst>
          </p:cNvPr>
          <p:cNvSpPr>
            <a:spLocks noGrp="1"/>
          </p:cNvSpPr>
          <p:nvPr>
            <p:ph type="title"/>
          </p:nvPr>
        </p:nvSpPr>
        <p:spPr>
          <a:xfrm>
            <a:off x="0" y="1"/>
            <a:ext cx="12192000" cy="864000"/>
          </a:xfrm>
        </p:spPr>
        <p:txBody>
          <a:bodyPr/>
          <a:lstStyle/>
          <a:p>
            <a:r>
              <a:rPr lang="de-DE" dirty="0"/>
              <a:t>Neue Wertschöpfungsstrukturen entstehen</a:t>
            </a:r>
          </a:p>
        </p:txBody>
      </p:sp>
      <p:sp>
        <p:nvSpPr>
          <p:cNvPr id="8" name="Foliennummernplatzhalter 7">
            <a:extLst>
              <a:ext uri="{FF2B5EF4-FFF2-40B4-BE49-F238E27FC236}">
                <a16:creationId xmlns:a16="http://schemas.microsoft.com/office/drawing/2014/main" id="{2A22D39F-FCA8-47FB-B94F-2D507F14C535}"/>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11</a:t>
            </a:fld>
            <a:endParaRPr lang="de-DE" dirty="0"/>
          </a:p>
        </p:txBody>
      </p:sp>
      <p:sp>
        <p:nvSpPr>
          <p:cNvPr id="18" name="Inhaltsplatzhalter 25">
            <a:extLst>
              <a:ext uri="{FF2B5EF4-FFF2-40B4-BE49-F238E27FC236}">
                <a16:creationId xmlns:a16="http://schemas.microsoft.com/office/drawing/2014/main" id="{17F858AB-0C3D-4688-BBC5-3A8914106B9D}"/>
              </a:ext>
            </a:extLst>
          </p:cNvPr>
          <p:cNvSpPr txBox="1">
            <a:spLocks/>
          </p:cNvSpPr>
          <p:nvPr/>
        </p:nvSpPr>
        <p:spPr bwMode="gray">
          <a:xfrm>
            <a:off x="527144" y="3328147"/>
            <a:ext cx="3607200" cy="2585291"/>
          </a:xfrm>
          <a:prstGeom prst="rect">
            <a:avLst/>
          </a:prstGeom>
          <a:solidFill>
            <a:srgbClr val="CCD6DF"/>
          </a:solidFill>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600"/>
              </a:spcAft>
            </a:pPr>
            <a:r>
              <a:rPr lang="de-DE" sz="1800" b="1" dirty="0">
                <a:solidFill>
                  <a:srgbClr val="003061"/>
                </a:solidFill>
              </a:rPr>
              <a:t>Chemie:</a:t>
            </a:r>
          </a:p>
          <a:p>
            <a:pPr>
              <a:spcAft>
                <a:spcPts val="600"/>
              </a:spcAft>
            </a:pPr>
            <a:r>
              <a:rPr lang="de-DE" sz="1800" dirty="0">
                <a:solidFill>
                  <a:schemeClr val="tx1"/>
                </a:solidFill>
              </a:rPr>
              <a:t>Wachstums- und Innovationsmotor</a:t>
            </a:r>
          </a:p>
          <a:p>
            <a:pPr>
              <a:spcAft>
                <a:spcPts val="600"/>
              </a:spcAft>
            </a:pPr>
            <a:r>
              <a:rPr lang="de-DE" sz="1800" dirty="0">
                <a:solidFill>
                  <a:schemeClr val="tx1"/>
                </a:solidFill>
              </a:rPr>
              <a:t>Am Anfang globaler Wertschöpfungsketten</a:t>
            </a:r>
          </a:p>
          <a:p>
            <a:pPr>
              <a:spcAft>
                <a:spcPts val="600"/>
              </a:spcAft>
            </a:pPr>
            <a:r>
              <a:rPr lang="de-DE" sz="1800" dirty="0">
                <a:solidFill>
                  <a:schemeClr val="tx1"/>
                </a:solidFill>
              </a:rPr>
              <a:t>Bedrohung durch langsames Wachstum, durch Erosion von Innovationsvorsprüngen und durch Standortnachteile</a:t>
            </a:r>
          </a:p>
        </p:txBody>
      </p:sp>
      <p:sp>
        <p:nvSpPr>
          <p:cNvPr id="19" name="Inhaltsplatzhalter 28">
            <a:extLst>
              <a:ext uri="{FF2B5EF4-FFF2-40B4-BE49-F238E27FC236}">
                <a16:creationId xmlns:a16="http://schemas.microsoft.com/office/drawing/2014/main" id="{461874A5-3C98-4E2A-B88A-48B5F14BBC1B}"/>
              </a:ext>
            </a:extLst>
          </p:cNvPr>
          <p:cNvSpPr txBox="1">
            <a:spLocks/>
          </p:cNvSpPr>
          <p:nvPr/>
        </p:nvSpPr>
        <p:spPr bwMode="gray">
          <a:xfrm>
            <a:off x="4284975" y="3328147"/>
            <a:ext cx="3607200" cy="2585291"/>
          </a:xfrm>
          <a:prstGeom prst="rect">
            <a:avLst/>
          </a:prstGeom>
          <a:solidFill>
            <a:srgbClr val="F0D2E0"/>
          </a:solidFill>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6">
                    <a:lumMod val="75000"/>
                  </a:schemeClr>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z="1800" b="1" dirty="0">
                <a:solidFill>
                  <a:srgbClr val="B22063"/>
                </a:solidFill>
              </a:rPr>
              <a:t>Chemie:</a:t>
            </a:r>
          </a:p>
          <a:p>
            <a:r>
              <a:rPr lang="de-DE" sz="1800" dirty="0" err="1">
                <a:solidFill>
                  <a:schemeClr val="tx1"/>
                </a:solidFill>
              </a:rPr>
              <a:t>Enabler</a:t>
            </a:r>
            <a:r>
              <a:rPr lang="de-DE" sz="1800" dirty="0">
                <a:solidFill>
                  <a:schemeClr val="tx1"/>
                </a:solidFill>
              </a:rPr>
              <a:t> der zirkulären Wirtschaft</a:t>
            </a:r>
          </a:p>
          <a:p>
            <a:r>
              <a:rPr lang="de-DE" sz="1800" dirty="0">
                <a:solidFill>
                  <a:schemeClr val="tx1"/>
                </a:solidFill>
              </a:rPr>
              <a:t>Effiziente und klimaschonende Produktion</a:t>
            </a:r>
          </a:p>
          <a:p>
            <a:r>
              <a:rPr lang="de-DE" sz="1800" dirty="0">
                <a:solidFill>
                  <a:schemeClr val="tx1"/>
                </a:solidFill>
              </a:rPr>
              <a:t>Essentieller Teil von globalen Wertschöpfungskreisläufen</a:t>
            </a:r>
          </a:p>
        </p:txBody>
      </p:sp>
      <p:sp>
        <p:nvSpPr>
          <p:cNvPr id="20" name="Inhaltsplatzhalter 29">
            <a:extLst>
              <a:ext uri="{FF2B5EF4-FFF2-40B4-BE49-F238E27FC236}">
                <a16:creationId xmlns:a16="http://schemas.microsoft.com/office/drawing/2014/main" id="{DFC46386-679C-4293-90D7-864E025FEECD}"/>
              </a:ext>
            </a:extLst>
          </p:cNvPr>
          <p:cNvSpPr txBox="1">
            <a:spLocks/>
          </p:cNvSpPr>
          <p:nvPr/>
        </p:nvSpPr>
        <p:spPr bwMode="gray">
          <a:xfrm>
            <a:off x="8072460" y="3328147"/>
            <a:ext cx="3607200" cy="2585291"/>
          </a:xfrm>
          <a:prstGeom prst="rect">
            <a:avLst/>
          </a:prstGeom>
          <a:solidFill>
            <a:srgbClr val="D0E2E4"/>
          </a:solidFill>
          <a:ln w="19050">
            <a:noFill/>
          </a:ln>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600"/>
              </a:spcAft>
            </a:pPr>
            <a:r>
              <a:rPr lang="de-DE" sz="1800" b="1" dirty="0">
                <a:solidFill>
                  <a:srgbClr val="166E79"/>
                </a:solidFill>
              </a:rPr>
              <a:t>Chemie:</a:t>
            </a:r>
          </a:p>
          <a:p>
            <a:pPr>
              <a:spcAft>
                <a:spcPts val="600"/>
              </a:spcAft>
            </a:pPr>
            <a:r>
              <a:rPr lang="de-DE" sz="1800" dirty="0">
                <a:solidFill>
                  <a:schemeClr val="tx1"/>
                </a:solidFill>
              </a:rPr>
              <a:t>nutzt Chancen der Digitalisierung</a:t>
            </a:r>
          </a:p>
          <a:p>
            <a:pPr>
              <a:spcAft>
                <a:spcPts val="600"/>
              </a:spcAft>
            </a:pPr>
            <a:r>
              <a:rPr lang="de-DE" sz="1800" dirty="0">
                <a:solidFill>
                  <a:schemeClr val="tx1"/>
                </a:solidFill>
              </a:rPr>
              <a:t>entwickelt neue Geschäftsmodelle</a:t>
            </a:r>
          </a:p>
          <a:p>
            <a:pPr>
              <a:spcAft>
                <a:spcPts val="600"/>
              </a:spcAft>
            </a:pPr>
            <a:r>
              <a:rPr lang="de-DE" sz="1800" dirty="0">
                <a:solidFill>
                  <a:schemeClr val="tx1"/>
                </a:solidFill>
              </a:rPr>
              <a:t>neue Rollenverteilung in globalen Wertschöpfungsnetzwerken</a:t>
            </a:r>
            <a:br>
              <a:rPr lang="de-DE" sz="1800" dirty="0">
                <a:solidFill>
                  <a:schemeClr val="tx1"/>
                </a:solidFill>
              </a:rPr>
            </a:br>
            <a:endParaRPr lang="de-DE" sz="1800" dirty="0">
              <a:solidFill>
                <a:schemeClr val="tx1"/>
              </a:solidFill>
            </a:endParaRPr>
          </a:p>
        </p:txBody>
      </p:sp>
      <p:pic>
        <p:nvPicPr>
          <p:cNvPr id="21" name="Picture 5">
            <a:extLst>
              <a:ext uri="{FF2B5EF4-FFF2-40B4-BE49-F238E27FC236}">
                <a16:creationId xmlns:a16="http://schemas.microsoft.com/office/drawing/2014/main" id="{22CF1D31-DCC3-49F9-8AE8-C8C5EF35A8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7830" y="1052513"/>
            <a:ext cx="2601491" cy="18000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7">
            <a:extLst>
              <a:ext uri="{FF2B5EF4-FFF2-40B4-BE49-F238E27FC236}">
                <a16:creationId xmlns:a16="http://schemas.microsoft.com/office/drawing/2014/main" id="{793FAF6E-D2DD-4D30-A996-D676D262F8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0351" y="1052512"/>
            <a:ext cx="1951419" cy="18000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Inhaltsplatzhalter 25">
            <a:extLst>
              <a:ext uri="{FF2B5EF4-FFF2-40B4-BE49-F238E27FC236}">
                <a16:creationId xmlns:a16="http://schemas.microsoft.com/office/drawing/2014/main" id="{A38E1EA6-9B4A-4844-9E80-2DFEACC06F31}"/>
              </a:ext>
            </a:extLst>
          </p:cNvPr>
          <p:cNvSpPr txBox="1">
            <a:spLocks/>
          </p:cNvSpPr>
          <p:nvPr/>
        </p:nvSpPr>
        <p:spPr bwMode="gray">
          <a:xfrm>
            <a:off x="527144"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rgbClr val="003061"/>
                </a:solidFill>
              </a:rPr>
              <a:t>Globale Wertschöpfungsketten</a:t>
            </a:r>
          </a:p>
        </p:txBody>
      </p:sp>
      <p:sp>
        <p:nvSpPr>
          <p:cNvPr id="28" name="Inhaltsplatzhalter 25">
            <a:extLst>
              <a:ext uri="{FF2B5EF4-FFF2-40B4-BE49-F238E27FC236}">
                <a16:creationId xmlns:a16="http://schemas.microsoft.com/office/drawing/2014/main" id="{A560A67B-DE2B-4287-943C-33380A572D39}"/>
              </a:ext>
            </a:extLst>
          </p:cNvPr>
          <p:cNvSpPr txBox="1">
            <a:spLocks/>
          </p:cNvSpPr>
          <p:nvPr/>
        </p:nvSpPr>
        <p:spPr bwMode="gray">
          <a:xfrm>
            <a:off x="4284975"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rgbClr val="B22063"/>
                </a:solidFill>
              </a:rPr>
              <a:t>Zirkuläre Wirtschaft</a:t>
            </a:r>
          </a:p>
        </p:txBody>
      </p:sp>
      <p:sp>
        <p:nvSpPr>
          <p:cNvPr id="29" name="Inhaltsplatzhalter 25">
            <a:extLst>
              <a:ext uri="{FF2B5EF4-FFF2-40B4-BE49-F238E27FC236}">
                <a16:creationId xmlns:a16="http://schemas.microsoft.com/office/drawing/2014/main" id="{13BF3971-CC0D-48E7-BB8F-AFBB5B609B24}"/>
              </a:ext>
            </a:extLst>
          </p:cNvPr>
          <p:cNvSpPr txBox="1">
            <a:spLocks/>
          </p:cNvSpPr>
          <p:nvPr/>
        </p:nvSpPr>
        <p:spPr bwMode="gray">
          <a:xfrm>
            <a:off x="8072460"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rgbClr val="166E79"/>
                </a:solidFill>
              </a:rPr>
              <a:t>Digitalisierung und Vernetzung</a:t>
            </a:r>
          </a:p>
        </p:txBody>
      </p:sp>
      <p:pic>
        <p:nvPicPr>
          <p:cNvPr id="3" name="Grafik 2">
            <a:extLst>
              <a:ext uri="{FF2B5EF4-FFF2-40B4-BE49-F238E27FC236}">
                <a16:creationId xmlns:a16="http://schemas.microsoft.com/office/drawing/2014/main" id="{600A69B0-E1A3-47FC-A9E5-1DB29A3FCBAB}"/>
              </a:ext>
            </a:extLst>
          </p:cNvPr>
          <p:cNvPicPr>
            <a:picLocks noChangeAspect="1"/>
          </p:cNvPicPr>
          <p:nvPr/>
        </p:nvPicPr>
        <p:blipFill>
          <a:blip r:embed="rId4"/>
          <a:stretch>
            <a:fillRect/>
          </a:stretch>
        </p:blipFill>
        <p:spPr>
          <a:xfrm>
            <a:off x="871284" y="1253771"/>
            <a:ext cx="2918919" cy="1303784"/>
          </a:xfrm>
          <a:prstGeom prst="rect">
            <a:avLst/>
          </a:prstGeom>
        </p:spPr>
      </p:pic>
    </p:spTree>
    <p:extLst>
      <p:ext uri="{BB962C8B-B14F-4D97-AF65-F5344CB8AC3E}">
        <p14:creationId xmlns:p14="http://schemas.microsoft.com/office/powerpoint/2010/main" val="4264341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solidFill>
            <a:srgbClr val="CCDBEA"/>
          </a:solidFill>
        </p:spPr>
        <p:txBody>
          <a:bodyPr/>
          <a:lstStyle/>
          <a:p>
            <a:r>
              <a:rPr lang="de-DE" dirty="0"/>
              <a:t>Chemie: Innovationsmotor einer zirkulären Zukunft</a:t>
            </a:r>
          </a:p>
        </p:txBody>
      </p:sp>
      <p:sp>
        <p:nvSpPr>
          <p:cNvPr id="3" name="Foliennummernplatzhalter 2"/>
          <p:cNvSpPr>
            <a:spLocks noGrp="1"/>
          </p:cNvSpPr>
          <p:nvPr>
            <p:ph type="sldNum" sz="quarter" idx="11"/>
          </p:nvPr>
        </p:nvSpPr>
        <p:spPr/>
        <p:txBody>
          <a:bodyPr/>
          <a:lstStyle/>
          <a:p>
            <a:fld id="{006DDB9D-7441-498E-B0A4-DF53F6EEAD47}" type="slidenum">
              <a:rPr lang="de-DE" smtClean="0"/>
              <a:t>12</a:t>
            </a:fld>
            <a:endParaRPr lang="de-DE"/>
          </a:p>
        </p:txBody>
      </p:sp>
      <p:sp>
        <p:nvSpPr>
          <p:cNvPr id="6" name="Gleichschenkliges Dreieck 5"/>
          <p:cNvSpPr/>
          <p:nvPr/>
        </p:nvSpPr>
        <p:spPr>
          <a:xfrm>
            <a:off x="515939" y="1059235"/>
            <a:ext cx="11160000" cy="1008000"/>
          </a:xfrm>
          <a:prstGeom prst="triangle">
            <a:avLst/>
          </a:prstGeom>
          <a:solidFill>
            <a:srgbClr val="00306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lnSpc>
                <a:spcPct val="90000"/>
              </a:lnSpc>
              <a:spcAft>
                <a:spcPts val="1000"/>
              </a:spcAft>
            </a:pPr>
            <a:r>
              <a:rPr lang="de-DE" sz="2400" b="1" dirty="0"/>
              <a:t>Zirkuläre Wirtschaft</a:t>
            </a:r>
          </a:p>
        </p:txBody>
      </p:sp>
      <p:sp>
        <p:nvSpPr>
          <p:cNvPr id="12" name="Rechteck 11"/>
          <p:cNvSpPr/>
          <p:nvPr/>
        </p:nvSpPr>
        <p:spPr>
          <a:xfrm>
            <a:off x="515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Erneuerbare</a:t>
            </a:r>
            <a:br>
              <a:rPr lang="de-DE" sz="2000" dirty="0">
                <a:solidFill>
                  <a:schemeClr val="bg1"/>
                </a:solidFill>
              </a:rPr>
            </a:br>
            <a:r>
              <a:rPr lang="de-DE" sz="2000" dirty="0">
                <a:solidFill>
                  <a:schemeClr val="bg1"/>
                </a:solidFill>
              </a:rPr>
              <a:t>Energie</a:t>
            </a:r>
          </a:p>
          <a:p>
            <a:pPr algn="ctr">
              <a:spcAft>
                <a:spcPts val="1200"/>
              </a:spcAft>
            </a:pPr>
            <a:r>
              <a:rPr lang="de-DE" sz="2000" dirty="0">
                <a:solidFill>
                  <a:schemeClr val="bg1"/>
                </a:solidFill>
              </a:rPr>
              <a:t>Nachwachsende Rohstoffe</a:t>
            </a:r>
          </a:p>
          <a:p>
            <a:pPr algn="ctr">
              <a:spcAft>
                <a:spcPts val="1200"/>
              </a:spcAft>
            </a:pPr>
            <a:r>
              <a:rPr lang="de-DE" sz="2000" dirty="0">
                <a:solidFill>
                  <a:schemeClr val="bg1"/>
                </a:solidFill>
              </a:rPr>
              <a:t>Sekundärrohstoffe</a:t>
            </a:r>
          </a:p>
        </p:txBody>
      </p:sp>
      <p:sp>
        <p:nvSpPr>
          <p:cNvPr id="14" name="Rechteck 13"/>
          <p:cNvSpPr/>
          <p:nvPr/>
        </p:nvSpPr>
        <p:spPr>
          <a:xfrm>
            <a:off x="3371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Im gesamten Produktlebenszyklus:</a:t>
            </a:r>
          </a:p>
          <a:p>
            <a:pPr algn="ctr">
              <a:spcAft>
                <a:spcPts val="1200"/>
              </a:spcAft>
              <a:buClr>
                <a:schemeClr val="bg1"/>
              </a:buClr>
            </a:pPr>
            <a:r>
              <a:rPr lang="de-DE" sz="2000" dirty="0">
                <a:solidFill>
                  <a:schemeClr val="bg1"/>
                </a:solidFill>
              </a:rPr>
              <a:t>Lieferant</a:t>
            </a:r>
          </a:p>
          <a:p>
            <a:pPr algn="ctr">
              <a:spcAft>
                <a:spcPts val="1200"/>
              </a:spcAft>
              <a:buClr>
                <a:schemeClr val="bg1"/>
              </a:buClr>
            </a:pPr>
            <a:r>
              <a:rPr lang="de-DE" sz="2000" dirty="0">
                <a:solidFill>
                  <a:schemeClr val="bg1"/>
                </a:solidFill>
              </a:rPr>
              <a:t>Produktion</a:t>
            </a:r>
          </a:p>
          <a:p>
            <a:pPr algn="ctr">
              <a:spcAft>
                <a:spcPts val="1200"/>
              </a:spcAft>
              <a:buClr>
                <a:schemeClr val="bg1"/>
              </a:buClr>
            </a:pPr>
            <a:r>
              <a:rPr lang="de-DE" sz="2000" dirty="0">
                <a:solidFill>
                  <a:schemeClr val="bg1"/>
                </a:solidFill>
              </a:rPr>
              <a:t>Kunde</a:t>
            </a:r>
          </a:p>
        </p:txBody>
      </p:sp>
      <p:sp>
        <p:nvSpPr>
          <p:cNvPr id="15" name="Rechteck 14"/>
          <p:cNvSpPr/>
          <p:nvPr/>
        </p:nvSpPr>
        <p:spPr>
          <a:xfrm>
            <a:off x="6227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Klimaschutz</a:t>
            </a:r>
          </a:p>
          <a:p>
            <a:pPr algn="ctr">
              <a:spcAft>
                <a:spcPts val="1200"/>
              </a:spcAft>
            </a:pPr>
            <a:r>
              <a:rPr lang="de-DE" sz="2000" dirty="0">
                <a:solidFill>
                  <a:schemeClr val="bg1"/>
                </a:solidFill>
              </a:rPr>
              <a:t>Erhalt der Ökosysteme</a:t>
            </a:r>
          </a:p>
        </p:txBody>
      </p:sp>
      <p:sp>
        <p:nvSpPr>
          <p:cNvPr id="16" name="Rechteck 15"/>
          <p:cNvSpPr/>
          <p:nvPr/>
        </p:nvSpPr>
        <p:spPr>
          <a:xfrm>
            <a:off x="9083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Rücknahme</a:t>
            </a:r>
          </a:p>
          <a:p>
            <a:pPr algn="ctr">
              <a:spcAft>
                <a:spcPts val="1200"/>
              </a:spcAft>
            </a:pPr>
            <a:r>
              <a:rPr lang="de-DE" sz="2000" dirty="0">
                <a:solidFill>
                  <a:schemeClr val="bg1"/>
                </a:solidFill>
              </a:rPr>
              <a:t>Wiederverwendung</a:t>
            </a:r>
          </a:p>
          <a:p>
            <a:pPr algn="ctr">
              <a:spcAft>
                <a:spcPts val="1200"/>
              </a:spcAft>
            </a:pPr>
            <a:r>
              <a:rPr lang="de-DE" sz="2000" dirty="0">
                <a:solidFill>
                  <a:schemeClr val="bg1"/>
                </a:solidFill>
              </a:rPr>
              <a:t>Stoffliche und energetische Verwertung</a:t>
            </a:r>
          </a:p>
        </p:txBody>
      </p:sp>
      <p:sp>
        <p:nvSpPr>
          <p:cNvPr id="17" name="Rechteck 16"/>
          <p:cNvSpPr/>
          <p:nvPr/>
        </p:nvSpPr>
        <p:spPr>
          <a:xfrm>
            <a:off x="515940" y="5661438"/>
            <a:ext cx="11160123" cy="252000"/>
          </a:xfrm>
          <a:prstGeom prst="rect">
            <a:avLst/>
          </a:prstGeom>
          <a:solidFill>
            <a:srgbClr val="00306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dirty="0" err="1">
              <a:solidFill>
                <a:schemeClr val="tx1"/>
              </a:solidFill>
            </a:endParaRPr>
          </a:p>
        </p:txBody>
      </p:sp>
      <p:graphicFrame>
        <p:nvGraphicFramePr>
          <p:cNvPr id="5" name="Tabelle 9">
            <a:extLst>
              <a:ext uri="{FF2B5EF4-FFF2-40B4-BE49-F238E27FC236}">
                <a16:creationId xmlns:a16="http://schemas.microsoft.com/office/drawing/2014/main" id="{66F2BE2C-09AD-44B8-B595-2BED0EAACB39}"/>
              </a:ext>
            </a:extLst>
          </p:cNvPr>
          <p:cNvGraphicFramePr>
            <a:graphicFrameLocks noGrp="1"/>
          </p:cNvGraphicFramePr>
          <p:nvPr/>
        </p:nvGraphicFramePr>
        <p:xfrm>
          <a:off x="515939" y="2146114"/>
          <a:ext cx="11160124" cy="756000"/>
        </p:xfrm>
        <a:graphic>
          <a:graphicData uri="http://schemas.openxmlformats.org/drawingml/2006/table">
            <a:tbl>
              <a:tblPr>
                <a:tableStyleId>{0817EA92-75D0-4044-A80A-286907CE0DDB}</a:tableStyleId>
              </a:tblPr>
              <a:tblGrid>
                <a:gridCol w="2790031">
                  <a:extLst>
                    <a:ext uri="{9D8B030D-6E8A-4147-A177-3AD203B41FA5}">
                      <a16:colId xmlns:a16="http://schemas.microsoft.com/office/drawing/2014/main" val="2012240199"/>
                    </a:ext>
                  </a:extLst>
                </a:gridCol>
                <a:gridCol w="2790031">
                  <a:extLst>
                    <a:ext uri="{9D8B030D-6E8A-4147-A177-3AD203B41FA5}">
                      <a16:colId xmlns:a16="http://schemas.microsoft.com/office/drawing/2014/main" val="632920188"/>
                    </a:ext>
                  </a:extLst>
                </a:gridCol>
                <a:gridCol w="2790031">
                  <a:extLst>
                    <a:ext uri="{9D8B030D-6E8A-4147-A177-3AD203B41FA5}">
                      <a16:colId xmlns:a16="http://schemas.microsoft.com/office/drawing/2014/main" val="1375765462"/>
                    </a:ext>
                  </a:extLst>
                </a:gridCol>
                <a:gridCol w="2790031">
                  <a:extLst>
                    <a:ext uri="{9D8B030D-6E8A-4147-A177-3AD203B41FA5}">
                      <a16:colId xmlns:a16="http://schemas.microsoft.com/office/drawing/2014/main" val="1956471101"/>
                    </a:ext>
                  </a:extLst>
                </a:gridCol>
              </a:tblGrid>
              <a:tr h="756000">
                <a:tc>
                  <a:txBody>
                    <a:bodyPr/>
                    <a:lstStyle/>
                    <a:p>
                      <a:pPr algn="ctr"/>
                      <a:r>
                        <a:rPr lang="de-DE" sz="2000" b="1" dirty="0">
                          <a:solidFill>
                            <a:schemeClr val="bg1"/>
                          </a:solidFill>
                        </a:rPr>
                        <a:t>Ressourcenbasis</a:t>
                      </a:r>
                      <a:endParaRPr lang="de-DE" sz="2000" b="1" dirty="0"/>
                    </a:p>
                  </a:txBody>
                  <a:tcPr anchor="ctr">
                    <a:solidFill>
                      <a:srgbClr val="166E7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Ressourceneffizienz</a:t>
                      </a:r>
                    </a:p>
                  </a:txBody>
                  <a:tcPr anchor="ctr">
                    <a:solidFill>
                      <a:srgbClr val="166E7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Ressourcenschonung</a:t>
                      </a:r>
                    </a:p>
                  </a:txBody>
                  <a:tcPr anchor="ctr">
                    <a:solidFill>
                      <a:srgbClr val="166E7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Kreislaufwirtschaft</a:t>
                      </a:r>
                    </a:p>
                  </a:txBody>
                  <a:tcPr anchor="ctr">
                    <a:solidFill>
                      <a:srgbClr val="166E79"/>
                    </a:solidFill>
                  </a:tcPr>
                </a:tc>
                <a:extLst>
                  <a:ext uri="{0D108BD9-81ED-4DB2-BD59-A6C34878D82A}">
                    <a16:rowId xmlns:a16="http://schemas.microsoft.com/office/drawing/2014/main" val="2217976359"/>
                  </a:ext>
                </a:extLst>
              </a:tr>
            </a:tbl>
          </a:graphicData>
        </a:graphic>
      </p:graphicFrame>
    </p:spTree>
    <p:extLst>
      <p:ext uri="{BB962C8B-B14F-4D97-AF65-F5344CB8AC3E}">
        <p14:creationId xmlns:p14="http://schemas.microsoft.com/office/powerpoint/2010/main" val="2633857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676590B-316B-404C-8022-AE7D5A39428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4" imgH="344" progId="TCLayout.ActiveDocument.1">
                  <p:embed/>
                </p:oleObj>
              </mc:Choice>
              <mc:Fallback>
                <p:oleObj name="think-cell Folie" r:id="rId5" imgW="344" imgH="344" progId="TCLayout.ActiveDocument.1">
                  <p:embed/>
                  <p:pic>
                    <p:nvPicPr>
                      <p:cNvPr id="6" name="Objekt 5" hidden="1">
                        <a:extLst>
                          <a:ext uri="{FF2B5EF4-FFF2-40B4-BE49-F238E27FC236}">
                            <a16:creationId xmlns:a16="http://schemas.microsoft.com/office/drawing/2014/main" id="{B676590B-316B-404C-8022-AE7D5A39428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5" name="Objekt 4" hidden="1">
            <a:extLst>
              <a:ext uri="{FF2B5EF4-FFF2-40B4-BE49-F238E27FC236}">
                <a16:creationId xmlns:a16="http://schemas.microsoft.com/office/drawing/2014/main" id="{2A63706D-EDA2-4984-92B8-BF5589ACF2F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44" imgH="344" progId="TCLayout.ActiveDocument.1">
                  <p:embed/>
                </p:oleObj>
              </mc:Choice>
              <mc:Fallback>
                <p:oleObj name="think-cell Folie" r:id="rId7" imgW="344" imgH="344" progId="TCLayout.ActiveDocument.1">
                  <p:embed/>
                  <p:pic>
                    <p:nvPicPr>
                      <p:cNvPr id="5" name="Objekt 4" hidden="1">
                        <a:extLst>
                          <a:ext uri="{FF2B5EF4-FFF2-40B4-BE49-F238E27FC236}">
                            <a16:creationId xmlns:a16="http://schemas.microsoft.com/office/drawing/2014/main" id="{2A63706D-EDA2-4984-92B8-BF5589ACF2F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9" name="Titel 18">
            <a:extLst>
              <a:ext uri="{FF2B5EF4-FFF2-40B4-BE49-F238E27FC236}">
                <a16:creationId xmlns:a16="http://schemas.microsoft.com/office/drawing/2014/main" id="{56D9A8FF-D5CF-4E6A-997C-B33273C02507}"/>
              </a:ext>
            </a:extLst>
          </p:cNvPr>
          <p:cNvSpPr>
            <a:spLocks noGrp="1"/>
          </p:cNvSpPr>
          <p:nvPr>
            <p:ph type="title"/>
          </p:nvPr>
        </p:nvSpPr>
        <p:spPr>
          <a:solidFill>
            <a:srgbClr val="CCDBEA"/>
          </a:solidFill>
        </p:spPr>
        <p:txBody>
          <a:bodyPr vert="horz"/>
          <a:lstStyle/>
          <a:p>
            <a:r>
              <a:rPr lang="de-DE" dirty="0"/>
              <a:t>Digitalisierung bringt zirkuläre Wirtschaft voran</a:t>
            </a:r>
          </a:p>
        </p:txBody>
      </p:sp>
      <p:sp>
        <p:nvSpPr>
          <p:cNvPr id="23" name="Textplatzhalter 22">
            <a:extLst>
              <a:ext uri="{FF2B5EF4-FFF2-40B4-BE49-F238E27FC236}">
                <a16:creationId xmlns:a16="http://schemas.microsoft.com/office/drawing/2014/main" id="{16FF4184-8F5A-4173-97E4-9BF401E3B2A5}"/>
              </a:ext>
            </a:extLst>
          </p:cNvPr>
          <p:cNvSpPr>
            <a:spLocks noGrp="1"/>
          </p:cNvSpPr>
          <p:nvPr>
            <p:ph type="body" sz="quarter" idx="22"/>
          </p:nvPr>
        </p:nvSpPr>
        <p:spPr/>
        <p:txBody>
          <a:bodyPr/>
          <a:lstStyle/>
          <a:p>
            <a:pPr marL="0" indent="0">
              <a:buNone/>
            </a:pPr>
            <a:r>
              <a:rPr lang="de-DE" sz="1600" dirty="0"/>
              <a:t>Digitale Plattformen für den Handel von hochreinen Recyclingstoffen</a:t>
            </a:r>
          </a:p>
        </p:txBody>
      </p:sp>
      <p:sp>
        <p:nvSpPr>
          <p:cNvPr id="25" name="Textplatzhalter 24">
            <a:extLst>
              <a:ext uri="{FF2B5EF4-FFF2-40B4-BE49-F238E27FC236}">
                <a16:creationId xmlns:a16="http://schemas.microsoft.com/office/drawing/2014/main" id="{FDF0A50F-ECEA-44B3-A05B-F0D308CA0C8D}"/>
              </a:ext>
            </a:extLst>
          </p:cNvPr>
          <p:cNvSpPr>
            <a:spLocks noGrp="1"/>
          </p:cNvSpPr>
          <p:nvPr>
            <p:ph type="body" sz="quarter" idx="28"/>
          </p:nvPr>
        </p:nvSpPr>
        <p:spPr/>
        <p:txBody>
          <a:bodyPr>
            <a:normAutofit fontScale="77500" lnSpcReduction="20000"/>
          </a:bodyPr>
          <a:lstStyle/>
          <a:p>
            <a:pPr>
              <a:buNone/>
            </a:pPr>
            <a:r>
              <a:rPr lang="de-DE" dirty="0"/>
              <a:t>Digitale Währungen, um das Sammeln von Kunststoffen in Entwicklungs-ländern zu inzentiveren</a:t>
            </a:r>
          </a:p>
        </p:txBody>
      </p:sp>
      <p:sp>
        <p:nvSpPr>
          <p:cNvPr id="26" name="Textplatzhalter 25">
            <a:extLst>
              <a:ext uri="{FF2B5EF4-FFF2-40B4-BE49-F238E27FC236}">
                <a16:creationId xmlns:a16="http://schemas.microsoft.com/office/drawing/2014/main" id="{4FC0A6AB-6392-4335-9DE7-665C250FB210}"/>
              </a:ext>
            </a:extLst>
          </p:cNvPr>
          <p:cNvSpPr>
            <a:spLocks noGrp="1"/>
          </p:cNvSpPr>
          <p:nvPr>
            <p:ph type="body" sz="quarter" idx="30"/>
          </p:nvPr>
        </p:nvSpPr>
        <p:spPr/>
        <p:txBody>
          <a:bodyPr>
            <a:normAutofit fontScale="77500" lnSpcReduction="20000"/>
          </a:bodyPr>
          <a:lstStyle/>
          <a:p>
            <a:pPr>
              <a:buNone/>
            </a:pPr>
            <a:r>
              <a:rPr lang="de-DE" dirty="0"/>
              <a:t>Blockchain-Lösungen, um die Nachverfolgbarkeit von Stoffen in der Wertschöpfungskette zu ermöglichen</a:t>
            </a:r>
          </a:p>
        </p:txBody>
      </p:sp>
      <p:sp>
        <p:nvSpPr>
          <p:cNvPr id="24" name="Textplatzhalter 23">
            <a:extLst>
              <a:ext uri="{FF2B5EF4-FFF2-40B4-BE49-F238E27FC236}">
                <a16:creationId xmlns:a16="http://schemas.microsoft.com/office/drawing/2014/main" id="{461846FB-AE51-4504-A350-E8E5D723A2F8}"/>
              </a:ext>
            </a:extLst>
          </p:cNvPr>
          <p:cNvSpPr>
            <a:spLocks noGrp="1"/>
          </p:cNvSpPr>
          <p:nvPr>
            <p:ph type="body" sz="quarter" idx="27"/>
          </p:nvPr>
        </p:nvSpPr>
        <p:spPr/>
        <p:txBody>
          <a:bodyPr/>
          <a:lstStyle/>
          <a:p>
            <a:r>
              <a:rPr lang="de-DE" dirty="0">
                <a:solidFill>
                  <a:schemeClr val="bg1">
                    <a:lumMod val="85000"/>
                  </a:schemeClr>
                </a:solidFill>
              </a:rPr>
              <a:t>Sashkin/stock.adobe.com</a:t>
            </a:r>
          </a:p>
        </p:txBody>
      </p:sp>
      <p:sp>
        <p:nvSpPr>
          <p:cNvPr id="27" name="Textplatzhalter 26">
            <a:extLst>
              <a:ext uri="{FF2B5EF4-FFF2-40B4-BE49-F238E27FC236}">
                <a16:creationId xmlns:a16="http://schemas.microsoft.com/office/drawing/2014/main" id="{AF919E49-32FF-40F9-948F-D2427D085562}"/>
              </a:ext>
            </a:extLst>
          </p:cNvPr>
          <p:cNvSpPr>
            <a:spLocks noGrp="1"/>
          </p:cNvSpPr>
          <p:nvPr>
            <p:ph type="body" sz="quarter" idx="31"/>
          </p:nvPr>
        </p:nvSpPr>
        <p:spPr/>
        <p:txBody>
          <a:bodyPr/>
          <a:lstStyle/>
          <a:p>
            <a:r>
              <a:rPr lang="da-DK">
                <a:solidFill>
                  <a:schemeClr val="bg1">
                    <a:lumMod val="85000"/>
                  </a:schemeClr>
                </a:solidFill>
              </a:rPr>
              <a:t>Roman Milert/stock.adobe.com</a:t>
            </a:r>
            <a:endParaRPr lang="de-DE">
              <a:solidFill>
                <a:schemeClr val="bg1">
                  <a:lumMod val="85000"/>
                </a:schemeClr>
              </a:solidFill>
            </a:endParaRPr>
          </a:p>
        </p:txBody>
      </p:sp>
      <p:sp>
        <p:nvSpPr>
          <p:cNvPr id="28" name="Textplatzhalter 27">
            <a:extLst>
              <a:ext uri="{FF2B5EF4-FFF2-40B4-BE49-F238E27FC236}">
                <a16:creationId xmlns:a16="http://schemas.microsoft.com/office/drawing/2014/main" id="{D6DCD9E1-081D-489C-B76E-CBDA25B2EB57}"/>
              </a:ext>
            </a:extLst>
          </p:cNvPr>
          <p:cNvSpPr>
            <a:spLocks noGrp="1"/>
          </p:cNvSpPr>
          <p:nvPr>
            <p:ph type="body" sz="quarter" idx="32"/>
          </p:nvPr>
        </p:nvSpPr>
        <p:spPr/>
        <p:txBody>
          <a:bodyPr/>
          <a:lstStyle/>
          <a:p>
            <a:r>
              <a:rPr lang="de-DE">
                <a:solidFill>
                  <a:schemeClr val="bg1">
                    <a:lumMod val="85000"/>
                  </a:schemeClr>
                </a:solidFill>
              </a:rPr>
              <a:t>mrmrsmarcha1/stock.adobe.com</a:t>
            </a:r>
          </a:p>
        </p:txBody>
      </p:sp>
      <p:sp>
        <p:nvSpPr>
          <p:cNvPr id="4" name="Foliennummernplatzhalter 3">
            <a:extLst>
              <a:ext uri="{FF2B5EF4-FFF2-40B4-BE49-F238E27FC236}">
                <a16:creationId xmlns:a16="http://schemas.microsoft.com/office/drawing/2014/main" id="{3103DD69-226E-4C4B-B054-2403564DAA2B}"/>
              </a:ext>
            </a:extLst>
          </p:cNvPr>
          <p:cNvSpPr>
            <a:spLocks noGrp="1"/>
          </p:cNvSpPr>
          <p:nvPr>
            <p:ph type="sldNum" sz="quarter" idx="24"/>
          </p:nvPr>
        </p:nvSpPr>
        <p:spPr/>
        <p:txBody>
          <a:bodyPr/>
          <a:lstStyle/>
          <a:p>
            <a:fld id="{B42D4303-B7FF-7540-9F33-74BBD7018147}" type="slidenum">
              <a:rPr lang="de-DE" smtClean="0"/>
              <a:pPr/>
              <a:t>13</a:t>
            </a:fld>
            <a:endParaRPr lang="de-DE"/>
          </a:p>
        </p:txBody>
      </p:sp>
      <p:pic>
        <p:nvPicPr>
          <p:cNvPr id="8" name="Bildplatzhalter 7" descr="Ein Bild, das Reptil, Schildkröte enthält.&#10;&#10;Automatisch generierte Beschreibung">
            <a:extLst>
              <a:ext uri="{FF2B5EF4-FFF2-40B4-BE49-F238E27FC236}">
                <a16:creationId xmlns:a16="http://schemas.microsoft.com/office/drawing/2014/main" id="{21421BCE-1268-4E84-83B2-CA6EB28D5797}"/>
              </a:ext>
            </a:extLst>
          </p:cNvPr>
          <p:cNvPicPr>
            <a:picLocks noGrp="1" noChangeAspect="1"/>
          </p:cNvPicPr>
          <p:nvPr>
            <p:ph type="pic" sz="quarter" idx="13"/>
          </p:nvPr>
        </p:nvPicPr>
        <p:blipFill>
          <a:blip r:embed="rId8"/>
          <a:srcRect l="23289" r="23289"/>
          <a:stretch>
            <a:fillRect/>
          </a:stretch>
        </p:blipFill>
        <p:spPr/>
      </p:pic>
      <p:pic>
        <p:nvPicPr>
          <p:cNvPr id="12" name="Bildplatzhalter 11">
            <a:extLst>
              <a:ext uri="{FF2B5EF4-FFF2-40B4-BE49-F238E27FC236}">
                <a16:creationId xmlns:a16="http://schemas.microsoft.com/office/drawing/2014/main" id="{3DE9DACA-E14B-4FDD-A3EE-700808C71C95}"/>
              </a:ext>
            </a:extLst>
          </p:cNvPr>
          <p:cNvPicPr>
            <a:picLocks noGrp="1" noChangeAspect="1"/>
          </p:cNvPicPr>
          <p:nvPr>
            <p:ph type="pic" sz="quarter" idx="14"/>
          </p:nvPr>
        </p:nvPicPr>
        <p:blipFill>
          <a:blip r:embed="rId9"/>
          <a:srcRect l="14368" r="14368"/>
          <a:stretch>
            <a:fillRect/>
          </a:stretch>
        </p:blipFill>
        <p:spPr/>
      </p:pic>
      <p:pic>
        <p:nvPicPr>
          <p:cNvPr id="16" name="Bildplatzhalter 15">
            <a:extLst>
              <a:ext uri="{FF2B5EF4-FFF2-40B4-BE49-F238E27FC236}">
                <a16:creationId xmlns:a16="http://schemas.microsoft.com/office/drawing/2014/main" id="{15BA7ABC-FB9C-4505-9F5E-5921F6B23E6A}"/>
              </a:ext>
            </a:extLst>
          </p:cNvPr>
          <p:cNvPicPr>
            <a:picLocks noGrp="1" noChangeAspect="1"/>
          </p:cNvPicPr>
          <p:nvPr>
            <p:ph type="pic" sz="quarter" idx="15"/>
          </p:nvPr>
        </p:nvPicPr>
        <p:blipFill>
          <a:blip r:embed="rId10"/>
          <a:srcRect l="18392" r="18392"/>
          <a:stretch>
            <a:fillRect/>
          </a:stretch>
        </p:blipFill>
        <p:spPr/>
      </p:pic>
    </p:spTree>
    <p:extLst>
      <p:ext uri="{BB962C8B-B14F-4D97-AF65-F5344CB8AC3E}">
        <p14:creationId xmlns:p14="http://schemas.microsoft.com/office/powerpoint/2010/main" val="808052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53062888-2753-4396-B718-066D1E5C02A9}"/>
              </a:ext>
            </a:extLst>
          </p:cNvPr>
          <p:cNvGraphicFramePr>
            <a:graphicFrameLocks noChangeAspect="1"/>
          </p:cNvGraphicFramePr>
          <p:nvPr>
            <p:custDataLst>
              <p:tags r:id="rId1"/>
            </p:custDataLst>
            <p:extLst>
              <p:ext uri="{D42A27DB-BD31-4B8C-83A1-F6EECF244321}">
                <p14:modId xmlns:p14="http://schemas.microsoft.com/office/powerpoint/2010/main" val="242445405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53062888-2753-4396-B718-066D1E5C02A9}"/>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31702A06-FB01-452B-8969-0BADE330051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1" name="Titel 10"/>
          <p:cNvSpPr>
            <a:spLocks noGrp="1"/>
          </p:cNvSpPr>
          <p:nvPr>
            <p:ph type="title"/>
          </p:nvPr>
        </p:nvSpPr>
        <p:spPr/>
        <p:txBody>
          <a:bodyPr vert="horz"/>
          <a:lstStyle/>
          <a:p>
            <a:r>
              <a:rPr lang="de-DE" dirty="0"/>
              <a:t>Viele Global Player in der Chemie- und Pharmaindustrie</a:t>
            </a:r>
          </a:p>
        </p:txBody>
      </p:sp>
      <p:sp>
        <p:nvSpPr>
          <p:cNvPr id="2" name="Inhaltsplatzhalter 1">
            <a:extLst>
              <a:ext uri="{FF2B5EF4-FFF2-40B4-BE49-F238E27FC236}">
                <a16:creationId xmlns:a16="http://schemas.microsoft.com/office/drawing/2014/main" id="{F2893341-C0DC-4312-A045-6C701AB78FB6}"/>
              </a:ext>
            </a:extLst>
          </p:cNvPr>
          <p:cNvSpPr>
            <a:spLocks noGrp="1"/>
          </p:cNvSpPr>
          <p:nvPr>
            <p:ph idx="18"/>
          </p:nvPr>
        </p:nvSpPr>
        <p:spPr>
          <a:xfrm>
            <a:off x="7721656" y="1600007"/>
            <a:ext cx="3929503" cy="4170556"/>
          </a:xfrm>
        </p:spPr>
        <p:txBody>
          <a:bodyPr/>
          <a:lstStyle/>
          <a:p>
            <a:r>
              <a:rPr lang="de-DE" dirty="0">
                <a:effectLst/>
                <a:latin typeface="Arial" panose="020B0604020202020204" pitchFamily="34" charset="0"/>
              </a:rPr>
              <a:t>Viele global agierende Chemie- und Pharmaunternehmen haben ihren Konzernsitz in Deutschland.</a:t>
            </a:r>
          </a:p>
          <a:p>
            <a:r>
              <a:rPr lang="de-DE" dirty="0">
                <a:effectLst/>
                <a:latin typeface="Arial" panose="020B0604020202020204" pitchFamily="34" charset="0"/>
              </a:rPr>
              <a:t>Große Chemieunternehmen liefern oft Vorprodukte, die der Mittelstand zu Endprodukten weiterverarbeitet. Das unterscheidet die Chemie von anderen Branchen.</a:t>
            </a:r>
            <a:endParaRPr lang="de-DE" dirty="0"/>
          </a:p>
        </p:txBody>
      </p:sp>
      <p:sp>
        <p:nvSpPr>
          <p:cNvPr id="7" name="Textplatzhalter 6">
            <a:extLst>
              <a:ext uri="{FF2B5EF4-FFF2-40B4-BE49-F238E27FC236}">
                <a16:creationId xmlns:a16="http://schemas.microsoft.com/office/drawing/2014/main" id="{719B8897-B1CF-43FD-AF44-6C14FE966D76}"/>
              </a:ext>
            </a:extLst>
          </p:cNvPr>
          <p:cNvSpPr>
            <a:spLocks noGrp="1"/>
          </p:cNvSpPr>
          <p:nvPr>
            <p:ph type="body" sz="quarter" idx="13"/>
          </p:nvPr>
        </p:nvSpPr>
        <p:spPr/>
        <p:txBody>
          <a:bodyPr/>
          <a:lstStyle/>
          <a:p>
            <a:r>
              <a:rPr lang="de-DE" dirty="0"/>
              <a:t>Die 20 umsatzstärksten deutschen Chemieunternehmen 2021</a:t>
            </a:r>
          </a:p>
        </p:txBody>
      </p:sp>
      <p:sp>
        <p:nvSpPr>
          <p:cNvPr id="5" name="Foliennummernplatzhalter 4"/>
          <p:cNvSpPr>
            <a:spLocks noGrp="1"/>
          </p:cNvSpPr>
          <p:nvPr>
            <p:ph type="sldNum" sz="quarter" idx="43"/>
          </p:nvPr>
        </p:nvSpPr>
        <p:spPr/>
        <p:txBody>
          <a:bodyPr/>
          <a:lstStyle/>
          <a:p>
            <a:fld id="{02CEFE82-39F2-4F47-8A0C-D5AB3496FA5C}" type="slidenum">
              <a:rPr lang="en-US" smtClean="0"/>
              <a:pPr/>
              <a:t>14</a:t>
            </a:fld>
            <a:endParaRPr lang="en-US"/>
          </a:p>
        </p:txBody>
      </p:sp>
      <p:sp>
        <p:nvSpPr>
          <p:cNvPr id="4" name="Textplatzhalter 3">
            <a:extLst>
              <a:ext uri="{FF2B5EF4-FFF2-40B4-BE49-F238E27FC236}">
                <a16:creationId xmlns:a16="http://schemas.microsoft.com/office/drawing/2014/main" id="{A4B33C2C-0E26-4386-B82C-AB665D4B72E2}"/>
              </a:ext>
            </a:extLst>
          </p:cNvPr>
          <p:cNvSpPr>
            <a:spLocks noGrp="1"/>
          </p:cNvSpPr>
          <p:nvPr>
            <p:ph type="body" sz="quarter" idx="40"/>
          </p:nvPr>
        </p:nvSpPr>
        <p:spPr/>
        <p:txBody>
          <a:bodyPr/>
          <a:lstStyle/>
          <a:p>
            <a:r>
              <a:rPr lang="de-DE" dirty="0"/>
              <a:t>Quelle: Die Welt (19. Juli 2021) </a:t>
            </a:r>
          </a:p>
          <a:p>
            <a:endParaRPr lang="de-DE" dirty="0"/>
          </a:p>
        </p:txBody>
      </p:sp>
      <p:sp>
        <p:nvSpPr>
          <p:cNvPr id="6" name="Textplatzhalter 5">
            <a:extLst>
              <a:ext uri="{FF2B5EF4-FFF2-40B4-BE49-F238E27FC236}">
                <a16:creationId xmlns:a16="http://schemas.microsoft.com/office/drawing/2014/main" id="{326C1295-4FBE-4034-8B69-6105FA59C12A}"/>
              </a:ext>
            </a:extLst>
          </p:cNvPr>
          <p:cNvSpPr>
            <a:spLocks noGrp="1"/>
          </p:cNvSpPr>
          <p:nvPr>
            <p:ph type="body" sz="quarter" idx="41"/>
          </p:nvPr>
        </p:nvSpPr>
        <p:spPr/>
        <p:txBody>
          <a:bodyPr/>
          <a:lstStyle/>
          <a:p>
            <a:endParaRPr lang="de-DE"/>
          </a:p>
        </p:txBody>
      </p:sp>
      <p:pic>
        <p:nvPicPr>
          <p:cNvPr id="10" name="Grafik 9">
            <a:extLst>
              <a:ext uri="{FF2B5EF4-FFF2-40B4-BE49-F238E27FC236}">
                <a16:creationId xmlns:a16="http://schemas.microsoft.com/office/drawing/2014/main" id="{2B89C766-7092-EBA8-C229-25CA372633B3}"/>
              </a:ext>
            </a:extLst>
          </p:cNvPr>
          <p:cNvPicPr>
            <a:picLocks noChangeAspect="1"/>
          </p:cNvPicPr>
          <p:nvPr/>
        </p:nvPicPr>
        <p:blipFill>
          <a:blip r:embed="rId6"/>
          <a:stretch>
            <a:fillRect/>
          </a:stretch>
        </p:blipFill>
        <p:spPr>
          <a:xfrm>
            <a:off x="309810" y="1457324"/>
            <a:ext cx="7278279" cy="4313239"/>
          </a:xfrm>
          <a:prstGeom prst="rect">
            <a:avLst/>
          </a:prstGeom>
        </p:spPr>
      </p:pic>
    </p:spTree>
    <p:extLst>
      <p:ext uri="{BB962C8B-B14F-4D97-AF65-F5344CB8AC3E}">
        <p14:creationId xmlns:p14="http://schemas.microsoft.com/office/powerpoint/2010/main" val="3406231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95BA458F-6220-4EBD-90D1-4B74076DF08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0" name="Objekt 9" hidden="1">
                        <a:extLst>
                          <a:ext uri="{FF2B5EF4-FFF2-40B4-BE49-F238E27FC236}">
                            <a16:creationId xmlns:a16="http://schemas.microsoft.com/office/drawing/2014/main" id="{95BA458F-6220-4EBD-90D1-4B74076DF08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D auf Platz 3 – 10 größten Länder produzieren 72 Prozent der weltweiten Umsätze</a:t>
            </a:r>
          </a:p>
        </p:txBody>
      </p:sp>
      <p:sp>
        <p:nvSpPr>
          <p:cNvPr id="14" name="Inhaltsplatzhalter 13">
            <a:extLst>
              <a:ext uri="{FF2B5EF4-FFF2-40B4-BE49-F238E27FC236}">
                <a16:creationId xmlns:a16="http://schemas.microsoft.com/office/drawing/2014/main" id="{3A3CF100-216D-88C3-FB2B-216CF695D2E7}"/>
              </a:ext>
            </a:extLst>
          </p:cNvPr>
          <p:cNvSpPr>
            <a:spLocks noGrp="1"/>
          </p:cNvSpPr>
          <p:nvPr>
            <p:ph idx="18"/>
          </p:nvPr>
        </p:nvSpPr>
        <p:spPr/>
        <p:txBody>
          <a:bodyPr/>
          <a:lstStyle/>
          <a:p>
            <a:r>
              <a:rPr lang="de-DE" dirty="0"/>
              <a:t>China führt mit großem Abstand das internationale Ranking.</a:t>
            </a:r>
          </a:p>
          <a:p>
            <a:r>
              <a:rPr lang="de-DE" dirty="0"/>
              <a:t>Deutschland gewinnt gegenüber Japan leicht an Boden.</a:t>
            </a:r>
          </a:p>
          <a:p>
            <a:r>
              <a:rPr lang="de-DE" dirty="0"/>
              <a:t>Die restlichen Länder der TOP 10 mit nahezu gleichen Anteilen. Hier kommt es immer wieder zu Platzierungswechseln.</a:t>
            </a:r>
          </a:p>
          <a:p>
            <a:pPr marL="0" indent="0">
              <a:buNone/>
            </a:pPr>
            <a:endParaRPr lang="de-DE" dirty="0"/>
          </a:p>
        </p:txBody>
      </p:sp>
      <p:sp>
        <p:nvSpPr>
          <p:cNvPr id="7" name="Inhaltsplatzhalter 6"/>
          <p:cNvSpPr>
            <a:spLocks noGrp="1"/>
          </p:cNvSpPr>
          <p:nvPr>
            <p:ph type="body" sz="quarter" idx="13"/>
          </p:nvPr>
        </p:nvSpPr>
        <p:spPr/>
        <p:txBody>
          <a:bodyPr/>
          <a:lstStyle/>
          <a:p>
            <a:r>
              <a:rPr lang="de-DE" dirty="0"/>
              <a:t>TOP 10 Chemie- und Pharmaproduzenten der Welt</a:t>
            </a:r>
          </a:p>
        </p:txBody>
      </p:sp>
      <p:sp>
        <p:nvSpPr>
          <p:cNvPr id="4" name="Textplatzhalter 3"/>
          <p:cNvSpPr>
            <a:spLocks noGrp="1"/>
          </p:cNvSpPr>
          <p:nvPr>
            <p:ph type="body" sz="quarter" idx="20"/>
          </p:nvPr>
        </p:nvSpPr>
        <p:spPr/>
        <p:txBody>
          <a:bodyPr/>
          <a:lstStyle/>
          <a:p>
            <a:r>
              <a:rPr lang="de-DE" dirty="0"/>
              <a:t>Anteile an weltweiten Chemie- und Pharmaumsätzen, 2022</a:t>
            </a:r>
          </a:p>
          <a:p>
            <a:endParaRPr lang="de-DE" dirty="0"/>
          </a:p>
        </p:txBody>
      </p:sp>
      <p:sp>
        <p:nvSpPr>
          <p:cNvPr id="20" name="Foliennummernplatzhalter 19">
            <a:extLst>
              <a:ext uri="{FF2B5EF4-FFF2-40B4-BE49-F238E27FC236}">
                <a16:creationId xmlns:a16="http://schemas.microsoft.com/office/drawing/2014/main" id="{ED2A3BD5-826C-4714-ABB5-27ADBC782FFF}"/>
              </a:ext>
            </a:extLst>
          </p:cNvPr>
          <p:cNvSpPr>
            <a:spLocks noGrp="1"/>
          </p:cNvSpPr>
          <p:nvPr>
            <p:ph type="sldNum" sz="quarter" idx="43"/>
          </p:nvPr>
        </p:nvSpPr>
        <p:spPr/>
        <p:txBody>
          <a:bodyPr/>
          <a:lstStyle/>
          <a:p>
            <a:fld id="{B42D4303-B7FF-7540-9F33-74BBD7018147}" type="slidenum">
              <a:rPr lang="de-DE" smtClean="0"/>
              <a:pPr/>
              <a:t>15</a:t>
            </a:fld>
            <a:endParaRPr lang="de-DE" dirty="0"/>
          </a:p>
        </p:txBody>
      </p:sp>
      <p:sp>
        <p:nvSpPr>
          <p:cNvPr id="5" name="Inhaltsplatzhalter 4"/>
          <p:cNvSpPr>
            <a:spLocks noGrp="1"/>
          </p:cNvSpPr>
          <p:nvPr>
            <p:ph type="body" sz="quarter" idx="40"/>
          </p:nvPr>
        </p:nvSpPr>
        <p:spPr/>
        <p:txBody>
          <a:bodyPr/>
          <a:lstStyle/>
          <a:p>
            <a:r>
              <a:rPr lang="de-DE" dirty="0"/>
              <a:t>Quellen: </a:t>
            </a:r>
            <a:r>
              <a:rPr lang="de-DE" dirty="0" err="1"/>
              <a:t>Chemdata</a:t>
            </a:r>
            <a:r>
              <a:rPr lang="de-DE" dirty="0"/>
              <a:t> International, VCI</a:t>
            </a:r>
          </a:p>
          <a:p>
            <a:endParaRPr lang="de-DE" dirty="0"/>
          </a:p>
        </p:txBody>
      </p:sp>
      <p:sp>
        <p:nvSpPr>
          <p:cNvPr id="6" name="Inhaltsplatzhalter 5"/>
          <p:cNvSpPr>
            <a:spLocks noGrp="1"/>
          </p:cNvSpPr>
          <p:nvPr>
            <p:ph type="body" sz="quarter" idx="41"/>
          </p:nvPr>
        </p:nvSpPr>
        <p:spPr>
          <a:xfrm>
            <a:off x="4913656" y="5993844"/>
            <a:ext cx="2808000" cy="125180"/>
          </a:xfrm>
        </p:spPr>
        <p:txBody>
          <a:bodyPr/>
          <a:lstStyle/>
          <a:p>
            <a:r>
              <a:rPr lang="de-DE" dirty="0"/>
              <a:t>Anmerkung: Internationale Daten weichen von Destatis Daten ab.</a:t>
            </a:r>
          </a:p>
        </p:txBody>
      </p:sp>
      <p:graphicFrame>
        <p:nvGraphicFramePr>
          <p:cNvPr id="9" name="Diagrammplatzhalter 10">
            <a:extLst>
              <a:ext uri="{FF2B5EF4-FFF2-40B4-BE49-F238E27FC236}">
                <a16:creationId xmlns:a16="http://schemas.microsoft.com/office/drawing/2014/main" id="{FDF90541-A36C-4AFE-956D-2A1B3934B349}"/>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73893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D48935C8-8393-30E6-5585-C02C806FCD3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3" name="Objekt 12" hidden="1">
                        <a:extLst>
                          <a:ext uri="{FF2B5EF4-FFF2-40B4-BE49-F238E27FC236}">
                            <a16:creationId xmlns:a16="http://schemas.microsoft.com/office/drawing/2014/main" id="{D48935C8-8393-30E6-5585-C02C806FCD3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96 Prozent der Unternehmen sind Mittelständler</a:t>
            </a:r>
          </a:p>
        </p:txBody>
      </p:sp>
      <p:sp>
        <p:nvSpPr>
          <p:cNvPr id="16" name="Inhaltsplatzhalter 15"/>
          <p:cNvSpPr>
            <a:spLocks noGrp="1"/>
          </p:cNvSpPr>
          <p:nvPr>
            <p:ph idx="14"/>
          </p:nvPr>
        </p:nvSpPr>
        <p:spPr/>
        <p:txBody>
          <a:bodyPr/>
          <a:lstStyle/>
          <a:p>
            <a:r>
              <a:rPr lang="de-DE" dirty="0"/>
              <a:t>Nahezu alle Chemie- und Pharmaunternehmen zählen zum Mittelstand.</a:t>
            </a:r>
          </a:p>
          <a:p>
            <a:r>
              <a:rPr lang="de-DE" dirty="0"/>
              <a:t>2021 waren dies fast 1.500 Unternehmen*. </a:t>
            </a:r>
          </a:p>
          <a:p>
            <a:r>
              <a:rPr lang="de-DE" dirty="0"/>
              <a:t>Mit über 235.000 Mitarbeitern beschäftigen sie fast die Hälfte der Beschäftigten der Branche.</a:t>
            </a:r>
          </a:p>
          <a:p>
            <a:r>
              <a:rPr lang="de-DE" dirty="0"/>
              <a:t>Der Mittelstand erwirtschaftet fast 40 Prozent des Chemie- und Pharmaumsatzes.</a:t>
            </a:r>
          </a:p>
          <a:p>
            <a:r>
              <a:rPr lang="de-DE" dirty="0"/>
              <a:t>Die Herstellung von Grundchemikalien ist eine Domäne der Großunternehmen. Der Mittelstand verarbeitet diese Produkte dann meist anwendungsorientiert zu Fein- und Spezialchemikalien, zu Polymeren und Konsumchemikalien.</a:t>
            </a:r>
          </a:p>
          <a:p>
            <a:endParaRPr lang="de-DE" dirty="0"/>
          </a:p>
          <a:p>
            <a:endParaRPr lang="de-DE" dirty="0"/>
          </a:p>
          <a:p>
            <a:endParaRPr lang="de-DE" dirty="0"/>
          </a:p>
        </p:txBody>
      </p:sp>
      <p:sp>
        <p:nvSpPr>
          <p:cNvPr id="3" name="Textplatzhalter 2"/>
          <p:cNvSpPr>
            <a:spLocks noGrp="1"/>
          </p:cNvSpPr>
          <p:nvPr>
            <p:ph type="body" sz="quarter" idx="13"/>
          </p:nvPr>
        </p:nvSpPr>
        <p:spPr/>
        <p:txBody>
          <a:bodyPr/>
          <a:lstStyle/>
          <a:p>
            <a:r>
              <a:rPr lang="de-DE" dirty="0"/>
              <a:t>Größenstruktur der chemisch-pharmazeutischen Industrie	</a:t>
            </a:r>
          </a:p>
        </p:txBody>
      </p:sp>
      <p:sp>
        <p:nvSpPr>
          <p:cNvPr id="4" name="Textplatzhalter 3"/>
          <p:cNvSpPr>
            <a:spLocks noGrp="1"/>
          </p:cNvSpPr>
          <p:nvPr>
            <p:ph type="body" sz="quarter" idx="19"/>
          </p:nvPr>
        </p:nvSpPr>
        <p:spPr/>
        <p:txBody>
          <a:bodyPr/>
          <a:lstStyle/>
          <a:p>
            <a:r>
              <a:rPr lang="de-DE" dirty="0"/>
              <a:t>Anzahl der Unternehmen*, Beschäftigte und Umsatz nach Größenklassen, 2021, Anteile in Prozent</a:t>
            </a:r>
          </a:p>
        </p:txBody>
      </p:sp>
      <p:sp>
        <p:nvSpPr>
          <p:cNvPr id="5" name="Foliennummernplatzhalter 4"/>
          <p:cNvSpPr>
            <a:spLocks noGrp="1"/>
          </p:cNvSpPr>
          <p:nvPr>
            <p:ph type="sldNum" sz="quarter" idx="43"/>
          </p:nvPr>
        </p:nvSpPr>
        <p:spPr/>
        <p:txBody>
          <a:bodyPr/>
          <a:lstStyle/>
          <a:p>
            <a:fld id="{02CEFE82-39F2-4F47-8A0C-D5AB3496FA5C}" type="slidenum">
              <a:rPr lang="de-DE" smtClean="0"/>
              <a:pPr/>
              <a:t>16</a:t>
            </a:fld>
            <a:endParaRPr lang="de-DE" dirty="0"/>
          </a:p>
        </p:txBody>
      </p:sp>
      <p:sp>
        <p:nvSpPr>
          <p:cNvPr id="6" name="Textplatzhalter 5">
            <a:extLst>
              <a:ext uri="{FF2B5EF4-FFF2-40B4-BE49-F238E27FC236}">
                <a16:creationId xmlns:a16="http://schemas.microsoft.com/office/drawing/2014/main" id="{E4DA1CC9-A8C3-42CD-B2F0-5058D1E6B4A8}"/>
              </a:ext>
            </a:extLst>
          </p:cNvPr>
          <p:cNvSpPr>
            <a:spLocks noGrp="1"/>
          </p:cNvSpPr>
          <p:nvPr>
            <p:ph type="body" sz="quarter" idx="40"/>
          </p:nvPr>
        </p:nvSpPr>
        <p:spPr/>
        <p:txBody>
          <a:bodyPr/>
          <a:lstStyle/>
          <a:p>
            <a:r>
              <a:rPr lang="de-DE" dirty="0"/>
              <a:t>Quellen: Destatis (Investitionserhebung), VCI</a:t>
            </a:r>
          </a:p>
          <a:p>
            <a:endParaRPr lang="de-DE" dirty="0"/>
          </a:p>
        </p:txBody>
      </p:sp>
      <p:sp>
        <p:nvSpPr>
          <p:cNvPr id="7" name="Textplatzhalter 6">
            <a:extLst>
              <a:ext uri="{FF2B5EF4-FFF2-40B4-BE49-F238E27FC236}">
                <a16:creationId xmlns:a16="http://schemas.microsoft.com/office/drawing/2014/main" id="{44679565-0936-4EA1-9CA6-7B093F9B9AB5}"/>
              </a:ext>
            </a:extLst>
          </p:cNvPr>
          <p:cNvSpPr>
            <a:spLocks noGrp="1"/>
          </p:cNvSpPr>
          <p:nvPr>
            <p:ph type="body" sz="quarter" idx="41"/>
          </p:nvPr>
        </p:nvSpPr>
        <p:spPr>
          <a:xfrm>
            <a:off x="3846000" y="5993650"/>
            <a:ext cx="4500000" cy="125180"/>
          </a:xfrm>
        </p:spPr>
        <p:txBody>
          <a:bodyPr/>
          <a:lstStyle/>
          <a:p>
            <a:r>
              <a:rPr lang="de-DE" dirty="0"/>
              <a:t>*Definition: rechtliche Einheit, ab 20 Beschäftigte</a:t>
            </a:r>
          </a:p>
        </p:txBody>
      </p:sp>
      <p:graphicFrame>
        <p:nvGraphicFramePr>
          <p:cNvPr id="10" name="Diagrammplatzhalter 9">
            <a:extLst>
              <a:ext uri="{FF2B5EF4-FFF2-40B4-BE49-F238E27FC236}">
                <a16:creationId xmlns:a16="http://schemas.microsoft.com/office/drawing/2014/main" id="{32F6D644-BC33-4B2A-A381-4DA1CF2557F5}"/>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312497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E78BCE73-048D-41BB-87F4-A404131C8683}"/>
              </a:ext>
            </a:extLst>
          </p:cNvPr>
          <p:cNvGraphicFramePr>
            <a:graphicFrameLocks noChangeAspect="1"/>
          </p:cNvGraphicFramePr>
          <p:nvPr>
            <p:custDataLst>
              <p:tags r:id="rId1"/>
            </p:custDataLst>
            <p:extLst>
              <p:ext uri="{D42A27DB-BD31-4B8C-83A1-F6EECF244321}">
                <p14:modId xmlns:p14="http://schemas.microsoft.com/office/powerpoint/2010/main" val="22860980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73" imgH="473" progId="TCLayout.ActiveDocument.1">
                  <p:embed/>
                </p:oleObj>
              </mc:Choice>
              <mc:Fallback>
                <p:oleObj name="think-cell Folie" r:id="rId4" imgW="473" imgH="473" progId="TCLayout.ActiveDocument.1">
                  <p:embed/>
                  <p:pic>
                    <p:nvPicPr>
                      <p:cNvPr id="11" name="Objekt 10" hidden="1">
                        <a:extLst>
                          <a:ext uri="{FF2B5EF4-FFF2-40B4-BE49-F238E27FC236}">
                            <a16:creationId xmlns:a16="http://schemas.microsoft.com/office/drawing/2014/main" id="{E78BCE73-048D-41BB-87F4-A404131C8683}"/>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3DAE0039-DADC-4A0A-B203-9378EF510543}"/>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Titel 2">
            <a:extLst>
              <a:ext uri="{FF2B5EF4-FFF2-40B4-BE49-F238E27FC236}">
                <a16:creationId xmlns:a16="http://schemas.microsoft.com/office/drawing/2014/main" id="{3F7C0607-AF9C-4450-9C39-B45AD5790B37}"/>
              </a:ext>
            </a:extLst>
          </p:cNvPr>
          <p:cNvSpPr>
            <a:spLocks noGrp="1"/>
          </p:cNvSpPr>
          <p:nvPr>
            <p:ph type="title"/>
          </p:nvPr>
        </p:nvSpPr>
        <p:spPr>
          <a:solidFill>
            <a:srgbClr val="CCDBEA"/>
          </a:solidFill>
        </p:spPr>
        <p:txBody>
          <a:bodyPr vert="horz"/>
          <a:lstStyle/>
          <a:p>
            <a:r>
              <a:rPr lang="de-DE" dirty="0"/>
              <a:t>Steigende Beschäftigtenzahlen in den vergangenen 10 Jahren</a:t>
            </a:r>
            <a:endParaRPr lang="de-DE" dirty="0">
              <a:solidFill>
                <a:srgbClr val="FF0000"/>
              </a:solidFill>
            </a:endParaRPr>
          </a:p>
        </p:txBody>
      </p:sp>
      <p:sp>
        <p:nvSpPr>
          <p:cNvPr id="2" name="Inhaltsplatzhalter 1">
            <a:extLst>
              <a:ext uri="{FF2B5EF4-FFF2-40B4-BE49-F238E27FC236}">
                <a16:creationId xmlns:a16="http://schemas.microsoft.com/office/drawing/2014/main" id="{B0ABB48E-F002-493A-8AB0-08ACECF579EB}"/>
              </a:ext>
            </a:extLst>
          </p:cNvPr>
          <p:cNvSpPr>
            <a:spLocks noGrp="1"/>
          </p:cNvSpPr>
          <p:nvPr>
            <p:ph idx="14"/>
          </p:nvPr>
        </p:nvSpPr>
        <p:spPr/>
        <p:txBody>
          <a:bodyPr/>
          <a:lstStyle/>
          <a:p>
            <a:r>
              <a:rPr lang="de-DE" dirty="0"/>
              <a:t>Die deutsche Chemieindustrie ist der sechstgrößte Arbeitgeber in Deutschland.</a:t>
            </a:r>
          </a:p>
          <a:p>
            <a:r>
              <a:rPr lang="de-DE" dirty="0"/>
              <a:t>Die Branche bietet sichere und gut bezahlte Arbeitsplätze und hat in den letzten Jahren Beschäftigung aufgebaut (+62.000 Mitarbeiter seit 2010). </a:t>
            </a:r>
          </a:p>
          <a:p>
            <a:r>
              <a:rPr lang="de-DE" dirty="0"/>
              <a:t>Mit durchschnittlich über 68.000 Euro im Jahr 2022 liegen die Gehälter in der Branche</a:t>
            </a:r>
            <a:br>
              <a:rPr lang="de-DE" dirty="0"/>
            </a:br>
            <a:r>
              <a:rPr lang="de-DE" dirty="0"/>
              <a:t>über 27 Prozent über dem Durchschnitt des Verarbeitenden Gewerbes.</a:t>
            </a:r>
          </a:p>
          <a:p>
            <a:pPr marL="0" indent="0">
              <a:buNone/>
            </a:pPr>
            <a:r>
              <a:rPr lang="de-DE" dirty="0"/>
              <a:t> </a:t>
            </a:r>
          </a:p>
        </p:txBody>
      </p:sp>
      <p:sp>
        <p:nvSpPr>
          <p:cNvPr id="5" name="Textplatzhalter 4">
            <a:extLst>
              <a:ext uri="{FF2B5EF4-FFF2-40B4-BE49-F238E27FC236}">
                <a16:creationId xmlns:a16="http://schemas.microsoft.com/office/drawing/2014/main" id="{58996F33-7655-4796-A8F2-819A6CCBE145}"/>
              </a:ext>
            </a:extLst>
          </p:cNvPr>
          <p:cNvSpPr>
            <a:spLocks noGrp="1"/>
          </p:cNvSpPr>
          <p:nvPr>
            <p:ph type="body" sz="quarter" idx="13"/>
          </p:nvPr>
        </p:nvSpPr>
        <p:spPr/>
        <p:txBody>
          <a:bodyPr/>
          <a:lstStyle/>
          <a:p>
            <a:r>
              <a:rPr lang="de-DE" dirty="0"/>
              <a:t>Beschäftigte in der Chemie- und Pharmaindustrie</a:t>
            </a:r>
          </a:p>
        </p:txBody>
      </p:sp>
      <p:sp>
        <p:nvSpPr>
          <p:cNvPr id="8" name="Textplatzhalter 7">
            <a:extLst>
              <a:ext uri="{FF2B5EF4-FFF2-40B4-BE49-F238E27FC236}">
                <a16:creationId xmlns:a16="http://schemas.microsoft.com/office/drawing/2014/main" id="{49754C19-B750-4221-9134-E98C4FC76079}"/>
              </a:ext>
            </a:extLst>
          </p:cNvPr>
          <p:cNvSpPr>
            <a:spLocks noGrp="1"/>
          </p:cNvSpPr>
          <p:nvPr>
            <p:ph type="body" sz="quarter" idx="19"/>
          </p:nvPr>
        </p:nvSpPr>
        <p:spPr/>
        <p:txBody>
          <a:bodyPr/>
          <a:lstStyle/>
          <a:p>
            <a:r>
              <a:rPr lang="de-DE" dirty="0"/>
              <a:t>in 1000</a:t>
            </a:r>
          </a:p>
        </p:txBody>
      </p:sp>
      <p:sp>
        <p:nvSpPr>
          <p:cNvPr id="4" name="Foliennummernplatzhalter 3">
            <a:extLst>
              <a:ext uri="{FF2B5EF4-FFF2-40B4-BE49-F238E27FC236}">
                <a16:creationId xmlns:a16="http://schemas.microsoft.com/office/drawing/2014/main" id="{A88CF6A6-0CBF-4C7A-B7A0-7C6324395AEE}"/>
              </a:ext>
            </a:extLst>
          </p:cNvPr>
          <p:cNvSpPr>
            <a:spLocks noGrp="1"/>
          </p:cNvSpPr>
          <p:nvPr>
            <p:ph type="sldNum" sz="quarter" idx="43"/>
          </p:nvPr>
        </p:nvSpPr>
        <p:spPr/>
        <p:txBody>
          <a:bodyPr/>
          <a:lstStyle/>
          <a:p>
            <a:fld id="{02CEFE82-39F2-4F47-8A0C-D5AB3496FA5C}" type="slidenum">
              <a:rPr lang="de-DE" smtClean="0"/>
              <a:pPr/>
              <a:t>17</a:t>
            </a:fld>
            <a:endParaRPr lang="de-DE" dirty="0"/>
          </a:p>
        </p:txBody>
      </p:sp>
      <p:sp>
        <p:nvSpPr>
          <p:cNvPr id="6" name="Inhaltsplatzhalter 5">
            <a:extLst>
              <a:ext uri="{FF2B5EF4-FFF2-40B4-BE49-F238E27FC236}">
                <a16:creationId xmlns:a16="http://schemas.microsoft.com/office/drawing/2014/main" id="{6C458712-F280-4573-AB6B-A54FFD0DB8A9}"/>
              </a:ext>
            </a:extLst>
          </p:cNvPr>
          <p:cNvSpPr>
            <a:spLocks noGrp="1"/>
          </p:cNvSpPr>
          <p:nvPr>
            <p:ph type="body" sz="quarter" idx="40"/>
          </p:nvPr>
        </p:nvSpPr>
        <p:spPr/>
        <p:txBody>
          <a:bodyPr/>
          <a:lstStyle/>
          <a:p>
            <a:r>
              <a:rPr lang="de-DE" dirty="0"/>
              <a:t>Quelle: Destatis</a:t>
            </a:r>
          </a:p>
        </p:txBody>
      </p:sp>
      <p:sp>
        <p:nvSpPr>
          <p:cNvPr id="7" name="Textplatzhalter 6">
            <a:extLst>
              <a:ext uri="{FF2B5EF4-FFF2-40B4-BE49-F238E27FC236}">
                <a16:creationId xmlns:a16="http://schemas.microsoft.com/office/drawing/2014/main" id="{6E109855-652D-4EF4-B203-3276B76F0C3B}"/>
              </a:ext>
            </a:extLst>
          </p:cNvPr>
          <p:cNvSpPr>
            <a:spLocks noGrp="1"/>
          </p:cNvSpPr>
          <p:nvPr>
            <p:ph type="body" sz="quarter" idx="41"/>
          </p:nvPr>
        </p:nvSpPr>
        <p:spPr/>
        <p:txBody>
          <a:bodyPr/>
          <a:lstStyle/>
          <a:p>
            <a:endParaRPr lang="de-DE"/>
          </a:p>
        </p:txBody>
      </p:sp>
      <p:graphicFrame>
        <p:nvGraphicFramePr>
          <p:cNvPr id="13" name="Chart 1">
            <a:extLst>
              <a:ext uri="{FF2B5EF4-FFF2-40B4-BE49-F238E27FC236}">
                <a16:creationId xmlns:a16="http://schemas.microsoft.com/office/drawing/2014/main" id="{7FD29477-9579-4686-A2F3-A7AE90F77839}"/>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231640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C250273E-5105-41F7-962B-E83E3E6211CE}"/>
              </a:ext>
            </a:extLst>
          </p:cNvPr>
          <p:cNvGraphicFramePr>
            <a:graphicFrameLocks noChangeAspect="1"/>
          </p:cNvGraphicFramePr>
          <p:nvPr>
            <p:custDataLst>
              <p:tags r:id="rId1"/>
            </p:custDataLst>
            <p:extLst>
              <p:ext uri="{D42A27DB-BD31-4B8C-83A1-F6EECF244321}">
                <p14:modId xmlns:p14="http://schemas.microsoft.com/office/powerpoint/2010/main" val="269697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0" name="Objekt 9" hidden="1">
                        <a:extLst>
                          <a:ext uri="{FF2B5EF4-FFF2-40B4-BE49-F238E27FC236}">
                            <a16:creationId xmlns:a16="http://schemas.microsoft.com/office/drawing/2014/main" id="{C250273E-5105-41F7-962B-E83E3E6211C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Die Branche bildet aus</a:t>
            </a:r>
            <a:endParaRPr lang="de-DE" dirty="0">
              <a:solidFill>
                <a:srgbClr val="FF0000"/>
              </a:solidFill>
            </a:endParaRPr>
          </a:p>
        </p:txBody>
      </p:sp>
      <p:sp>
        <p:nvSpPr>
          <p:cNvPr id="7" name="Textplatzhalter 6"/>
          <p:cNvSpPr>
            <a:spLocks noGrp="1"/>
          </p:cNvSpPr>
          <p:nvPr>
            <p:ph idx="14"/>
          </p:nvPr>
        </p:nvSpPr>
        <p:spPr>
          <a:xfrm>
            <a:off x="6273735" y="1742881"/>
            <a:ext cx="5565839" cy="4170557"/>
          </a:xfrm>
        </p:spPr>
        <p:txBody>
          <a:bodyPr/>
          <a:lstStyle/>
          <a:p>
            <a:r>
              <a:rPr lang="de-DE" dirty="0"/>
              <a:t>Für die technisch anspruchsvollen Arbeitsplätze braucht die Chemie qualifizierte und kompetente Mitarbeiter. Deshalb bildet sie selbst aus. </a:t>
            </a:r>
          </a:p>
          <a:p>
            <a:r>
              <a:rPr lang="de-DE" dirty="0"/>
              <a:t>Pandemiebeding standen 2020 und 2021 weniger Kapazitäten für die Ausbildung in Technika, Laboren und Werkstätten zur Verfügung. </a:t>
            </a:r>
          </a:p>
          <a:p>
            <a:r>
              <a:rPr lang="de-DE" dirty="0"/>
              <a:t> Der Pool geeigneter Kandidaten für eine Ausbildung wird kleiner: Rund 10 Prozent der Ausbildungsplätze konnten 2022 nicht besetzt werden.</a:t>
            </a:r>
          </a:p>
          <a:p>
            <a:r>
              <a:rPr lang="de-DE" dirty="0"/>
              <a:t>Nach erfolgreichem Ausbildungsabschluss werden über 90 Prozent der Ausgebildeten übernommen (2022: 94 Prozent). </a:t>
            </a:r>
          </a:p>
        </p:txBody>
      </p:sp>
      <p:sp>
        <p:nvSpPr>
          <p:cNvPr id="3" name="Textplatzhalter 2"/>
          <p:cNvSpPr>
            <a:spLocks noGrp="1"/>
          </p:cNvSpPr>
          <p:nvPr>
            <p:ph type="body" sz="quarter" idx="13"/>
          </p:nvPr>
        </p:nvSpPr>
        <p:spPr/>
        <p:txBody>
          <a:bodyPr/>
          <a:lstStyle/>
          <a:p>
            <a:r>
              <a:rPr lang="de-DE" dirty="0"/>
              <a:t>Ausbildungsplatzangebot in Deutschland</a:t>
            </a:r>
          </a:p>
          <a:p>
            <a:endParaRPr lang="de-DE" dirty="0"/>
          </a:p>
        </p:txBody>
      </p:sp>
      <p:sp>
        <p:nvSpPr>
          <p:cNvPr id="4" name="Textplatzhalter 3"/>
          <p:cNvSpPr>
            <a:spLocks noGrp="1"/>
          </p:cNvSpPr>
          <p:nvPr>
            <p:ph type="body" sz="quarter" idx="19"/>
          </p:nvPr>
        </p:nvSpPr>
        <p:spPr/>
        <p:txBody>
          <a:bodyPr/>
          <a:lstStyle/>
          <a:p>
            <a:r>
              <a:rPr lang="de-DE" dirty="0"/>
              <a:t>Anzahl der Ausbildungsplätze der Chemie- und Pharmaindustrie + Teile der Gummi- und Kunststoffindustrie (Abgrenzung: BAVC)</a:t>
            </a:r>
          </a:p>
          <a:p>
            <a:endParaRPr lang="de-DE" dirty="0"/>
          </a:p>
        </p:txBody>
      </p:sp>
      <p:sp>
        <p:nvSpPr>
          <p:cNvPr id="15" name="Foliennummernplatzhalter 14"/>
          <p:cNvSpPr>
            <a:spLocks noGrp="1"/>
          </p:cNvSpPr>
          <p:nvPr>
            <p:ph type="sldNum" sz="quarter" idx="43"/>
          </p:nvPr>
        </p:nvSpPr>
        <p:spPr/>
        <p:txBody>
          <a:bodyPr/>
          <a:lstStyle/>
          <a:p>
            <a:fld id="{02CEFE82-39F2-4F47-8A0C-D5AB3496FA5C}" type="slidenum">
              <a:rPr lang="de-DE" smtClean="0"/>
              <a:pPr/>
              <a:t>18</a:t>
            </a:fld>
            <a:endParaRPr lang="de-DE" dirty="0"/>
          </a:p>
        </p:txBody>
      </p:sp>
      <p:sp>
        <p:nvSpPr>
          <p:cNvPr id="5" name="Textplatzhalter 4">
            <a:extLst>
              <a:ext uri="{FF2B5EF4-FFF2-40B4-BE49-F238E27FC236}">
                <a16:creationId xmlns:a16="http://schemas.microsoft.com/office/drawing/2014/main" id="{84C5C08F-5984-4EC3-AA5F-D7BA24A477BE}"/>
              </a:ext>
            </a:extLst>
          </p:cNvPr>
          <p:cNvSpPr>
            <a:spLocks noGrp="1"/>
          </p:cNvSpPr>
          <p:nvPr>
            <p:ph type="body" sz="quarter" idx="40"/>
          </p:nvPr>
        </p:nvSpPr>
        <p:spPr/>
        <p:txBody>
          <a:bodyPr/>
          <a:lstStyle/>
          <a:p>
            <a:r>
              <a:rPr lang="de-DE" dirty="0"/>
              <a:t>Quelle: BAVC</a:t>
            </a:r>
          </a:p>
          <a:p>
            <a:endParaRPr lang="de-DE" dirty="0"/>
          </a:p>
        </p:txBody>
      </p:sp>
      <p:sp>
        <p:nvSpPr>
          <p:cNvPr id="6" name="Textplatzhalter 5">
            <a:extLst>
              <a:ext uri="{FF2B5EF4-FFF2-40B4-BE49-F238E27FC236}">
                <a16:creationId xmlns:a16="http://schemas.microsoft.com/office/drawing/2014/main" id="{C23959A1-7C56-4015-A29D-A00043BDF240}"/>
              </a:ext>
            </a:extLst>
          </p:cNvPr>
          <p:cNvSpPr>
            <a:spLocks noGrp="1"/>
          </p:cNvSpPr>
          <p:nvPr>
            <p:ph type="body" sz="quarter" idx="41"/>
          </p:nvPr>
        </p:nvSpPr>
        <p:spPr>
          <a:xfrm>
            <a:off x="2907506" y="5967950"/>
            <a:ext cx="4500000" cy="125180"/>
          </a:xfrm>
        </p:spPr>
        <p:txBody>
          <a:bodyPr/>
          <a:lstStyle/>
          <a:p>
            <a:r>
              <a:rPr lang="de-DE" dirty="0"/>
              <a:t>BAVC Abgrenzung inklusive Teile der Gummi- und Kunststoffindustrie</a:t>
            </a:r>
          </a:p>
        </p:txBody>
      </p:sp>
      <p:sp>
        <p:nvSpPr>
          <p:cNvPr id="9" name="Textplatzhalter 6"/>
          <p:cNvSpPr txBox="1">
            <a:spLocks/>
          </p:cNvSpPr>
          <p:nvPr/>
        </p:nvSpPr>
        <p:spPr>
          <a:xfrm>
            <a:off x="3085299" y="6462003"/>
            <a:ext cx="4010022" cy="144001"/>
          </a:xfrm>
          <a:prstGeom prst="rect">
            <a:avLst/>
          </a:prstGeom>
        </p:spPr>
        <p:txBody>
          <a:bodyPr vert="horz" lIns="0" tIns="0" rIns="0" bIns="0" rtlCol="0">
            <a:noAutofit/>
          </a:bodyPr>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None/>
              <a:defRPr lang="de-DE" sz="800" kern="1200" baseline="0" noProof="0" dirty="0" smtClean="0">
                <a:solidFill>
                  <a:schemeClr val="tx1">
                    <a:lumMod val="60000"/>
                    <a:lumOff val="40000"/>
                  </a:schemeClr>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a:solidFill>
                <a:srgbClr val="FF0000"/>
              </a:solidFill>
            </a:endParaRPr>
          </a:p>
        </p:txBody>
      </p:sp>
      <p:graphicFrame>
        <p:nvGraphicFramePr>
          <p:cNvPr id="12" name="Diagrammplatzhalter 11">
            <a:extLst>
              <a:ext uri="{FF2B5EF4-FFF2-40B4-BE49-F238E27FC236}">
                <a16:creationId xmlns:a16="http://schemas.microsoft.com/office/drawing/2014/main" id="{BF2D6116-D6A9-42B3-8A96-1E97617E0D4C}"/>
              </a:ext>
            </a:extLst>
          </p:cNvPr>
          <p:cNvGraphicFramePr>
            <a:graphicFrameLocks noGrp="1"/>
          </p:cNvGraphicFramePr>
          <p:nvPr>
            <p:ph type="chart" sz="quarter" idx="18"/>
            <p:extLst>
              <p:ext uri="{D42A27DB-BD31-4B8C-83A1-F6EECF244321}">
                <p14:modId xmlns:p14="http://schemas.microsoft.com/office/powerpoint/2010/main" val="2762354622"/>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52824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8478573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8" name="Objekt 7" hidden="1">
                        <a:extLst>
                          <a:ext uri="{FF2B5EF4-FFF2-40B4-BE49-F238E27FC236}">
                            <a16:creationId xmlns:a16="http://schemas.microsoft.com/office/drawing/2014/main" id="{5F0479DA-245C-48C5-9B38-BF9AC2F9A9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Die Chemie ist energieintensiv, reduziert aber Energieverbrauch und Emissionen</a:t>
            </a:r>
          </a:p>
        </p:txBody>
      </p:sp>
      <p:sp>
        <p:nvSpPr>
          <p:cNvPr id="9" name="Inhaltsplatzhalter 8">
            <a:extLst>
              <a:ext uri="{FF2B5EF4-FFF2-40B4-BE49-F238E27FC236}">
                <a16:creationId xmlns:a16="http://schemas.microsoft.com/office/drawing/2014/main" id="{42DE569E-75F7-4899-95F0-6434446A5497}"/>
              </a:ext>
            </a:extLst>
          </p:cNvPr>
          <p:cNvSpPr>
            <a:spLocks noGrp="1"/>
          </p:cNvSpPr>
          <p:nvPr>
            <p:ph idx="14"/>
          </p:nvPr>
        </p:nvSpPr>
        <p:spPr/>
        <p:txBody>
          <a:bodyPr/>
          <a:lstStyle/>
          <a:p>
            <a:r>
              <a:rPr lang="de-DE" dirty="0"/>
              <a:t>Knapp 9 Prozent des Energieverbrauchs Deutschlands und fast 23 Prozent des Energieverbrauchs des verarbeitenden Gewerbes entfallen auf die Chemie. Rechnet man den stofflichen Einsatz von Energieträgern hinzu, kommt die Branche auf einen Anteil von über 30 Prozent.</a:t>
            </a:r>
          </a:p>
          <a:p>
            <a:r>
              <a:rPr lang="de-DE" dirty="0"/>
              <a:t>Seit 1990 ist der Energieverbrauch der Branche um 19 Prozent gesunken. </a:t>
            </a:r>
          </a:p>
          <a:p>
            <a:r>
              <a:rPr lang="de-DE" dirty="0"/>
              <a:t>Insgesamt ist die Branche für 5,5 Prozent der CO2-Emissionen in Deutschland verantwortlich. Im Vergleich zu 1990 hat die Branche ihren Energieverbrauch und Treibhausgasausstoß um rund 55 Prozent reduziert.</a:t>
            </a:r>
          </a:p>
        </p:txBody>
      </p:sp>
      <p:sp>
        <p:nvSpPr>
          <p:cNvPr id="3" name="Textplatzhalter 2"/>
          <p:cNvSpPr>
            <a:spLocks noGrp="1"/>
          </p:cNvSpPr>
          <p:nvPr>
            <p:ph type="body" sz="quarter" idx="13"/>
          </p:nvPr>
        </p:nvSpPr>
        <p:spPr/>
        <p:txBody>
          <a:bodyPr/>
          <a:lstStyle/>
          <a:p>
            <a:r>
              <a:rPr lang="de-DE" dirty="0"/>
              <a:t>Anteile der Chemie- und Pharmaindustrie am Verbrauch des Verarbeitenden Gewerbes</a:t>
            </a:r>
          </a:p>
        </p:txBody>
      </p:sp>
      <p:sp>
        <p:nvSpPr>
          <p:cNvPr id="4" name="Textplatzhalter 3"/>
          <p:cNvSpPr>
            <a:spLocks noGrp="1"/>
          </p:cNvSpPr>
          <p:nvPr>
            <p:ph type="body" sz="quarter" idx="19"/>
          </p:nvPr>
        </p:nvSpPr>
        <p:spPr/>
        <p:txBody>
          <a:bodyPr/>
          <a:lstStyle/>
          <a:p>
            <a:r>
              <a:rPr lang="de-DE" dirty="0"/>
              <a:t>Endenergieverbrauch nach Energieträgern und Gesamt, 2021</a:t>
            </a:r>
          </a:p>
        </p:txBody>
      </p:sp>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43"/>
          </p:nvPr>
        </p:nvSpPr>
        <p:spPr/>
        <p:txBody>
          <a:bodyPr/>
          <a:lstStyle/>
          <a:p>
            <a:fld id="{B42D4303-B7FF-7540-9F33-74BBD7018147}" type="slidenum">
              <a:rPr lang="de-DE" smtClean="0"/>
              <a:pPr/>
              <a:t>19</a:t>
            </a:fld>
            <a:endParaRPr lang="de-DE" dirty="0"/>
          </a:p>
        </p:txBody>
      </p:sp>
      <p:sp>
        <p:nvSpPr>
          <p:cNvPr id="6" name="Textplatzhalter 5"/>
          <p:cNvSpPr>
            <a:spLocks noGrp="1"/>
          </p:cNvSpPr>
          <p:nvPr>
            <p:ph type="body" sz="quarter" idx="40"/>
          </p:nvPr>
        </p:nvSpPr>
        <p:spPr/>
        <p:txBody>
          <a:bodyPr/>
          <a:lstStyle/>
          <a:p>
            <a:r>
              <a:rPr lang="de-DE"/>
              <a:t>Quelle: Destatis, VCI</a:t>
            </a:r>
            <a:endParaRPr lang="de-DE" dirty="0"/>
          </a:p>
        </p:txBody>
      </p:sp>
      <p:sp>
        <p:nvSpPr>
          <p:cNvPr id="17" name="Textplatzhalter 16">
            <a:extLst>
              <a:ext uri="{FF2B5EF4-FFF2-40B4-BE49-F238E27FC236}">
                <a16:creationId xmlns:a16="http://schemas.microsoft.com/office/drawing/2014/main" id="{DEEE8F84-1C5C-4101-AB9C-713D054488A2}"/>
              </a:ext>
            </a:extLst>
          </p:cNvPr>
          <p:cNvSpPr>
            <a:spLocks noGrp="1"/>
          </p:cNvSpPr>
          <p:nvPr>
            <p:ph type="body" sz="quarter" idx="41"/>
          </p:nvPr>
        </p:nvSpPr>
        <p:spPr>
          <a:xfrm>
            <a:off x="4797361" y="5977438"/>
            <a:ext cx="4500000" cy="125180"/>
          </a:xfrm>
        </p:spPr>
        <p:txBody>
          <a:bodyPr/>
          <a:lstStyle/>
          <a:p>
            <a:r>
              <a:rPr lang="de-DE" dirty="0"/>
              <a:t>Ohne stofflichen Einsatz</a:t>
            </a:r>
          </a:p>
          <a:p>
            <a:endParaRPr lang="de-DE" dirty="0"/>
          </a:p>
        </p:txBody>
      </p:sp>
      <p:graphicFrame>
        <p:nvGraphicFramePr>
          <p:cNvPr id="11" name="Inhaltsplatzhalter 13">
            <a:extLst>
              <a:ext uri="{FF2B5EF4-FFF2-40B4-BE49-F238E27FC236}">
                <a16:creationId xmlns:a16="http://schemas.microsoft.com/office/drawing/2014/main" id="{0441A6B8-285A-4855-8132-3356DBCC657A}"/>
              </a:ext>
            </a:extLst>
          </p:cNvPr>
          <p:cNvGraphicFramePr>
            <a:graphicFrameLocks noGrp="1"/>
          </p:cNvGraphicFramePr>
          <p:nvPr>
            <p:ph type="chart" sz="quarter" idx="18"/>
            <p:extLst>
              <p:ext uri="{D42A27DB-BD31-4B8C-83A1-F6EECF244321}">
                <p14:modId xmlns:p14="http://schemas.microsoft.com/office/powerpoint/2010/main" val="1153643246"/>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23367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64CF0EE-999B-4CD9-8282-08A045F63623}"/>
              </a:ext>
            </a:extLst>
          </p:cNvPr>
          <p:cNvGraphicFramePr>
            <a:graphicFrameLocks noChangeAspect="1"/>
          </p:cNvGraphicFramePr>
          <p:nvPr>
            <p:custDataLst>
              <p:tags r:id="rId1"/>
            </p:custDataLst>
            <p:extLst>
              <p:ext uri="{D42A27DB-BD31-4B8C-83A1-F6EECF244321}">
                <p14:modId xmlns:p14="http://schemas.microsoft.com/office/powerpoint/2010/main" val="13328863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6" name="Objekt 5" hidden="1">
                        <a:extLst>
                          <a:ext uri="{FF2B5EF4-FFF2-40B4-BE49-F238E27FC236}">
                            <a16:creationId xmlns:a16="http://schemas.microsoft.com/office/drawing/2014/main" id="{164CF0EE-999B-4CD9-8282-08A045F6362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7200C61-A506-45D8-83EF-7DD405A55A2B}"/>
              </a:ext>
            </a:extLst>
          </p:cNvPr>
          <p:cNvSpPr>
            <a:spLocks noGrp="1"/>
          </p:cNvSpPr>
          <p:nvPr>
            <p:ph type="title"/>
          </p:nvPr>
        </p:nvSpPr>
        <p:spPr/>
        <p:txBody>
          <a:bodyPr vert="horz"/>
          <a:lstStyle/>
          <a:p>
            <a:r>
              <a:rPr lang="de-DE" dirty="0"/>
              <a:t>Inhaltsverzeichnis</a:t>
            </a:r>
          </a:p>
        </p:txBody>
      </p:sp>
      <p:sp>
        <p:nvSpPr>
          <p:cNvPr id="4" name="Foliennummernplatzhalter 3">
            <a:extLst>
              <a:ext uri="{FF2B5EF4-FFF2-40B4-BE49-F238E27FC236}">
                <a16:creationId xmlns:a16="http://schemas.microsoft.com/office/drawing/2014/main" id="{B343C723-E215-4AA1-B626-1973505DB228}"/>
              </a:ext>
            </a:extLst>
          </p:cNvPr>
          <p:cNvSpPr>
            <a:spLocks noGrp="1"/>
          </p:cNvSpPr>
          <p:nvPr>
            <p:ph type="sldNum" sz="quarter" idx="11"/>
          </p:nvPr>
        </p:nvSpPr>
        <p:spPr/>
        <p:txBody>
          <a:bodyPr/>
          <a:lstStyle/>
          <a:p>
            <a:fld id="{B42D4303-B7FF-7540-9F33-74BBD7018147}" type="slidenum">
              <a:rPr lang="de-DE" smtClean="0"/>
              <a:pPr/>
              <a:t>2</a:t>
            </a:fld>
            <a:endParaRPr lang="de-DE" dirty="0"/>
          </a:p>
        </p:txBody>
      </p:sp>
      <p:sp>
        <p:nvSpPr>
          <p:cNvPr id="3" name="Inhaltsplatzhalter 2">
            <a:extLst>
              <a:ext uri="{FF2B5EF4-FFF2-40B4-BE49-F238E27FC236}">
                <a16:creationId xmlns:a16="http://schemas.microsoft.com/office/drawing/2014/main" id="{7C7F5D5A-7603-471A-B456-FDAD88228631}"/>
              </a:ext>
            </a:extLst>
          </p:cNvPr>
          <p:cNvSpPr>
            <a:spLocks noGrp="1"/>
          </p:cNvSpPr>
          <p:nvPr>
            <p:ph sz="half" idx="1"/>
          </p:nvPr>
        </p:nvSpPr>
        <p:spPr>
          <a:xfrm>
            <a:off x="895349" y="771525"/>
            <a:ext cx="10780713" cy="5147124"/>
          </a:xfrm>
        </p:spPr>
        <p:txBody>
          <a:bodyPr/>
          <a:lstStyle/>
          <a:p>
            <a:r>
              <a:rPr lang="de-DE" dirty="0"/>
              <a:t>Branchenporträt – </a:t>
            </a:r>
            <a:r>
              <a:rPr lang="de-DE" dirty="0">
                <a:hlinkClick r:id="rId5" action="ppaction://hlinksldjump"/>
              </a:rPr>
              <a:t>Kennzahlen im Überblick 2020</a:t>
            </a:r>
            <a:endParaRPr lang="de-DE" dirty="0"/>
          </a:p>
          <a:p>
            <a:r>
              <a:rPr lang="de-DE" dirty="0">
                <a:hlinkClick r:id="rId6" action="ppaction://hlinksldjump"/>
              </a:rPr>
              <a:t>Bedeutung der Branche</a:t>
            </a:r>
            <a:r>
              <a:rPr lang="de-DE" dirty="0"/>
              <a:t> und Motor der Industrie: </a:t>
            </a:r>
            <a:r>
              <a:rPr lang="de-DE" dirty="0">
                <a:hlinkClick r:id="rId7" action="ppaction://hlinksldjump"/>
              </a:rPr>
              <a:t>Anteile am Verarbeitenden Gewerbe</a:t>
            </a:r>
            <a:endParaRPr lang="de-DE" dirty="0"/>
          </a:p>
          <a:p>
            <a:r>
              <a:rPr lang="de-DE" dirty="0">
                <a:hlinkClick r:id="rId8" action="ppaction://hlinksldjump"/>
              </a:rPr>
              <a:t>Rohstoffbasis</a:t>
            </a:r>
            <a:r>
              <a:rPr lang="de-DE" dirty="0"/>
              <a:t> der Chemieindustrie</a:t>
            </a:r>
          </a:p>
          <a:p>
            <a:r>
              <a:rPr lang="de-DE" dirty="0">
                <a:hlinkClick r:id="rId9" action="ppaction://hlinksldjump"/>
              </a:rPr>
              <a:t>Wertschöpfungsketten</a:t>
            </a:r>
            <a:r>
              <a:rPr lang="de-DE" dirty="0"/>
              <a:t>, </a:t>
            </a:r>
            <a:r>
              <a:rPr lang="de-DE" dirty="0">
                <a:hlinkClick r:id="rId10" action="ppaction://hlinksldjump"/>
              </a:rPr>
              <a:t>Absatzstruktur</a:t>
            </a:r>
            <a:r>
              <a:rPr lang="de-DE" dirty="0"/>
              <a:t> und neue </a:t>
            </a:r>
            <a:r>
              <a:rPr lang="de-DE" dirty="0">
                <a:hlinkClick r:id="rId11" action="ppaction://hlinksldjump"/>
              </a:rPr>
              <a:t>Wertschöpfungsstrukturen</a:t>
            </a:r>
            <a:endParaRPr lang="de-DE" dirty="0"/>
          </a:p>
          <a:p>
            <a:r>
              <a:rPr lang="de-DE" dirty="0"/>
              <a:t>Innovationsmotor einer </a:t>
            </a:r>
            <a:r>
              <a:rPr lang="de-DE" dirty="0">
                <a:hlinkClick r:id="rId12" action="ppaction://hlinksldjump"/>
              </a:rPr>
              <a:t>zirkulären Zukunft</a:t>
            </a:r>
            <a:r>
              <a:rPr lang="de-DE" dirty="0"/>
              <a:t>, </a:t>
            </a:r>
            <a:r>
              <a:rPr lang="de-DE" dirty="0">
                <a:hlinkClick r:id="rId13" action="ppaction://hlinksldjump"/>
              </a:rPr>
              <a:t>Digitalisierung</a:t>
            </a:r>
            <a:r>
              <a:rPr lang="de-DE" dirty="0"/>
              <a:t> als „</a:t>
            </a:r>
            <a:r>
              <a:rPr lang="de-DE" dirty="0" err="1"/>
              <a:t>Enabler</a:t>
            </a:r>
            <a:r>
              <a:rPr lang="de-DE" dirty="0"/>
              <a:t>“ einer zirkularen Wirtschaft</a:t>
            </a:r>
          </a:p>
          <a:p>
            <a:r>
              <a:rPr lang="de-DE" dirty="0">
                <a:hlinkClick r:id="rId14" action="ppaction://hlinksldjump"/>
              </a:rPr>
              <a:t>Global Player </a:t>
            </a:r>
            <a:r>
              <a:rPr lang="de-DE" dirty="0"/>
              <a:t>und </a:t>
            </a:r>
            <a:r>
              <a:rPr lang="de-DE" dirty="0">
                <a:hlinkClick r:id="rId15" action="ppaction://hlinksldjump"/>
              </a:rPr>
              <a:t>KMU</a:t>
            </a:r>
            <a:endParaRPr lang="de-DE" dirty="0"/>
          </a:p>
          <a:p>
            <a:r>
              <a:rPr lang="de-DE" dirty="0">
                <a:hlinkClick r:id="rId16" action="ppaction://hlinksldjump"/>
              </a:rPr>
              <a:t>Beschäftigung</a:t>
            </a:r>
            <a:r>
              <a:rPr lang="de-DE" dirty="0"/>
              <a:t> und </a:t>
            </a:r>
            <a:r>
              <a:rPr lang="de-DE" dirty="0">
                <a:hlinkClick r:id="rId17" action="ppaction://hlinksldjump"/>
              </a:rPr>
              <a:t>Ausbildung</a:t>
            </a:r>
            <a:endParaRPr lang="de-DE" dirty="0"/>
          </a:p>
          <a:p>
            <a:r>
              <a:rPr lang="de-DE" dirty="0">
                <a:hlinkClick r:id="rId18" action="ppaction://hlinksldjump"/>
              </a:rPr>
              <a:t>Energieintensive</a:t>
            </a:r>
            <a:r>
              <a:rPr lang="de-DE" dirty="0"/>
              <a:t> Branche</a:t>
            </a:r>
          </a:p>
          <a:p>
            <a:r>
              <a:rPr lang="de-DE" dirty="0">
                <a:hlinkClick r:id="rId19" action="ppaction://hlinksldjump"/>
              </a:rPr>
              <a:t>Forschungsstarke</a:t>
            </a:r>
            <a:r>
              <a:rPr lang="de-DE" dirty="0"/>
              <a:t> Branche</a:t>
            </a:r>
          </a:p>
          <a:p>
            <a:r>
              <a:rPr lang="de-DE" dirty="0">
                <a:hlinkClick r:id="rId20" action="ppaction://hlinksldjump"/>
              </a:rPr>
              <a:t>Investitionsstark</a:t>
            </a:r>
            <a:r>
              <a:rPr lang="de-DE" dirty="0"/>
              <a:t> im Inland</a:t>
            </a:r>
          </a:p>
          <a:p>
            <a:r>
              <a:rPr lang="de-DE" dirty="0">
                <a:hlinkClick r:id="rId21" action="ppaction://hlinksldjump"/>
              </a:rPr>
              <a:t>Exportorientierte</a:t>
            </a:r>
            <a:r>
              <a:rPr lang="de-DE" dirty="0"/>
              <a:t> Branche</a:t>
            </a:r>
          </a:p>
          <a:p>
            <a:r>
              <a:rPr lang="de-DE" dirty="0">
                <a:hlinkClick r:id="rId22" action="ppaction://hlinksldjump"/>
              </a:rPr>
              <a:t>Auslandsinvestitionen</a:t>
            </a:r>
            <a:r>
              <a:rPr lang="de-DE" dirty="0"/>
              <a:t>, </a:t>
            </a:r>
            <a:r>
              <a:rPr lang="de-DE" dirty="0">
                <a:hlinkClick r:id="rId23" action="ppaction://hlinksldjump"/>
              </a:rPr>
              <a:t>Strategien</a:t>
            </a:r>
            <a:r>
              <a:rPr lang="de-DE" dirty="0"/>
              <a:t> der Markterschließung und </a:t>
            </a:r>
            <a:r>
              <a:rPr lang="de-DE" dirty="0">
                <a:hlinkClick r:id="rId24" action="ppaction://hlinksldjump"/>
              </a:rPr>
              <a:t>Tochterunternehmen</a:t>
            </a:r>
            <a:r>
              <a:rPr lang="de-DE" dirty="0"/>
              <a:t> im Ausland</a:t>
            </a:r>
          </a:p>
          <a:p>
            <a:r>
              <a:rPr lang="de-DE" dirty="0">
                <a:hlinkClick r:id="rId25" action="ppaction://hlinksldjump"/>
              </a:rPr>
              <a:t>Weiterführende Informationen</a:t>
            </a:r>
            <a:endParaRPr lang="de-DE" dirty="0"/>
          </a:p>
        </p:txBody>
      </p:sp>
    </p:spTree>
    <p:extLst>
      <p:ext uri="{BB962C8B-B14F-4D97-AF65-F5344CB8AC3E}">
        <p14:creationId xmlns:p14="http://schemas.microsoft.com/office/powerpoint/2010/main" val="1651110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785379C-AC82-4DE2-A4F0-72ACB4C84E12}"/>
              </a:ext>
            </a:extLst>
          </p:cNvPr>
          <p:cNvGraphicFramePr>
            <a:graphicFrameLocks noChangeAspect="1"/>
          </p:cNvGraphicFramePr>
          <p:nvPr>
            <p:custDataLst>
              <p:tags r:id="rId1"/>
            </p:custData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5785379C-AC82-4DE2-A4F0-72ACB4C84E12}"/>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F54CBD04-9EEB-48D5-8938-179393ADF203}"/>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4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Die deutsche Chemie- und Pharmaindustrie ist forschungsstark</a:t>
            </a:r>
          </a:p>
        </p:txBody>
      </p:sp>
      <p:sp>
        <p:nvSpPr>
          <p:cNvPr id="16" name="Inhaltsplatzhalter 15"/>
          <p:cNvSpPr>
            <a:spLocks noGrp="1"/>
          </p:cNvSpPr>
          <p:nvPr>
            <p:ph idx="18"/>
          </p:nvPr>
        </p:nvSpPr>
        <p:spPr>
          <a:xfrm>
            <a:off x="8079734" y="1060079"/>
            <a:ext cx="3600000" cy="4853359"/>
          </a:xfrm>
        </p:spPr>
        <p:txBody>
          <a:bodyPr vert="horz" lIns="0" tIns="0" rIns="0" bIns="0" rtlCol="0">
            <a:noAutofit/>
          </a:bodyPr>
          <a:lstStyle/>
          <a:p>
            <a:r>
              <a:rPr lang="de-DE" dirty="0"/>
              <a:t>Die Corona-Maßnahmen bremsten Forschung und Entwicklung. In 2021 wurde der Rückgang mehr als wettgemacht. Mit fast 14 Mrd. Euro erreichte die Branche einen neuen Höchststand. </a:t>
            </a:r>
          </a:p>
          <a:p>
            <a:r>
              <a:rPr lang="de-DE" dirty="0"/>
              <a:t>2022 stagnierten die Ausgaben aufgrund der schwierigen Ertragslage auf hohem Niveau.</a:t>
            </a:r>
          </a:p>
          <a:p>
            <a:r>
              <a:rPr lang="de-DE" dirty="0"/>
              <a:t>Rund 6 Prozent ihrer Umsätze investiert die Branche jedes Jahr in FuE.</a:t>
            </a:r>
          </a:p>
          <a:p>
            <a:r>
              <a:rPr lang="de-DE" dirty="0"/>
              <a:t>Nur der Fahrzeugbau und die Elektroindustrie investieren mehr in Forschung und Entwicklung.</a:t>
            </a:r>
          </a:p>
        </p:txBody>
      </p:sp>
      <p:sp>
        <p:nvSpPr>
          <p:cNvPr id="13" name="Textplatzhalter 12"/>
          <p:cNvSpPr>
            <a:spLocks noGrp="1"/>
          </p:cNvSpPr>
          <p:nvPr>
            <p:ph type="body" sz="quarter" idx="13"/>
          </p:nvPr>
        </p:nvSpPr>
        <p:spPr>
          <a:xfrm>
            <a:off x="521659" y="1060079"/>
            <a:ext cx="11154404" cy="288000"/>
          </a:xfrm>
        </p:spPr>
        <p:txBody>
          <a:bodyPr/>
          <a:lstStyle/>
          <a:p>
            <a:r>
              <a:rPr lang="de-DE" dirty="0"/>
              <a:t>Forschungs- und Entwicklungsaufwendungen</a:t>
            </a:r>
          </a:p>
        </p:txBody>
      </p:sp>
      <p:sp>
        <p:nvSpPr>
          <p:cNvPr id="11" name="Textplatzhalter 11"/>
          <p:cNvSpPr>
            <a:spLocks noGrp="1"/>
          </p:cNvSpPr>
          <p:nvPr>
            <p:ph type="body" sz="quarter" idx="20"/>
          </p:nvPr>
        </p:nvSpPr>
        <p:spPr>
          <a:xfrm>
            <a:off x="521659" y="1348079"/>
            <a:ext cx="11154404" cy="252000"/>
          </a:xfrm>
        </p:spPr>
        <p:txBody>
          <a:bodyPr/>
          <a:lstStyle/>
          <a:p>
            <a:r>
              <a:rPr lang="de-DE" dirty="0"/>
              <a:t>Externe und interne </a:t>
            </a:r>
            <a:r>
              <a:rPr lang="de-DE" dirty="0" err="1"/>
              <a:t>FuE</a:t>
            </a:r>
            <a:r>
              <a:rPr lang="de-DE" dirty="0"/>
              <a:t>-Aufwendungen der Chemie- und Pharmaindustrie in Mrd. Euro</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20</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Quellen: Stifterverband, VCI</a:t>
            </a:r>
          </a:p>
        </p:txBody>
      </p:sp>
      <p:sp>
        <p:nvSpPr>
          <p:cNvPr id="2" name="Textplatzhalter 1">
            <a:extLst>
              <a:ext uri="{FF2B5EF4-FFF2-40B4-BE49-F238E27FC236}">
                <a16:creationId xmlns:a16="http://schemas.microsoft.com/office/drawing/2014/main" id="{2098582F-B477-4694-9622-AA628720F87F}"/>
              </a:ext>
            </a:extLst>
          </p:cNvPr>
          <p:cNvSpPr>
            <a:spLocks noGrp="1"/>
          </p:cNvSpPr>
          <p:nvPr>
            <p:ph type="body" sz="quarter" idx="41"/>
          </p:nvPr>
        </p:nvSpPr>
        <p:spPr>
          <a:xfrm>
            <a:off x="6600056" y="5977438"/>
            <a:ext cx="2808000" cy="125180"/>
          </a:xfrm>
        </p:spPr>
        <p:txBody>
          <a:bodyPr/>
          <a:lstStyle/>
          <a:p>
            <a:r>
              <a:rPr lang="de-DE" dirty="0"/>
              <a:t>* Schätzung</a:t>
            </a:r>
          </a:p>
        </p:txBody>
      </p:sp>
      <p:sp>
        <p:nvSpPr>
          <p:cNvPr id="15" name="Textplatzhalter 1">
            <a:extLst>
              <a:ext uri="{FF2B5EF4-FFF2-40B4-BE49-F238E27FC236}">
                <a16:creationId xmlns:a16="http://schemas.microsoft.com/office/drawing/2014/main" id="{14B9A636-990D-4AF9-BB38-4B4F5351DE1D}"/>
              </a:ext>
            </a:extLst>
          </p:cNvPr>
          <p:cNvSpPr txBox="1">
            <a:spLocks/>
          </p:cNvSpPr>
          <p:nvPr/>
        </p:nvSpPr>
        <p:spPr>
          <a:xfrm>
            <a:off x="4913600" y="5992944"/>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aphicFrame>
        <p:nvGraphicFramePr>
          <p:cNvPr id="9" name="Object 2">
            <a:extLst>
              <a:ext uri="{FF2B5EF4-FFF2-40B4-BE49-F238E27FC236}">
                <a16:creationId xmlns:a16="http://schemas.microsoft.com/office/drawing/2014/main" id="{00000000-0008-0000-0100-00000B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799582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3" name="Objekt 2"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CCDBEA"/>
          </a:solidFill>
        </p:spPr>
        <p:txBody>
          <a:bodyPr vert="horz">
            <a:normAutofit/>
          </a:bodyPr>
          <a:lstStyle/>
          <a:p>
            <a:r>
              <a:rPr lang="de-DE" dirty="0"/>
              <a:t>Investitionen im Inland liegen über langfristigem Trend</a:t>
            </a:r>
          </a:p>
        </p:txBody>
      </p:sp>
      <p:sp>
        <p:nvSpPr>
          <p:cNvPr id="5" name="Inhaltsplatzhalter 4"/>
          <p:cNvSpPr>
            <a:spLocks noGrp="1"/>
          </p:cNvSpPr>
          <p:nvPr>
            <p:ph idx="14"/>
          </p:nvPr>
        </p:nvSpPr>
        <p:spPr/>
        <p:txBody>
          <a:bodyPr/>
          <a:lstStyle/>
          <a:p>
            <a:r>
              <a:rPr lang="de-DE" dirty="0"/>
              <a:t>Trendwende bei den Investitionen: Seit 2010 steigen die Investitionen im Inland kräftig.</a:t>
            </a:r>
          </a:p>
          <a:p>
            <a:r>
              <a:rPr lang="de-DE" dirty="0"/>
              <a:t>Die Transformation erfordert Investitionen: Laut „Roadmap Chemie 2050“ sind bis 2050 zusätzliche Investitionen in Höhe von über 60 Mrd. Euro nötig.</a:t>
            </a:r>
          </a:p>
          <a:p>
            <a:r>
              <a:rPr lang="de-DE" dirty="0"/>
              <a:t>Aktuelle Krise führt aber wieder zu Investitionszurückhaltung.</a:t>
            </a:r>
          </a:p>
          <a:p>
            <a:endParaRPr lang="de-DE" dirty="0"/>
          </a:p>
          <a:p>
            <a:endParaRPr lang="de-DE" dirty="0"/>
          </a:p>
        </p:txBody>
      </p:sp>
      <p:sp>
        <p:nvSpPr>
          <p:cNvPr id="4" name="Textplatzhalter 3"/>
          <p:cNvSpPr>
            <a:spLocks noGrp="1"/>
          </p:cNvSpPr>
          <p:nvPr>
            <p:ph type="body" sz="quarter" idx="13"/>
          </p:nvPr>
        </p:nvSpPr>
        <p:spPr/>
        <p:txBody>
          <a:bodyPr/>
          <a:lstStyle/>
          <a:p>
            <a:r>
              <a:rPr lang="de-DE" dirty="0"/>
              <a:t>Sachanlageninvestitionen der deutschen Chemie- und Pharmaindustrie im Inland</a:t>
            </a:r>
          </a:p>
        </p:txBody>
      </p:sp>
      <p:sp>
        <p:nvSpPr>
          <p:cNvPr id="9" name="Textplatzhalter 8"/>
          <p:cNvSpPr>
            <a:spLocks noGrp="1"/>
          </p:cNvSpPr>
          <p:nvPr>
            <p:ph type="body" sz="quarter" idx="19"/>
          </p:nvPr>
        </p:nvSpPr>
        <p:spPr/>
        <p:txBody>
          <a:bodyPr/>
          <a:lstStyle/>
          <a:p>
            <a:r>
              <a:rPr lang="it-IT" dirty="0"/>
              <a:t>in Mio. Euro und Trend</a:t>
            </a:r>
          </a:p>
          <a:p>
            <a:r>
              <a:rPr lang="de-DE" dirty="0"/>
              <a:t>  </a:t>
            </a:r>
            <a:r>
              <a:rPr lang="de-DE" dirty="0" err="1"/>
              <a:t>bre</a:t>
            </a:r>
            <a:endParaRPr lang="de-DE" dirty="0"/>
          </a:p>
        </p:txBody>
      </p:sp>
      <p:sp>
        <p:nvSpPr>
          <p:cNvPr id="7" name="Foliennummernplatzhalter 6"/>
          <p:cNvSpPr>
            <a:spLocks noGrp="1"/>
          </p:cNvSpPr>
          <p:nvPr>
            <p:ph type="sldNum" sz="quarter" idx="43"/>
          </p:nvPr>
        </p:nvSpPr>
        <p:spPr/>
        <p:txBody>
          <a:bodyPr/>
          <a:lstStyle/>
          <a:p>
            <a:fld id="{75F0C769-A3B6-4C2C-9EB6-BFBC1AFD31B3}" type="slidenum">
              <a:rPr lang="de-DE" smtClean="0"/>
              <a:pPr/>
              <a:t>21</a:t>
            </a:fld>
            <a:endParaRPr lang="de-DE" dirty="0"/>
          </a:p>
        </p:txBody>
      </p:sp>
      <p:sp>
        <p:nvSpPr>
          <p:cNvPr id="10" name="Textplatzhalter 9"/>
          <p:cNvSpPr>
            <a:spLocks noGrp="1"/>
          </p:cNvSpPr>
          <p:nvPr>
            <p:ph type="body" sz="quarter" idx="40"/>
          </p:nvPr>
        </p:nvSpPr>
        <p:spPr/>
        <p:txBody>
          <a:bodyPr/>
          <a:lstStyle/>
          <a:p>
            <a:r>
              <a:rPr lang="de-DE" dirty="0"/>
              <a:t>Quellen: Destatis, VCI </a:t>
            </a:r>
          </a:p>
        </p:txBody>
      </p:sp>
      <p:sp>
        <p:nvSpPr>
          <p:cNvPr id="8" name="Textplatzhalter 7">
            <a:extLst>
              <a:ext uri="{FF2B5EF4-FFF2-40B4-BE49-F238E27FC236}">
                <a16:creationId xmlns:a16="http://schemas.microsoft.com/office/drawing/2014/main" id="{B0B3A368-A18E-4F9C-B8A9-B0F693884A90}"/>
              </a:ext>
            </a:extLst>
          </p:cNvPr>
          <p:cNvSpPr>
            <a:spLocks noGrp="1"/>
          </p:cNvSpPr>
          <p:nvPr>
            <p:ph type="body" sz="quarter" idx="41"/>
          </p:nvPr>
        </p:nvSpPr>
        <p:spPr>
          <a:xfrm>
            <a:off x="4292536" y="5977438"/>
            <a:ext cx="1489139" cy="125180"/>
          </a:xfrm>
        </p:spPr>
        <p:txBody>
          <a:bodyPr/>
          <a:lstStyle/>
          <a:p>
            <a:r>
              <a:rPr lang="de-DE" dirty="0"/>
              <a:t> </a:t>
            </a:r>
          </a:p>
        </p:txBody>
      </p:sp>
      <p:graphicFrame>
        <p:nvGraphicFramePr>
          <p:cNvPr id="14" name="Diagrammplatzhalter 14">
            <a:extLst>
              <a:ext uri="{FF2B5EF4-FFF2-40B4-BE49-F238E27FC236}">
                <a16:creationId xmlns:a16="http://schemas.microsoft.com/office/drawing/2014/main" id="{00000000-0008-0000-0100-000013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2815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D0E2E4"/>
          </a:solidFill>
        </p:spPr>
        <p:txBody>
          <a:bodyPr/>
          <a:lstStyle/>
          <a:p>
            <a:r>
              <a:rPr lang="de-DE" dirty="0"/>
              <a:t>Deutsche Chemie ist stark exportorientiert</a:t>
            </a:r>
          </a:p>
        </p:txBody>
      </p:sp>
      <p:sp>
        <p:nvSpPr>
          <p:cNvPr id="6" name="Inhaltsplatzhalter 5">
            <a:extLst>
              <a:ext uri="{FF2B5EF4-FFF2-40B4-BE49-F238E27FC236}">
                <a16:creationId xmlns:a16="http://schemas.microsoft.com/office/drawing/2014/main" id="{C63467E0-A5B8-47CA-BAAC-B96239535341}"/>
              </a:ext>
            </a:extLst>
          </p:cNvPr>
          <p:cNvSpPr>
            <a:spLocks noGrp="1"/>
          </p:cNvSpPr>
          <p:nvPr>
            <p:ph idx="18"/>
          </p:nvPr>
        </p:nvSpPr>
        <p:spPr/>
        <p:txBody>
          <a:bodyPr/>
          <a:lstStyle/>
          <a:p>
            <a:pPr>
              <a:buClr>
                <a:srgbClr val="166E79"/>
              </a:buClr>
            </a:pPr>
            <a:r>
              <a:rPr lang="de-DE" dirty="0"/>
              <a:t>Die deutsche Chemie- und Pharmaindustrie ist exportorientiert. </a:t>
            </a:r>
          </a:p>
          <a:p>
            <a:pPr>
              <a:buClr>
                <a:srgbClr val="166E79"/>
              </a:buClr>
            </a:pPr>
            <a:r>
              <a:rPr lang="de-DE" dirty="0"/>
              <a:t>Exporte und Importe stiegen aufgrund der stark steigenden Preise 2022 sehr dynamisch.</a:t>
            </a:r>
          </a:p>
          <a:p>
            <a:pPr>
              <a:buClr>
                <a:srgbClr val="166E79"/>
              </a:buClr>
            </a:pPr>
            <a:r>
              <a:rPr lang="de-DE" dirty="0"/>
              <a:t>Die Handelsbilanz nahm 2022 gegenüber Vorjahr leicht ab. Der Importdruck war groß.</a:t>
            </a:r>
          </a:p>
          <a:p>
            <a:pPr>
              <a:buClr>
                <a:srgbClr val="166E79"/>
              </a:buClr>
            </a:pPr>
            <a:endParaRPr lang="de-DE" dirty="0"/>
          </a:p>
        </p:txBody>
      </p:sp>
      <p:sp>
        <p:nvSpPr>
          <p:cNvPr id="3" name="Textplatzhalter 2"/>
          <p:cNvSpPr>
            <a:spLocks noGrp="1"/>
          </p:cNvSpPr>
          <p:nvPr>
            <p:ph type="body" sz="quarter" idx="13"/>
          </p:nvPr>
        </p:nvSpPr>
        <p:spPr/>
        <p:txBody>
          <a:bodyPr/>
          <a:lstStyle/>
          <a:p>
            <a:r>
              <a:rPr lang="de-DE" dirty="0"/>
              <a:t>Deutscher Außenhandel mit chemisch-pharmazeutischen Erzeugnissen</a:t>
            </a:r>
          </a:p>
        </p:txBody>
      </p:sp>
      <p:sp>
        <p:nvSpPr>
          <p:cNvPr id="4" name="Textplatzhalter 3"/>
          <p:cNvSpPr>
            <a:spLocks noGrp="1"/>
          </p:cNvSpPr>
          <p:nvPr>
            <p:ph type="body" sz="quarter" idx="20"/>
          </p:nvPr>
        </p:nvSpPr>
        <p:spPr/>
        <p:txBody>
          <a:bodyPr/>
          <a:lstStyle/>
          <a:p>
            <a:r>
              <a:rPr lang="de-DE" dirty="0"/>
              <a:t>Exporte, Importe und Außenhandelssaldo in Mrd. Euro</a:t>
            </a:r>
          </a:p>
        </p:txBody>
      </p:sp>
      <p:sp>
        <p:nvSpPr>
          <p:cNvPr id="5" name="Foliennummernplatzhalter 4"/>
          <p:cNvSpPr>
            <a:spLocks noGrp="1"/>
          </p:cNvSpPr>
          <p:nvPr>
            <p:ph type="sldNum" sz="quarter" idx="43"/>
          </p:nvPr>
        </p:nvSpPr>
        <p:spPr/>
        <p:txBody>
          <a:bodyPr/>
          <a:lstStyle/>
          <a:p>
            <a:fld id="{75F0C769-A3B6-4C2C-9EB6-BFBC1AFD31B3}" type="slidenum">
              <a:rPr lang="de-DE" smtClean="0"/>
              <a:pPr/>
              <a:t>22</a:t>
            </a:fld>
            <a:endParaRPr lang="de-DE" dirty="0"/>
          </a:p>
        </p:txBody>
      </p:sp>
      <p:sp>
        <p:nvSpPr>
          <p:cNvPr id="7" name="Inhaltsplatzhalter 6"/>
          <p:cNvSpPr>
            <a:spLocks noGrp="1"/>
          </p:cNvSpPr>
          <p:nvPr>
            <p:ph type="body" sz="quarter" idx="40"/>
          </p:nvPr>
        </p:nvSpPr>
        <p:spPr/>
        <p:txBody>
          <a:bodyPr/>
          <a:lstStyle/>
          <a:p>
            <a:r>
              <a:rPr lang="de-DE"/>
              <a:t>Quellen: Destatis, VCI</a:t>
            </a:r>
            <a:endParaRPr lang="de-DE" dirty="0"/>
          </a:p>
        </p:txBody>
      </p:sp>
      <p:sp>
        <p:nvSpPr>
          <p:cNvPr id="30" name="Textplatzhalter 29"/>
          <p:cNvSpPr>
            <a:spLocks noGrp="1"/>
          </p:cNvSpPr>
          <p:nvPr>
            <p:ph type="body" sz="quarter" idx="41"/>
          </p:nvPr>
        </p:nvSpPr>
        <p:spPr>
          <a:xfrm>
            <a:off x="5663952" y="5977438"/>
            <a:ext cx="2808000" cy="125180"/>
          </a:xfrm>
        </p:spPr>
        <p:txBody>
          <a:bodyPr/>
          <a:lstStyle/>
          <a:p>
            <a:r>
              <a:rPr lang="de-DE" dirty="0"/>
              <a:t>2021: Schätzung auf Basis der vorläufigen Daten</a:t>
            </a:r>
          </a:p>
        </p:txBody>
      </p:sp>
      <p:graphicFrame>
        <p:nvGraphicFramePr>
          <p:cNvPr id="10" name="Diagrammplatzhalter 11">
            <a:extLst>
              <a:ext uri="{FF2B5EF4-FFF2-40B4-BE49-F238E27FC236}">
                <a16:creationId xmlns:a16="http://schemas.microsoft.com/office/drawing/2014/main" id="{00000000-0008-0000-0400-000009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6999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D0E2E4"/>
          </a:solidFill>
        </p:spPr>
        <p:txBody>
          <a:bodyPr/>
          <a:lstStyle/>
          <a:p>
            <a:r>
              <a:rPr lang="de-DE"/>
              <a:t>Europa ist der wichtigste Markt für die deutsche Chemie</a:t>
            </a:r>
            <a:endParaRPr lang="de-DE" dirty="0"/>
          </a:p>
        </p:txBody>
      </p:sp>
      <p:sp>
        <p:nvSpPr>
          <p:cNvPr id="16" name="Inhaltsplatzhalter 15"/>
          <p:cNvSpPr>
            <a:spLocks noGrp="1"/>
          </p:cNvSpPr>
          <p:nvPr>
            <p:ph idx="18"/>
          </p:nvPr>
        </p:nvSpPr>
        <p:spPr/>
        <p:txBody>
          <a:bodyPr/>
          <a:lstStyle/>
          <a:p>
            <a:pPr>
              <a:buClr>
                <a:srgbClr val="166E79"/>
              </a:buClr>
            </a:pPr>
            <a:r>
              <a:rPr lang="de-DE" dirty="0"/>
              <a:t>Europa ist der wichtigste Absatzmarkt für die deutsche Chemie- und Pharmaindustrie. </a:t>
            </a:r>
          </a:p>
          <a:p>
            <a:pPr>
              <a:buClr>
                <a:srgbClr val="166E79"/>
              </a:buClr>
            </a:pPr>
            <a:r>
              <a:rPr lang="de-DE" dirty="0"/>
              <a:t>Mehr als die Hälfte der Exporte gehen in die Länder der EU 27.</a:t>
            </a:r>
          </a:p>
          <a:p>
            <a:pPr>
              <a:buClr>
                <a:srgbClr val="166E79"/>
              </a:buClr>
            </a:pPr>
            <a:r>
              <a:rPr lang="de-DE" dirty="0"/>
              <a:t>Weitere 14 Prozent in die übrigen Länder Europas.</a:t>
            </a:r>
          </a:p>
          <a:p>
            <a:pPr>
              <a:buClr>
                <a:srgbClr val="166E79"/>
              </a:buClr>
            </a:pPr>
            <a:r>
              <a:rPr lang="de-DE" dirty="0"/>
              <a:t>USA ist der wichtigste Markt außerhalb Europas.</a:t>
            </a:r>
          </a:p>
        </p:txBody>
      </p:sp>
      <p:sp>
        <p:nvSpPr>
          <p:cNvPr id="3" name="Textplatzhalter 2"/>
          <p:cNvSpPr>
            <a:spLocks noGrp="1"/>
          </p:cNvSpPr>
          <p:nvPr>
            <p:ph type="body" sz="quarter" idx="13"/>
          </p:nvPr>
        </p:nvSpPr>
        <p:spPr>
          <a:xfrm>
            <a:off x="521659" y="1060079"/>
            <a:ext cx="7302533" cy="288000"/>
          </a:xfrm>
        </p:spPr>
        <p:txBody>
          <a:bodyPr/>
          <a:lstStyle/>
          <a:p>
            <a:r>
              <a:rPr lang="de-DE" dirty="0"/>
              <a:t>Exporte der deutschen Chemie- und Pharmaindustrie nach Regionen</a:t>
            </a:r>
          </a:p>
        </p:txBody>
      </p:sp>
      <p:sp>
        <p:nvSpPr>
          <p:cNvPr id="4" name="Textplatzhalter 3"/>
          <p:cNvSpPr>
            <a:spLocks noGrp="1"/>
          </p:cNvSpPr>
          <p:nvPr>
            <p:ph type="body" sz="quarter" idx="20"/>
          </p:nvPr>
        </p:nvSpPr>
        <p:spPr>
          <a:xfrm>
            <a:off x="521659" y="1348079"/>
            <a:ext cx="7233279" cy="232976"/>
          </a:xfrm>
        </p:spPr>
        <p:txBody>
          <a:bodyPr/>
          <a:lstStyle/>
          <a:p>
            <a:r>
              <a:rPr lang="de-DE" dirty="0"/>
              <a:t>Anteile in Prozent, 2022</a:t>
            </a:r>
          </a:p>
          <a:p>
            <a:endParaRPr lang="de-DE" dirty="0"/>
          </a:p>
        </p:txBody>
      </p:sp>
      <p:sp>
        <p:nvSpPr>
          <p:cNvPr id="5" name="Foliennummernplatzhalter 4"/>
          <p:cNvSpPr>
            <a:spLocks noGrp="1"/>
          </p:cNvSpPr>
          <p:nvPr>
            <p:ph type="sldNum" sz="quarter" idx="43"/>
          </p:nvPr>
        </p:nvSpPr>
        <p:spPr/>
        <p:txBody>
          <a:bodyPr/>
          <a:lstStyle/>
          <a:p>
            <a:fld id="{02CEFE82-39F2-4F47-8A0C-D5AB3496FA5C}" type="slidenum">
              <a:rPr lang="de-DE" smtClean="0"/>
              <a:pPr/>
              <a:t>23</a:t>
            </a:fld>
            <a:endParaRPr lang="de-DE" dirty="0"/>
          </a:p>
        </p:txBody>
      </p:sp>
      <p:sp>
        <p:nvSpPr>
          <p:cNvPr id="13" name="Textplatzhalter 12"/>
          <p:cNvSpPr>
            <a:spLocks noGrp="1"/>
          </p:cNvSpPr>
          <p:nvPr>
            <p:ph type="body" sz="quarter" idx="40"/>
          </p:nvPr>
        </p:nvSpPr>
        <p:spPr/>
        <p:txBody>
          <a:bodyPr/>
          <a:lstStyle/>
          <a:p>
            <a:r>
              <a:rPr lang="de-DE" dirty="0"/>
              <a:t>Quellen: Destatis, VCI</a:t>
            </a:r>
          </a:p>
        </p:txBody>
      </p:sp>
      <p:sp>
        <p:nvSpPr>
          <p:cNvPr id="6" name="Textplatzhalter 5">
            <a:extLst>
              <a:ext uri="{FF2B5EF4-FFF2-40B4-BE49-F238E27FC236}">
                <a16:creationId xmlns:a16="http://schemas.microsoft.com/office/drawing/2014/main" id="{EF4A13D6-197E-4372-89ED-A388838A8A1E}"/>
              </a:ext>
            </a:extLst>
          </p:cNvPr>
          <p:cNvSpPr>
            <a:spLocks noGrp="1"/>
          </p:cNvSpPr>
          <p:nvPr>
            <p:ph type="body" sz="quarter" idx="41"/>
          </p:nvPr>
        </p:nvSpPr>
        <p:spPr>
          <a:xfrm>
            <a:off x="5933867" y="5979290"/>
            <a:ext cx="2808000" cy="125180"/>
          </a:xfrm>
        </p:spPr>
        <p:txBody>
          <a:bodyPr/>
          <a:lstStyle/>
          <a:p>
            <a:r>
              <a:rPr lang="de-DE" dirty="0"/>
              <a:t>Schätzung auf Basis der vorläufigen Daten</a:t>
            </a:r>
          </a:p>
          <a:p>
            <a:endParaRPr lang="de-DE" dirty="0"/>
          </a:p>
        </p:txBody>
      </p:sp>
      <p:graphicFrame>
        <p:nvGraphicFramePr>
          <p:cNvPr id="14" name="Diagrammplatzhalter 13">
            <a:extLst>
              <a:ext uri="{FF2B5EF4-FFF2-40B4-BE49-F238E27FC236}">
                <a16:creationId xmlns:a16="http://schemas.microsoft.com/office/drawing/2014/main" id="{EA3C2E87-E972-4D7C-B0DE-CB5FBBDC885B}"/>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6651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E25EE5B-ACA7-3955-8D3C-9E8ED6B8845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6" name="Objekt 5" hidden="1">
                        <a:extLst>
                          <a:ext uri="{FF2B5EF4-FFF2-40B4-BE49-F238E27FC236}">
                            <a16:creationId xmlns:a16="http://schemas.microsoft.com/office/drawing/2014/main" id="{6E25EE5B-ACA7-3955-8D3C-9E8ED6B8845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F2EAD4"/>
          </a:solidFill>
        </p:spPr>
        <p:txBody>
          <a:bodyPr vert="horz"/>
          <a:lstStyle/>
          <a:p>
            <a:r>
              <a:rPr lang="de-DE" dirty="0"/>
              <a:t>Deutschland kann Platz 1 noch behaupten – Rahmenbedingungen verschlechtern sich</a:t>
            </a:r>
          </a:p>
        </p:txBody>
      </p:sp>
      <p:sp>
        <p:nvSpPr>
          <p:cNvPr id="4" name="Textplatzhalter 3"/>
          <p:cNvSpPr>
            <a:spLocks noGrp="1"/>
          </p:cNvSpPr>
          <p:nvPr>
            <p:ph type="body" sz="quarter" idx="13"/>
          </p:nvPr>
        </p:nvSpPr>
        <p:spPr/>
        <p:txBody>
          <a:bodyPr/>
          <a:lstStyle/>
          <a:p>
            <a:r>
              <a:rPr lang="de-DE" dirty="0"/>
              <a:t>TOP 10 Chemie- und Pharmaexporteure</a:t>
            </a:r>
          </a:p>
        </p:txBody>
      </p:sp>
      <p:sp>
        <p:nvSpPr>
          <p:cNvPr id="8" name="Textplatzhalter 7"/>
          <p:cNvSpPr>
            <a:spLocks noGrp="1"/>
          </p:cNvSpPr>
          <p:nvPr>
            <p:ph type="body" sz="quarter" idx="19"/>
          </p:nvPr>
        </p:nvSpPr>
        <p:spPr/>
        <p:txBody>
          <a:bodyPr/>
          <a:lstStyle/>
          <a:p>
            <a:r>
              <a:rPr lang="de-DE" dirty="0"/>
              <a:t>In Milliarden Euro, 2022</a:t>
            </a:r>
          </a:p>
          <a:p>
            <a:endParaRPr lang="de-DE" dirty="0"/>
          </a:p>
        </p:txBody>
      </p:sp>
      <p:sp>
        <p:nvSpPr>
          <p:cNvPr id="9" name="Foliennummernplatzhalter 8">
            <a:extLst>
              <a:ext uri="{FF2B5EF4-FFF2-40B4-BE49-F238E27FC236}">
                <a16:creationId xmlns:a16="http://schemas.microsoft.com/office/drawing/2014/main" id="{25253086-69CC-440B-8DB8-7F0C3EB29CC9}"/>
              </a:ext>
            </a:extLst>
          </p:cNvPr>
          <p:cNvSpPr>
            <a:spLocks noGrp="1"/>
          </p:cNvSpPr>
          <p:nvPr>
            <p:ph type="sldNum" sz="quarter" idx="43"/>
          </p:nvPr>
        </p:nvSpPr>
        <p:spPr/>
        <p:txBody>
          <a:bodyPr/>
          <a:lstStyle/>
          <a:p>
            <a:fld id="{B42D4303-B7FF-7540-9F33-74BBD7018147}" type="slidenum">
              <a:rPr lang="de-DE" smtClean="0"/>
              <a:pPr/>
              <a:t>24</a:t>
            </a:fld>
            <a:endParaRPr lang="de-DE" dirty="0"/>
          </a:p>
        </p:txBody>
      </p:sp>
      <p:sp>
        <p:nvSpPr>
          <p:cNvPr id="5" name="Inhaltsplatzhalter 4"/>
          <p:cNvSpPr>
            <a:spLocks noGrp="1"/>
          </p:cNvSpPr>
          <p:nvPr>
            <p:ph type="body" sz="quarter" idx="40"/>
          </p:nvPr>
        </p:nvSpPr>
        <p:spPr/>
        <p:txBody>
          <a:bodyPr/>
          <a:lstStyle/>
          <a:p>
            <a:r>
              <a:rPr lang="de-DE"/>
              <a:t>Quellen: Chemdata International, VCI</a:t>
            </a:r>
            <a:endParaRPr lang="de-DE" dirty="0"/>
          </a:p>
        </p:txBody>
      </p:sp>
      <p:sp>
        <p:nvSpPr>
          <p:cNvPr id="10" name="Textplatzhalter 9">
            <a:extLst>
              <a:ext uri="{FF2B5EF4-FFF2-40B4-BE49-F238E27FC236}">
                <a16:creationId xmlns:a16="http://schemas.microsoft.com/office/drawing/2014/main" id="{FC31356C-DC39-4B2A-B2D1-9A6E0AEA0F55}"/>
              </a:ext>
            </a:extLst>
          </p:cNvPr>
          <p:cNvSpPr>
            <a:spLocks noGrp="1"/>
          </p:cNvSpPr>
          <p:nvPr>
            <p:ph type="body" sz="quarter" idx="41"/>
          </p:nvPr>
        </p:nvSpPr>
        <p:spPr/>
        <p:txBody>
          <a:bodyPr/>
          <a:lstStyle/>
          <a:p>
            <a:endParaRPr lang="de-DE"/>
          </a:p>
        </p:txBody>
      </p:sp>
      <p:sp>
        <p:nvSpPr>
          <p:cNvPr id="12" name="Textplatzhalter 11">
            <a:extLst>
              <a:ext uri="{FF2B5EF4-FFF2-40B4-BE49-F238E27FC236}">
                <a16:creationId xmlns:a16="http://schemas.microsoft.com/office/drawing/2014/main" id="{F54AD442-3509-4F4A-AB21-23E0F565404A}"/>
              </a:ext>
            </a:extLst>
          </p:cNvPr>
          <p:cNvSpPr>
            <a:spLocks noGrp="1"/>
          </p:cNvSpPr>
          <p:nvPr>
            <p:ph type="body" sz="quarter" idx="45"/>
          </p:nvPr>
        </p:nvSpPr>
        <p:spPr/>
        <p:txBody>
          <a:bodyPr/>
          <a:lstStyle/>
          <a:p>
            <a:r>
              <a:rPr lang="de-DE" dirty="0"/>
              <a:t>TOP 10 Chemieexporteure (ohne </a:t>
            </a:r>
            <a:r>
              <a:rPr lang="de-DE" dirty="0" err="1"/>
              <a:t>Pharma</a:t>
            </a:r>
            <a:r>
              <a:rPr lang="de-DE" dirty="0"/>
              <a:t>)</a:t>
            </a:r>
          </a:p>
          <a:p>
            <a:endParaRPr lang="de-DE" dirty="0"/>
          </a:p>
        </p:txBody>
      </p:sp>
      <p:sp>
        <p:nvSpPr>
          <p:cNvPr id="13" name="Textplatzhalter 12">
            <a:extLst>
              <a:ext uri="{FF2B5EF4-FFF2-40B4-BE49-F238E27FC236}">
                <a16:creationId xmlns:a16="http://schemas.microsoft.com/office/drawing/2014/main" id="{C7FD0632-6C75-4AB5-AB5A-43C8B2FAF7A8}"/>
              </a:ext>
            </a:extLst>
          </p:cNvPr>
          <p:cNvSpPr>
            <a:spLocks noGrp="1"/>
          </p:cNvSpPr>
          <p:nvPr>
            <p:ph type="body" sz="quarter" idx="46"/>
          </p:nvPr>
        </p:nvSpPr>
        <p:spPr/>
        <p:txBody>
          <a:bodyPr/>
          <a:lstStyle/>
          <a:p>
            <a:r>
              <a:rPr lang="de-DE" dirty="0"/>
              <a:t>In Milliarden Euro, 2022</a:t>
            </a:r>
          </a:p>
          <a:p>
            <a:endParaRPr lang="de-DE" dirty="0"/>
          </a:p>
        </p:txBody>
      </p:sp>
      <p:graphicFrame>
        <p:nvGraphicFramePr>
          <p:cNvPr id="7" name="Inhaltsplatzhalter 15">
            <a:extLst>
              <a:ext uri="{FF2B5EF4-FFF2-40B4-BE49-F238E27FC236}">
                <a16:creationId xmlns:a16="http://schemas.microsoft.com/office/drawing/2014/main" id="{00000000-0008-0000-1000-000008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6" name="Inhaltsplatzhalter 15">
            <a:extLst>
              <a:ext uri="{FF2B5EF4-FFF2-40B4-BE49-F238E27FC236}">
                <a16:creationId xmlns:a16="http://schemas.microsoft.com/office/drawing/2014/main" id="{E6B84866-6B03-499A-900F-1BC3B6DBD334}"/>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790806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96B6D72-E269-4424-B888-09555F6FCDD5}"/>
              </a:ext>
            </a:extLst>
          </p:cNvPr>
          <p:cNvGraphicFramePr>
            <a:graphicFrameLocks noChangeAspect="1"/>
          </p:cNvGraphicFramePr>
          <p:nvPr>
            <p:custDataLst>
              <p:tags r:id="rId1"/>
            </p:custDataLst>
            <p:extLst>
              <p:ext uri="{D42A27DB-BD31-4B8C-83A1-F6EECF244321}">
                <p14:modId xmlns:p14="http://schemas.microsoft.com/office/powerpoint/2010/main" val="458734828"/>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096B6D72-E269-4424-B888-09555F6FCDD5}"/>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A8066558-B9CE-4DAF-AD7D-AB9C76C334C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CCDBEA"/>
          </a:solidFill>
        </p:spPr>
        <p:txBody>
          <a:bodyPr vert="horz">
            <a:noAutofit/>
          </a:bodyPr>
          <a:lstStyle/>
          <a:p>
            <a:r>
              <a:rPr lang="de-DE" dirty="0"/>
              <a:t>Die Branche investiert im Ausland und profitiert vom Marktwachstum</a:t>
            </a:r>
            <a:br>
              <a:rPr lang="de-DE" dirty="0"/>
            </a:br>
            <a:r>
              <a:rPr lang="de-DE" dirty="0"/>
              <a:t>über Produktion vor Ort </a:t>
            </a:r>
          </a:p>
        </p:txBody>
      </p:sp>
      <p:sp>
        <p:nvSpPr>
          <p:cNvPr id="5" name="Inhaltsplatzhalter 4"/>
          <p:cNvSpPr>
            <a:spLocks noGrp="1"/>
          </p:cNvSpPr>
          <p:nvPr>
            <p:ph idx="14"/>
          </p:nvPr>
        </p:nvSpPr>
        <p:spPr/>
        <p:txBody>
          <a:bodyPr>
            <a:noAutofit/>
          </a:bodyPr>
          <a:lstStyle/>
          <a:p>
            <a:r>
              <a:rPr lang="de-DE" sz="1800" dirty="0"/>
              <a:t>Die Dynamik bei den Auslandsinvestitionen der deutschen Chemie- und Pharmaindustrie ist hoch. Seit 2012 übersteigen die Auslandsinvestitionen auch die Investitionen im Inland. Gründe hierfür:</a:t>
            </a:r>
          </a:p>
          <a:p>
            <a:pPr lvl="1"/>
            <a:r>
              <a:rPr lang="de-DE" sz="1800" dirty="0"/>
              <a:t>Globalisierungsstrategie: Teilhabe am Marktwachstum</a:t>
            </a:r>
          </a:p>
          <a:p>
            <a:pPr lvl="1"/>
            <a:r>
              <a:rPr lang="de-DE" sz="1800" dirty="0"/>
              <a:t>Günstigere Rohstoffkosten im Ausland</a:t>
            </a:r>
          </a:p>
          <a:p>
            <a:pPr lvl="1"/>
            <a:r>
              <a:rPr lang="de-DE" sz="1800" dirty="0"/>
              <a:t>Investitionshemmnisse im Inland</a:t>
            </a:r>
          </a:p>
        </p:txBody>
      </p:sp>
      <p:sp>
        <p:nvSpPr>
          <p:cNvPr id="4" name="Textplatzhalter 3"/>
          <p:cNvSpPr>
            <a:spLocks noGrp="1"/>
          </p:cNvSpPr>
          <p:nvPr>
            <p:ph type="body" sz="quarter" idx="13"/>
          </p:nvPr>
        </p:nvSpPr>
        <p:spPr/>
        <p:txBody>
          <a:bodyPr/>
          <a:lstStyle/>
          <a:p>
            <a:r>
              <a:rPr lang="de-DE" dirty="0"/>
              <a:t>Sachanlageninvestitionen der deutschen Chemie- und Pharmaindustrie im Ausland</a:t>
            </a:r>
          </a:p>
        </p:txBody>
      </p:sp>
      <p:sp>
        <p:nvSpPr>
          <p:cNvPr id="3" name="Textplatzhalter 2"/>
          <p:cNvSpPr>
            <a:spLocks noGrp="1"/>
          </p:cNvSpPr>
          <p:nvPr>
            <p:ph type="body" sz="quarter" idx="19"/>
          </p:nvPr>
        </p:nvSpPr>
        <p:spPr/>
        <p:txBody>
          <a:bodyPr/>
          <a:lstStyle/>
          <a:p>
            <a:r>
              <a:rPr lang="it-IT" dirty="0"/>
              <a:t>in Mio. Euro und Trend</a:t>
            </a:r>
          </a:p>
          <a:p>
            <a:endParaRPr lang="de-DE" dirty="0"/>
          </a:p>
        </p:txBody>
      </p:sp>
      <p:sp>
        <p:nvSpPr>
          <p:cNvPr id="7" name="Foliennummernplatzhalter 6"/>
          <p:cNvSpPr>
            <a:spLocks noGrp="1"/>
          </p:cNvSpPr>
          <p:nvPr>
            <p:ph type="sldNum" sz="quarter" idx="43"/>
          </p:nvPr>
        </p:nvSpPr>
        <p:spPr/>
        <p:txBody>
          <a:bodyPr/>
          <a:lstStyle/>
          <a:p>
            <a:fld id="{75F0C769-A3B6-4C2C-9EB6-BFBC1AFD31B3}" type="slidenum">
              <a:rPr lang="de-DE" smtClean="0"/>
              <a:pPr/>
              <a:t>25</a:t>
            </a:fld>
            <a:endParaRPr lang="de-DE" dirty="0"/>
          </a:p>
        </p:txBody>
      </p:sp>
      <p:sp>
        <p:nvSpPr>
          <p:cNvPr id="6" name="Textplatzhalter 5"/>
          <p:cNvSpPr>
            <a:spLocks noGrp="1"/>
          </p:cNvSpPr>
          <p:nvPr>
            <p:ph type="body" sz="quarter" idx="40"/>
          </p:nvPr>
        </p:nvSpPr>
        <p:spPr/>
        <p:txBody>
          <a:bodyPr/>
          <a:lstStyle/>
          <a:p>
            <a:r>
              <a:rPr lang="de-DE" dirty="0"/>
              <a:t>Quelle: VCI</a:t>
            </a:r>
          </a:p>
          <a:p>
            <a:endParaRPr lang="de-DE" dirty="0"/>
          </a:p>
        </p:txBody>
      </p:sp>
      <p:sp>
        <p:nvSpPr>
          <p:cNvPr id="9" name="Textplatzhalter 8">
            <a:extLst>
              <a:ext uri="{FF2B5EF4-FFF2-40B4-BE49-F238E27FC236}">
                <a16:creationId xmlns:a16="http://schemas.microsoft.com/office/drawing/2014/main" id="{BB54B215-E63A-4D1C-85E1-CEFA4294F714}"/>
              </a:ext>
            </a:extLst>
          </p:cNvPr>
          <p:cNvSpPr>
            <a:spLocks noGrp="1"/>
          </p:cNvSpPr>
          <p:nvPr>
            <p:ph type="body" sz="quarter" idx="41"/>
          </p:nvPr>
        </p:nvSpPr>
        <p:spPr>
          <a:xfrm>
            <a:off x="4473736" y="5984056"/>
            <a:ext cx="1447639" cy="118562"/>
          </a:xfrm>
        </p:spPr>
        <p:txBody>
          <a:bodyPr/>
          <a:lstStyle/>
          <a:p>
            <a:endParaRPr lang="de-DE" dirty="0"/>
          </a:p>
        </p:txBody>
      </p:sp>
      <p:graphicFrame>
        <p:nvGraphicFramePr>
          <p:cNvPr id="13" name="Diagrammplatzhalter 14">
            <a:extLst>
              <a:ext uri="{FF2B5EF4-FFF2-40B4-BE49-F238E27FC236}">
                <a16:creationId xmlns:a16="http://schemas.microsoft.com/office/drawing/2014/main" id="{8C5E53B6-45EA-455E-B28C-6EBEA27D16D7}"/>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90011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B13CE432-002B-4680-BCAA-3F772C49504D}"/>
              </a:ext>
            </a:extLst>
          </p:cNvPr>
          <p:cNvGraphicFramePr>
            <a:graphicFrameLocks noChangeAspect="1"/>
          </p:cNvGraphicFramePr>
          <p:nvPr>
            <p:custDataLst>
              <p:tags r:id="rId1"/>
            </p:custDataLst>
            <p:extLst>
              <p:ext uri="{D42A27DB-BD31-4B8C-83A1-F6EECF244321}">
                <p14:modId xmlns:p14="http://schemas.microsoft.com/office/powerpoint/2010/main" val="263627113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2" name="Objekt 11" hidden="1">
                        <a:extLst>
                          <a:ext uri="{FF2B5EF4-FFF2-40B4-BE49-F238E27FC236}">
                            <a16:creationId xmlns:a16="http://schemas.microsoft.com/office/drawing/2014/main" id="{B13CE432-002B-4680-BCAA-3F772C49504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C1A7C316-26F2-4737-A8AD-4BB6642C5BFF}"/>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xfrm>
            <a:off x="0" y="1"/>
            <a:ext cx="12192000" cy="864000"/>
          </a:xfrm>
          <a:solidFill>
            <a:srgbClr val="D0E2E4"/>
          </a:solidFill>
        </p:spPr>
        <p:txBody>
          <a:bodyPr vert="horz"/>
          <a:lstStyle/>
          <a:p>
            <a:r>
              <a:rPr lang="de-DE" dirty="0"/>
              <a:t>Die deutsche Chemie- und Pharmaindustrie ist auf den Weltmärkten zu Hause:</a:t>
            </a:r>
            <a:br>
              <a:rPr lang="de-DE" dirty="0"/>
            </a:br>
            <a:r>
              <a:rPr lang="de-DE" dirty="0"/>
              <a:t>Europa wird über Exporte – Asien und Amerika über Produktion vor Ort erschlossen</a:t>
            </a:r>
          </a:p>
        </p:txBody>
      </p:sp>
      <p:sp>
        <p:nvSpPr>
          <p:cNvPr id="8" name="Inhaltsplatzhalter 7">
            <a:extLst>
              <a:ext uri="{FF2B5EF4-FFF2-40B4-BE49-F238E27FC236}">
                <a16:creationId xmlns:a16="http://schemas.microsoft.com/office/drawing/2014/main" id="{DFEC01FC-A01D-49AB-B955-C545AA8852B6}"/>
              </a:ext>
            </a:extLst>
          </p:cNvPr>
          <p:cNvSpPr>
            <a:spLocks noGrp="1"/>
          </p:cNvSpPr>
          <p:nvPr>
            <p:ph idx="18"/>
          </p:nvPr>
        </p:nvSpPr>
        <p:spPr>
          <a:xfrm>
            <a:off x="8079734" y="1742882"/>
            <a:ext cx="3600000" cy="4170556"/>
          </a:xfrm>
        </p:spPr>
        <p:txBody>
          <a:bodyPr>
            <a:noAutofit/>
          </a:bodyPr>
          <a:lstStyle/>
          <a:p>
            <a:pPr>
              <a:buClr>
                <a:srgbClr val="166E79"/>
              </a:buClr>
            </a:pPr>
            <a:r>
              <a:rPr lang="de-DE" dirty="0"/>
              <a:t>Je nach Region unterscheiden sich die Strategien der Markterschließung.</a:t>
            </a:r>
          </a:p>
          <a:p>
            <a:pPr>
              <a:buClr>
                <a:srgbClr val="166E79"/>
              </a:buClr>
            </a:pPr>
            <a:r>
              <a:rPr lang="de-DE" dirty="0"/>
              <a:t>Europa wird über Exporte erschlossen – die Umsätze der Tochterunternehmen fallen weit geringer aus als die Exporterlöse.</a:t>
            </a:r>
          </a:p>
          <a:p>
            <a:pPr>
              <a:buClr>
                <a:srgbClr val="166E79"/>
              </a:buClr>
            </a:pPr>
            <a:r>
              <a:rPr lang="de-DE" dirty="0"/>
              <a:t>In Asien und Nordamerika übersteigen die Umsätze der dortigen Töchter bei weitem die Exporterlöse.</a:t>
            </a:r>
          </a:p>
        </p:txBody>
      </p:sp>
      <p:sp>
        <p:nvSpPr>
          <p:cNvPr id="3" name="Textplatzhalter 2"/>
          <p:cNvSpPr>
            <a:spLocks noGrp="1"/>
          </p:cNvSpPr>
          <p:nvPr>
            <p:ph type="body" sz="quarter" idx="13"/>
          </p:nvPr>
        </p:nvSpPr>
        <p:spPr>
          <a:xfrm>
            <a:off x="521659" y="1060079"/>
            <a:ext cx="11154404" cy="288000"/>
          </a:xfrm>
        </p:spPr>
        <p:txBody>
          <a:bodyPr/>
          <a:lstStyle/>
          <a:p>
            <a:r>
              <a:rPr lang="de-DE" dirty="0"/>
              <a:t>Deutsche Chemie-Exporte und Umsätze deutscher Chemietöchter im Ausland</a:t>
            </a:r>
          </a:p>
        </p:txBody>
      </p:sp>
      <p:sp>
        <p:nvSpPr>
          <p:cNvPr id="4" name="Textplatzhalter 3"/>
          <p:cNvSpPr>
            <a:spLocks noGrp="1"/>
          </p:cNvSpPr>
          <p:nvPr>
            <p:ph type="body" sz="quarter" idx="20"/>
          </p:nvPr>
        </p:nvSpPr>
        <p:spPr>
          <a:xfrm>
            <a:off x="521659" y="1348079"/>
            <a:ext cx="11154404" cy="252000"/>
          </a:xfrm>
        </p:spPr>
        <p:txBody>
          <a:bodyPr/>
          <a:lstStyle/>
          <a:p>
            <a:r>
              <a:rPr lang="de-DE" dirty="0"/>
              <a:t>In Mrd. Euro, 2021</a:t>
            </a:r>
          </a:p>
        </p:txBody>
      </p:sp>
      <p:sp>
        <p:nvSpPr>
          <p:cNvPr id="7" name="Foliennummernplatzhalter 6"/>
          <p:cNvSpPr>
            <a:spLocks noGrp="1"/>
          </p:cNvSpPr>
          <p:nvPr>
            <p:ph type="sldNum" sz="quarter" idx="43"/>
          </p:nvPr>
        </p:nvSpPr>
        <p:spPr>
          <a:xfrm>
            <a:off x="238125" y="6294426"/>
            <a:ext cx="561975" cy="252000"/>
          </a:xfrm>
        </p:spPr>
        <p:txBody>
          <a:bodyPr/>
          <a:lstStyle/>
          <a:p>
            <a:fld id="{75F0C769-A3B6-4C2C-9EB6-BFBC1AFD31B3}" type="slidenum">
              <a:rPr lang="de-DE" smtClean="0"/>
              <a:pPr/>
              <a:t>26</a:t>
            </a:fld>
            <a:endParaRPr lang="de-DE" dirty="0"/>
          </a:p>
        </p:txBody>
      </p:sp>
      <p:sp>
        <p:nvSpPr>
          <p:cNvPr id="6" name="Textplatzhalter 5"/>
          <p:cNvSpPr>
            <a:spLocks noGrp="1"/>
          </p:cNvSpPr>
          <p:nvPr>
            <p:ph type="body" sz="quarter" idx="40"/>
          </p:nvPr>
        </p:nvSpPr>
        <p:spPr>
          <a:xfrm>
            <a:off x="540069" y="5977438"/>
            <a:ext cx="7181587" cy="140686"/>
          </a:xfrm>
        </p:spPr>
        <p:txBody>
          <a:bodyPr/>
          <a:lstStyle/>
          <a:p>
            <a:r>
              <a:rPr lang="de-DE"/>
              <a:t>Quellen: Deutsche Bundesbank, Destatis, VCI</a:t>
            </a:r>
            <a:endParaRPr lang="de-DE" dirty="0"/>
          </a:p>
        </p:txBody>
      </p:sp>
      <p:sp>
        <p:nvSpPr>
          <p:cNvPr id="19" name="Textplatzhalter 18">
            <a:extLst>
              <a:ext uri="{FF2B5EF4-FFF2-40B4-BE49-F238E27FC236}">
                <a16:creationId xmlns:a16="http://schemas.microsoft.com/office/drawing/2014/main" id="{2623815B-3781-469C-A1C8-87874B0C28AF}"/>
              </a:ext>
            </a:extLst>
          </p:cNvPr>
          <p:cNvSpPr>
            <a:spLocks noGrp="1"/>
          </p:cNvSpPr>
          <p:nvPr>
            <p:ph type="body" sz="quarter" idx="41"/>
          </p:nvPr>
        </p:nvSpPr>
        <p:spPr/>
        <p:txBody>
          <a:bodyPr/>
          <a:lstStyle/>
          <a:p>
            <a:endParaRPr lang="de-DE"/>
          </a:p>
        </p:txBody>
      </p:sp>
      <p:graphicFrame>
        <p:nvGraphicFramePr>
          <p:cNvPr id="11" name="Chart 1">
            <a:extLst>
              <a:ext uri="{FF2B5EF4-FFF2-40B4-BE49-F238E27FC236}">
                <a16:creationId xmlns:a16="http://schemas.microsoft.com/office/drawing/2014/main" id="{00000000-0008-0000-0700-000005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744865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CA76A24B-E593-4968-A70B-097BB1BD9C14}"/>
              </a:ext>
            </a:extLst>
          </p:cNvPr>
          <p:cNvGraphicFramePr>
            <a:graphicFrameLocks noChangeAspect="1"/>
          </p:cNvGraphicFramePr>
          <p:nvPr>
            <p:custDataLst>
              <p:tags r:id="rId1"/>
            </p:custDataLst>
            <p:extLst>
              <p:ext uri="{D42A27DB-BD31-4B8C-83A1-F6EECF244321}">
                <p14:modId xmlns:p14="http://schemas.microsoft.com/office/powerpoint/2010/main" val="3954577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7" name="Objekt 6" hidden="1">
                        <a:extLst>
                          <a:ext uri="{FF2B5EF4-FFF2-40B4-BE49-F238E27FC236}">
                            <a16:creationId xmlns:a16="http://schemas.microsoft.com/office/drawing/2014/main" id="{CA76A24B-E593-4968-A70B-097BB1BD9C1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Bedeutung der ausländischen Töchter ist hoch</a:t>
            </a:r>
            <a:endParaRPr lang="de-DE" dirty="0">
              <a:solidFill>
                <a:srgbClr val="FF0000"/>
              </a:solidFill>
            </a:endParaRPr>
          </a:p>
        </p:txBody>
      </p:sp>
      <p:sp>
        <p:nvSpPr>
          <p:cNvPr id="3" name="Textplatzhalter 2"/>
          <p:cNvSpPr>
            <a:spLocks noGrp="1"/>
          </p:cNvSpPr>
          <p:nvPr>
            <p:ph type="body" sz="quarter" idx="13"/>
          </p:nvPr>
        </p:nvSpPr>
        <p:spPr>
          <a:xfrm>
            <a:off x="521659" y="1060079"/>
            <a:ext cx="11154404" cy="288000"/>
          </a:xfrm>
        </p:spPr>
        <p:txBody>
          <a:bodyPr/>
          <a:lstStyle/>
          <a:p>
            <a:r>
              <a:rPr lang="de-DE" dirty="0"/>
              <a:t>Kennzahlen der  Chemietöchter deutscher Unternehmen im Ausland</a:t>
            </a:r>
          </a:p>
        </p:txBody>
      </p:sp>
      <p:sp>
        <p:nvSpPr>
          <p:cNvPr id="6" name="Textplatzhalter 5"/>
          <p:cNvSpPr>
            <a:spLocks noGrp="1"/>
          </p:cNvSpPr>
          <p:nvPr>
            <p:ph type="body" sz="quarter" idx="19"/>
          </p:nvPr>
        </p:nvSpPr>
        <p:spPr>
          <a:xfrm>
            <a:off x="521659" y="1348079"/>
            <a:ext cx="11154404" cy="252000"/>
          </a:xfrm>
        </p:spPr>
        <p:txBody>
          <a:bodyPr/>
          <a:lstStyle/>
          <a:p>
            <a:r>
              <a:rPr lang="de-DE" dirty="0"/>
              <a:t>2021</a:t>
            </a:r>
          </a:p>
        </p:txBody>
      </p:sp>
      <p:sp>
        <p:nvSpPr>
          <p:cNvPr id="4" name="Foliennummernplatzhalter 3"/>
          <p:cNvSpPr>
            <a:spLocks noGrp="1"/>
          </p:cNvSpPr>
          <p:nvPr>
            <p:ph type="sldNum" sz="quarter" idx="43"/>
          </p:nvPr>
        </p:nvSpPr>
        <p:spPr>
          <a:xfrm>
            <a:off x="238125" y="6294426"/>
            <a:ext cx="561975" cy="252000"/>
          </a:xfrm>
        </p:spPr>
        <p:txBody>
          <a:bodyPr/>
          <a:lstStyle/>
          <a:p>
            <a:fld id="{75F0C769-A3B6-4C2C-9EB6-BFBC1AFD31B3}" type="slidenum">
              <a:rPr lang="de-DE" smtClean="0"/>
              <a:pPr/>
              <a:t>27</a:t>
            </a:fld>
            <a:endParaRPr lang="de-DE" dirty="0"/>
          </a:p>
        </p:txBody>
      </p:sp>
      <p:sp>
        <p:nvSpPr>
          <p:cNvPr id="9" name="Inhaltsplatzhalter 8"/>
          <p:cNvSpPr>
            <a:spLocks noGrp="1"/>
          </p:cNvSpPr>
          <p:nvPr>
            <p:ph type="body" sz="quarter" idx="40"/>
          </p:nvPr>
        </p:nvSpPr>
        <p:spPr>
          <a:xfrm>
            <a:off x="540069" y="5977438"/>
            <a:ext cx="5688000" cy="140686"/>
          </a:xfrm>
        </p:spPr>
        <p:txBody>
          <a:bodyPr/>
          <a:lstStyle/>
          <a:p>
            <a:r>
              <a:rPr lang="de-DE"/>
              <a:t>Quellen: Deutsche Bundesbank, Statistisches Bundesamt, VCI</a:t>
            </a:r>
          </a:p>
          <a:p>
            <a:endParaRPr lang="de-DE" dirty="0"/>
          </a:p>
        </p:txBody>
      </p:sp>
      <p:sp>
        <p:nvSpPr>
          <p:cNvPr id="16" name="Textplatzhalter 15">
            <a:extLst>
              <a:ext uri="{FF2B5EF4-FFF2-40B4-BE49-F238E27FC236}">
                <a16:creationId xmlns:a16="http://schemas.microsoft.com/office/drawing/2014/main" id="{63C3AF93-AC37-4E93-8E1C-491964B5EF52}"/>
              </a:ext>
            </a:extLst>
          </p:cNvPr>
          <p:cNvSpPr>
            <a:spLocks noGrp="1"/>
          </p:cNvSpPr>
          <p:nvPr>
            <p:ph type="body" sz="quarter" idx="41"/>
          </p:nvPr>
        </p:nvSpPr>
        <p:spPr/>
        <p:txBody>
          <a:bodyPr/>
          <a:lstStyle/>
          <a:p>
            <a:endParaRPr lang="de-DE"/>
          </a:p>
        </p:txBody>
      </p:sp>
      <p:graphicFrame>
        <p:nvGraphicFramePr>
          <p:cNvPr id="10" name="Diagrammplatzhalter 9">
            <a:extLst>
              <a:ext uri="{FF2B5EF4-FFF2-40B4-BE49-F238E27FC236}">
                <a16:creationId xmlns:a16="http://schemas.microsoft.com/office/drawing/2014/main" id="{00000000-0008-0000-0600-000009000000}"/>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30014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CE9BD7A3-9CE9-4D54-B093-3F9CF86E2CB0}"/>
              </a:ext>
            </a:extLst>
          </p:cNvPr>
          <p:cNvGraphicFramePr>
            <a:graphicFrameLocks noChangeAspect="1"/>
          </p:cNvGraphicFramePr>
          <p:nvPr>
            <p:custDataLst>
              <p:tags r:id="rId1"/>
            </p:custDataLst>
            <p:extLst>
              <p:ext uri="{D42A27DB-BD31-4B8C-83A1-F6EECF244321}">
                <p14:modId xmlns:p14="http://schemas.microsoft.com/office/powerpoint/2010/main" val="7001669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7" name="Objekt 6" hidden="1">
                        <a:extLst>
                          <a:ext uri="{FF2B5EF4-FFF2-40B4-BE49-F238E27FC236}">
                            <a16:creationId xmlns:a16="http://schemas.microsoft.com/office/drawing/2014/main" id="{CE9BD7A3-9CE9-4D54-B093-3F9CF86E2CB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DEBFA7C-7CF8-4BB3-BABD-BE8D51B7EA60}"/>
              </a:ext>
            </a:extLst>
          </p:cNvPr>
          <p:cNvSpPr>
            <a:spLocks noGrp="1"/>
          </p:cNvSpPr>
          <p:nvPr>
            <p:ph type="title"/>
          </p:nvPr>
        </p:nvSpPr>
        <p:spPr>
          <a:noFill/>
        </p:spPr>
        <p:txBody>
          <a:bodyPr vert="horz"/>
          <a:lstStyle/>
          <a:p>
            <a:r>
              <a:rPr lang="de-DE" dirty="0"/>
              <a:t>Weiterführende Informationen</a:t>
            </a:r>
          </a:p>
        </p:txBody>
      </p:sp>
      <p:sp>
        <p:nvSpPr>
          <p:cNvPr id="3" name="Inhaltsplatzhalter 2">
            <a:extLst>
              <a:ext uri="{FF2B5EF4-FFF2-40B4-BE49-F238E27FC236}">
                <a16:creationId xmlns:a16="http://schemas.microsoft.com/office/drawing/2014/main" id="{0349560A-9761-4A35-BC52-761D3E9A51A0}"/>
              </a:ext>
            </a:extLst>
          </p:cNvPr>
          <p:cNvSpPr>
            <a:spLocks noGrp="1"/>
          </p:cNvSpPr>
          <p:nvPr>
            <p:ph idx="1"/>
          </p:nvPr>
        </p:nvSpPr>
        <p:spPr/>
        <p:txBody>
          <a:bodyPr/>
          <a:lstStyle/>
          <a:p>
            <a:r>
              <a:rPr lang="de-DE" dirty="0"/>
              <a:t>Daten und Fakten zu den Investitionen der Branche: </a:t>
            </a:r>
            <a:r>
              <a:rPr lang="de-DE" dirty="0">
                <a:hlinkClick r:id="rId5"/>
              </a:rPr>
              <a:t>Investitionen im Fokus</a:t>
            </a:r>
            <a:endParaRPr lang="de-DE" dirty="0"/>
          </a:p>
          <a:p>
            <a:r>
              <a:rPr lang="de-DE" dirty="0"/>
              <a:t>Daten und Fakten zu Forschung und Entwicklung: </a:t>
            </a:r>
            <a:r>
              <a:rPr lang="de-DE" dirty="0">
                <a:hlinkClick r:id="rId6"/>
              </a:rPr>
              <a:t>Innovationsstandort Deutschland</a:t>
            </a:r>
            <a:endParaRPr lang="de-DE" dirty="0"/>
          </a:p>
          <a:p>
            <a:r>
              <a:rPr lang="de-DE" dirty="0"/>
              <a:t>Daten und Fakten zu Energie und Rohstoffen: </a:t>
            </a:r>
            <a:br>
              <a:rPr lang="de-DE" dirty="0"/>
            </a:br>
            <a:r>
              <a:rPr lang="de-DE" dirty="0">
                <a:hlinkClick r:id="rId7"/>
              </a:rPr>
              <a:t>Energiestatistik im Überblick</a:t>
            </a:r>
            <a:endParaRPr lang="de-DE" dirty="0"/>
          </a:p>
          <a:p>
            <a:r>
              <a:rPr lang="de-DE" dirty="0"/>
              <a:t>Daten und Fakten zu den globalen Chemiemärkten: </a:t>
            </a:r>
            <a:r>
              <a:rPr lang="de-DE" dirty="0">
                <a:hlinkClick r:id="rId8"/>
              </a:rPr>
              <a:t>Chemiemärkte weltweit</a:t>
            </a:r>
            <a:endParaRPr lang="de-DE" dirty="0"/>
          </a:p>
          <a:p>
            <a:r>
              <a:rPr lang="de-DE" dirty="0"/>
              <a:t>Daten und Fakten zum Industriestandort: </a:t>
            </a:r>
            <a:r>
              <a:rPr lang="de-DE" dirty="0">
                <a:hlinkClick r:id="rId9"/>
              </a:rPr>
              <a:t>Industrieland Deutschland</a:t>
            </a:r>
            <a:endParaRPr lang="de-DE" dirty="0"/>
          </a:p>
        </p:txBody>
      </p:sp>
      <p:sp>
        <p:nvSpPr>
          <p:cNvPr id="4" name="Foliennummernplatzhalter 3">
            <a:extLst>
              <a:ext uri="{FF2B5EF4-FFF2-40B4-BE49-F238E27FC236}">
                <a16:creationId xmlns:a16="http://schemas.microsoft.com/office/drawing/2014/main" id="{1EF17320-CAB0-462F-9641-8E055B68CB24}"/>
              </a:ext>
            </a:extLst>
          </p:cNvPr>
          <p:cNvSpPr>
            <a:spLocks noGrp="1"/>
          </p:cNvSpPr>
          <p:nvPr>
            <p:ph type="sldNum" sz="quarter" idx="17"/>
          </p:nvPr>
        </p:nvSpPr>
        <p:spPr/>
        <p:txBody>
          <a:bodyPr/>
          <a:lstStyle/>
          <a:p>
            <a:fld id="{B42D4303-B7FF-7540-9F33-74BBD7018147}" type="slidenum">
              <a:rPr lang="de-DE" smtClean="0"/>
              <a:pPr/>
              <a:t>28</a:t>
            </a:fld>
            <a:endParaRPr lang="de-DE" dirty="0"/>
          </a:p>
        </p:txBody>
      </p:sp>
      <p:sp>
        <p:nvSpPr>
          <p:cNvPr id="5" name="Textplatzhalter 4">
            <a:extLst>
              <a:ext uri="{FF2B5EF4-FFF2-40B4-BE49-F238E27FC236}">
                <a16:creationId xmlns:a16="http://schemas.microsoft.com/office/drawing/2014/main" id="{6D52FA54-B36B-4C2E-B2CF-C80727771713}"/>
              </a:ext>
            </a:extLst>
          </p:cNvPr>
          <p:cNvSpPr>
            <a:spLocks noGrp="1"/>
          </p:cNvSpPr>
          <p:nvPr>
            <p:ph type="body" sz="quarter" idx="27"/>
          </p:nvPr>
        </p:nvSpPr>
        <p:spPr/>
        <p:txBody>
          <a:bodyPr/>
          <a:lstStyle/>
          <a:p>
            <a:endParaRPr lang="de-DE"/>
          </a:p>
        </p:txBody>
      </p:sp>
    </p:spTree>
    <p:extLst>
      <p:ext uri="{BB962C8B-B14F-4D97-AF65-F5344CB8AC3E}">
        <p14:creationId xmlns:p14="http://schemas.microsoft.com/office/powerpoint/2010/main" val="1995301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a:noFill/>
        </p:spPr>
        <p:txBody>
          <a:bodyPr vert="horz"/>
          <a:lstStyle/>
          <a:p>
            <a:r>
              <a:rPr lang="de-DE" dirty="0"/>
              <a:t>VCI-Ansprechpartnerin</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11"/>
          </p:nvPr>
        </p:nvSpPr>
        <p:spPr/>
        <p:txBody>
          <a:bodyPr/>
          <a:lstStyle/>
          <a:p>
            <a:fld id="{B42D4303-B7FF-7540-9F33-74BBD7018147}" type="slidenum">
              <a:rPr lang="de-DE" smtClean="0"/>
              <a:pPr/>
              <a:t>29</a:t>
            </a:fld>
            <a:endParaRPr lang="de-DE" dirty="0"/>
          </a:p>
        </p:txBody>
      </p:sp>
      <p:sp>
        <p:nvSpPr>
          <p:cNvPr id="8" name="Inhaltsplatzhalter 7">
            <a:extLst>
              <a:ext uri="{FF2B5EF4-FFF2-40B4-BE49-F238E27FC236}">
                <a16:creationId xmlns:a16="http://schemas.microsoft.com/office/drawing/2014/main" id="{43F9239C-7DF6-4C6C-AD6D-DBDA9D92BAD3}"/>
              </a:ext>
            </a:extLst>
          </p:cNvPr>
          <p:cNvSpPr>
            <a:spLocks noGrp="1"/>
          </p:cNvSpPr>
          <p:nvPr>
            <p:ph idx="13"/>
          </p:nvPr>
        </p:nvSpPr>
        <p:spPr/>
        <p:txBody>
          <a:bodyPr/>
          <a:lstStyle/>
          <a:p>
            <a:endParaRPr lang="de-DE" dirty="0"/>
          </a:p>
          <a:p>
            <a:pPr marL="176213" indent="0">
              <a:buNone/>
            </a:pPr>
            <a:r>
              <a:rPr lang="de-DE" dirty="0"/>
              <a:t>Christiane Kellermann</a:t>
            </a:r>
          </a:p>
          <a:p>
            <a:pPr marL="176213" indent="0">
              <a:buNone/>
            </a:pPr>
            <a:r>
              <a:rPr lang="de-DE" dirty="0"/>
              <a:t>Senior-Referentin</a:t>
            </a:r>
          </a:p>
          <a:p>
            <a:pPr marL="176213" indent="0">
              <a:buNone/>
            </a:pPr>
            <a:r>
              <a:rPr lang="de-DE" dirty="0"/>
              <a:t>Abteilung Volkswirtschaft</a:t>
            </a:r>
          </a:p>
          <a:p>
            <a:pPr marL="176213" indent="0">
              <a:buNone/>
            </a:pPr>
            <a:endParaRPr lang="de-DE" dirty="0"/>
          </a:p>
          <a:p>
            <a:pPr marL="180000" indent="0" defTabSz="901700">
              <a:buNone/>
            </a:pPr>
            <a:r>
              <a:rPr lang="de-DE" dirty="0"/>
              <a:t>T I +49 (69) 2556-1585</a:t>
            </a:r>
          </a:p>
          <a:p>
            <a:pPr marL="180000" indent="0" defTabSz="901700">
              <a:buNone/>
            </a:pPr>
            <a:r>
              <a:rPr lang="de-DE" dirty="0"/>
              <a:t>E I kellermann@vci.de</a:t>
            </a:r>
          </a:p>
          <a:p>
            <a:pPr marL="176213" indent="0">
              <a:buNone/>
            </a:pPr>
            <a:endParaRPr lang="de-DE" dirty="0"/>
          </a:p>
        </p:txBody>
      </p:sp>
    </p:spTree>
    <p:extLst>
      <p:ext uri="{BB962C8B-B14F-4D97-AF65-F5344CB8AC3E}">
        <p14:creationId xmlns:p14="http://schemas.microsoft.com/office/powerpoint/2010/main" val="330469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2085569856"/>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24" imgH="324" progId="TCLayout.ActiveDocument.1">
                  <p:embed/>
                </p:oleObj>
              </mc:Choice>
              <mc:Fallback>
                <p:oleObj name="think-cell Folie" r:id="rId4" imgW="324" imgH="324" progId="TCLayout.ActiveDocument.1">
                  <p:embed/>
                  <p:pic>
                    <p:nvPicPr>
                      <p:cNvPr id="5" name="Objekt 4" hidden="1"/>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4" name="Rechteck 3"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CCDBEA"/>
          </a:solidFill>
        </p:spPr>
        <p:txBody>
          <a:bodyPr vert="horz"/>
          <a:lstStyle/>
          <a:p>
            <a:r>
              <a:rPr lang="de-DE" dirty="0"/>
              <a:t>Die Branche im Überblick – Kennzahlen 2022</a:t>
            </a:r>
          </a:p>
        </p:txBody>
      </p:sp>
      <p:sp>
        <p:nvSpPr>
          <p:cNvPr id="3" name="Foliennummernplatzhalter 2"/>
          <p:cNvSpPr>
            <a:spLocks noGrp="1"/>
          </p:cNvSpPr>
          <p:nvPr>
            <p:ph type="sldNum" sz="quarter" idx="43"/>
          </p:nvPr>
        </p:nvSpPr>
        <p:spPr/>
        <p:txBody>
          <a:bodyPr/>
          <a:lstStyle/>
          <a:p>
            <a:fld id="{006DDB9D-7441-498E-B0A4-DF53F6EEAD47}" type="slidenum">
              <a:rPr lang="de-DE" smtClean="0"/>
              <a:t>3</a:t>
            </a:fld>
            <a:endParaRPr lang="de-DE"/>
          </a:p>
        </p:txBody>
      </p:sp>
      <p:sp>
        <p:nvSpPr>
          <p:cNvPr id="12" name="Textplatzhalter 11">
            <a:extLst>
              <a:ext uri="{FF2B5EF4-FFF2-40B4-BE49-F238E27FC236}">
                <a16:creationId xmlns:a16="http://schemas.microsoft.com/office/drawing/2014/main" id="{DD37572B-66E5-451D-B613-52F8D1D54C60}"/>
              </a:ext>
            </a:extLst>
          </p:cNvPr>
          <p:cNvSpPr>
            <a:spLocks noGrp="1"/>
          </p:cNvSpPr>
          <p:nvPr>
            <p:ph type="body" sz="quarter" idx="40"/>
          </p:nvPr>
        </p:nvSpPr>
        <p:spPr/>
        <p:txBody>
          <a:bodyPr/>
          <a:lstStyle/>
          <a:p>
            <a:r>
              <a:rPr lang="de-DE" sz="800" dirty="0"/>
              <a:t>Quellen: Statistisches Bundesamt, VCI</a:t>
            </a:r>
          </a:p>
          <a:p>
            <a:endParaRPr lang="de-DE" dirty="0"/>
          </a:p>
        </p:txBody>
      </p:sp>
      <p:sp>
        <p:nvSpPr>
          <p:cNvPr id="13" name="Textplatzhalter 12">
            <a:extLst>
              <a:ext uri="{FF2B5EF4-FFF2-40B4-BE49-F238E27FC236}">
                <a16:creationId xmlns:a16="http://schemas.microsoft.com/office/drawing/2014/main" id="{92C71D52-D5C0-490D-9C7A-1B39CE8A5157}"/>
              </a:ext>
            </a:extLst>
          </p:cNvPr>
          <p:cNvSpPr>
            <a:spLocks noGrp="1"/>
          </p:cNvSpPr>
          <p:nvPr>
            <p:ph type="body" sz="quarter" idx="41"/>
          </p:nvPr>
        </p:nvSpPr>
        <p:spPr>
          <a:xfrm>
            <a:off x="3921061" y="5977438"/>
            <a:ext cx="1879664" cy="125180"/>
          </a:xfrm>
        </p:spPr>
        <p:txBody>
          <a:bodyPr/>
          <a:lstStyle/>
          <a:p>
            <a:endParaRPr lang="de-DE"/>
          </a:p>
        </p:txBody>
      </p:sp>
      <p:sp>
        <p:nvSpPr>
          <p:cNvPr id="15" name="Inhaltsplatzhalter 14">
            <a:extLst>
              <a:ext uri="{FF2B5EF4-FFF2-40B4-BE49-F238E27FC236}">
                <a16:creationId xmlns:a16="http://schemas.microsoft.com/office/drawing/2014/main" id="{D2697465-220A-49D9-808D-3CE660A88AD8}"/>
              </a:ext>
            </a:extLst>
          </p:cNvPr>
          <p:cNvSpPr>
            <a:spLocks noGrp="1"/>
          </p:cNvSpPr>
          <p:nvPr>
            <p:ph idx="14"/>
          </p:nvPr>
        </p:nvSpPr>
        <p:spPr>
          <a:xfrm>
            <a:off x="6269711" y="1219201"/>
            <a:ext cx="5684164" cy="4694431"/>
          </a:xfrm>
        </p:spPr>
        <p:txBody>
          <a:bodyPr/>
          <a:lstStyle/>
          <a:p>
            <a:r>
              <a:rPr lang="de-DE" dirty="0"/>
              <a:t>Breite Produktpalette</a:t>
            </a:r>
          </a:p>
          <a:p>
            <a:r>
              <a:rPr lang="de-DE" dirty="0"/>
              <a:t>Umsatz: 261 Mrd. Euro, davon 60 % im Ausland</a:t>
            </a:r>
          </a:p>
          <a:p>
            <a:pPr lvl="1"/>
            <a:r>
              <a:rPr lang="de-DE" dirty="0"/>
              <a:t>Platz 3 nach Fahrzeug- und Maschinenbau</a:t>
            </a:r>
          </a:p>
          <a:p>
            <a:r>
              <a:rPr lang="de-DE" dirty="0"/>
              <a:t>Rang 1 in Europa, Rang 3 weltweit</a:t>
            </a:r>
          </a:p>
          <a:p>
            <a:r>
              <a:rPr lang="de-DE" dirty="0"/>
              <a:t>Produktionswachstum der letzten 5 Jahre: -1 % pro Jahr</a:t>
            </a:r>
          </a:p>
          <a:p>
            <a:r>
              <a:rPr lang="de-DE" dirty="0"/>
              <a:t>477.000 Beschäftigte, höchster Wert seit 20 Jahren</a:t>
            </a:r>
          </a:p>
          <a:p>
            <a:r>
              <a:rPr lang="de-DE" dirty="0"/>
              <a:t>Sachanlageinvestitionen Inland: 9,4 Mrd. Euro, Ausland: 11,2 Mrd. Euro</a:t>
            </a:r>
          </a:p>
          <a:p>
            <a:r>
              <a:rPr lang="de-DE" dirty="0" err="1"/>
              <a:t>FuE</a:t>
            </a:r>
            <a:r>
              <a:rPr lang="de-DE" dirty="0"/>
              <a:t>-Ausgaben: rund 14 Mrd. Euro</a:t>
            </a:r>
          </a:p>
          <a:p>
            <a:r>
              <a:rPr lang="de-DE" dirty="0"/>
              <a:t>Anteil Mittelstand: 96 % der Unternehmen, 48 Prozent der Chemiebeschäftigten (über 235.000 Mitarbeitern), 38 Prozent des Chemieumsatzes</a:t>
            </a:r>
          </a:p>
          <a:p>
            <a:endParaRPr lang="de-DE" dirty="0"/>
          </a:p>
        </p:txBody>
      </p:sp>
      <p:graphicFrame>
        <p:nvGraphicFramePr>
          <p:cNvPr id="9" name="Diagrammplatzhalter 15">
            <a:extLst>
              <a:ext uri="{FF2B5EF4-FFF2-40B4-BE49-F238E27FC236}">
                <a16:creationId xmlns:a16="http://schemas.microsoft.com/office/drawing/2014/main" id="{00000000-0008-0000-0100-000006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4297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kt 17" hidden="1">
            <a:extLst>
              <a:ext uri="{FF2B5EF4-FFF2-40B4-BE49-F238E27FC236}">
                <a16:creationId xmlns:a16="http://schemas.microsoft.com/office/drawing/2014/main" id="{BF5A043B-C44F-48BC-81CB-FC838AD3F260}"/>
              </a:ext>
            </a:extLst>
          </p:cNvPr>
          <p:cNvGraphicFramePr>
            <a:graphicFrameLocks noChangeAspect="1"/>
          </p:cNvGraphicFramePr>
          <p:nvPr>
            <p:custDataLst>
              <p:tags r:id="rId1"/>
            </p:custDataLst>
            <p:extLst>
              <p:ext uri="{D42A27DB-BD31-4B8C-83A1-F6EECF244321}">
                <p14:modId xmlns:p14="http://schemas.microsoft.com/office/powerpoint/2010/main" val="34814969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8" name="Objekt 17" hidden="1">
                        <a:extLst>
                          <a:ext uri="{FF2B5EF4-FFF2-40B4-BE49-F238E27FC236}">
                            <a16:creationId xmlns:a16="http://schemas.microsoft.com/office/drawing/2014/main" id="{BF5A043B-C44F-48BC-81CB-FC838AD3F26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Titel 3">
            <a:extLst>
              <a:ext uri="{FF2B5EF4-FFF2-40B4-BE49-F238E27FC236}">
                <a16:creationId xmlns:a16="http://schemas.microsoft.com/office/drawing/2014/main" id="{496F9AD7-72CC-4AE3-A110-BB33D4483E30}"/>
              </a:ext>
            </a:extLst>
          </p:cNvPr>
          <p:cNvSpPr>
            <a:spLocks noGrp="1"/>
          </p:cNvSpPr>
          <p:nvPr>
            <p:ph type="title"/>
          </p:nvPr>
        </p:nvSpPr>
        <p:spPr/>
        <p:txBody>
          <a:bodyPr vert="horz"/>
          <a:lstStyle/>
          <a:p>
            <a:r>
              <a:rPr lang="de-DE" dirty="0"/>
              <a:t>Bedeutung der Branche für die Gesamtwirtschaft</a:t>
            </a:r>
          </a:p>
        </p:txBody>
      </p:sp>
      <p:sp>
        <p:nvSpPr>
          <p:cNvPr id="5" name="Foliennummernplatzhalter 4">
            <a:extLst>
              <a:ext uri="{FF2B5EF4-FFF2-40B4-BE49-F238E27FC236}">
                <a16:creationId xmlns:a16="http://schemas.microsoft.com/office/drawing/2014/main" id="{82792376-7D43-4105-9B14-8CA2FF327991}"/>
              </a:ext>
            </a:extLst>
          </p:cNvPr>
          <p:cNvSpPr>
            <a:spLocks noGrp="1"/>
          </p:cNvSpPr>
          <p:nvPr>
            <p:ph type="sldNum" sz="quarter" idx="23"/>
          </p:nvPr>
        </p:nvSpPr>
        <p:spPr/>
        <p:txBody>
          <a:bodyPr/>
          <a:lstStyle/>
          <a:p>
            <a:fld id="{02CEFE82-39F2-4F47-8A0C-D5AB3496FA5C}" type="slidenum">
              <a:rPr lang="de-DE" smtClean="0"/>
              <a:pPr/>
              <a:t>4</a:t>
            </a:fld>
            <a:endParaRPr lang="de-DE" dirty="0"/>
          </a:p>
        </p:txBody>
      </p:sp>
      <p:sp>
        <p:nvSpPr>
          <p:cNvPr id="6" name="Textplatzhalter 5">
            <a:extLst>
              <a:ext uri="{FF2B5EF4-FFF2-40B4-BE49-F238E27FC236}">
                <a16:creationId xmlns:a16="http://schemas.microsoft.com/office/drawing/2014/main" id="{9DBFBC56-8514-49D7-9797-6B01E8BF64F2}"/>
              </a:ext>
            </a:extLst>
          </p:cNvPr>
          <p:cNvSpPr>
            <a:spLocks noGrp="1"/>
          </p:cNvSpPr>
          <p:nvPr>
            <p:ph type="body" sz="quarter" idx="24"/>
          </p:nvPr>
        </p:nvSpPr>
        <p:spPr>
          <a:xfrm>
            <a:off x="238124" y="4262517"/>
            <a:ext cx="11978697" cy="1740297"/>
          </a:xfrm>
          <a:noFill/>
        </p:spPr>
        <p:txBody>
          <a:bodyPr/>
          <a:lstStyle/>
          <a:p>
            <a:r>
              <a:rPr lang="de-DE" b="1" dirty="0">
                <a:solidFill>
                  <a:schemeClr val="tx1"/>
                </a:solidFill>
              </a:rPr>
              <a:t>Die Branche trägt direkt rund 2 % zur Wertschöpfung Deutschlands bei. </a:t>
            </a:r>
          </a:p>
          <a:p>
            <a:r>
              <a:rPr lang="de-DE" b="1" dirty="0">
                <a:solidFill>
                  <a:schemeClr val="tx1"/>
                </a:solidFill>
              </a:rPr>
              <a:t>Jeder Arbeitsplatz </a:t>
            </a:r>
            <a:r>
              <a:rPr lang="de-DE" dirty="0">
                <a:solidFill>
                  <a:schemeClr val="tx1"/>
                </a:solidFill>
              </a:rPr>
              <a:t>in den Unternehmen der Branche </a:t>
            </a:r>
            <a:r>
              <a:rPr lang="de-DE" b="1" dirty="0">
                <a:solidFill>
                  <a:schemeClr val="tx1"/>
                </a:solidFill>
              </a:rPr>
              <a:t>führt zu rund 2 weiteren Arbeitsplätzen </a:t>
            </a:r>
            <a:r>
              <a:rPr lang="de-DE" dirty="0">
                <a:solidFill>
                  <a:schemeClr val="tx1"/>
                </a:solidFill>
              </a:rPr>
              <a:t>in der deutschen Wirtschaft. Zuletzt waren dies rund 900.000 Menschen.</a:t>
            </a:r>
          </a:p>
          <a:p>
            <a:r>
              <a:rPr lang="de-DE" b="1" dirty="0">
                <a:solidFill>
                  <a:schemeClr val="tx1"/>
                </a:solidFill>
              </a:rPr>
              <a:t>Jeder Euro direkte Wertschöpfung</a:t>
            </a:r>
            <a:r>
              <a:rPr lang="de-DE" dirty="0">
                <a:solidFill>
                  <a:schemeClr val="tx1"/>
                </a:solidFill>
              </a:rPr>
              <a:t>, der von Unternehmen der Branche erwirtschaftet wird, </a:t>
            </a:r>
            <a:r>
              <a:rPr lang="de-DE" b="1" dirty="0">
                <a:solidFill>
                  <a:schemeClr val="tx1"/>
                </a:solidFill>
              </a:rPr>
              <a:t>stößt weitere 0,8 Euro zusätzliche Wertschöpfung </a:t>
            </a:r>
            <a:r>
              <a:rPr lang="de-DE" dirty="0">
                <a:solidFill>
                  <a:schemeClr val="tx1"/>
                </a:solidFill>
              </a:rPr>
              <a:t>in der deutschen Wirtschaft an. Zuletzt waren dies rund 48 Mrd. Euro.</a:t>
            </a:r>
          </a:p>
        </p:txBody>
      </p:sp>
      <p:sp>
        <p:nvSpPr>
          <p:cNvPr id="10" name="Rechteck 9">
            <a:extLst>
              <a:ext uri="{FF2B5EF4-FFF2-40B4-BE49-F238E27FC236}">
                <a16:creationId xmlns:a16="http://schemas.microsoft.com/office/drawing/2014/main" id="{195B555E-310F-4659-9C73-70C80B3F088A}"/>
              </a:ext>
            </a:extLst>
          </p:cNvPr>
          <p:cNvSpPr/>
          <p:nvPr/>
        </p:nvSpPr>
        <p:spPr>
          <a:xfrm>
            <a:off x="497252" y="1073392"/>
            <a:ext cx="3346306" cy="550049"/>
          </a:xfrm>
          <a:prstGeom prst="rect">
            <a:avLst/>
          </a:prstGeom>
          <a:solidFill>
            <a:srgbClr val="CCDB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Indirekte Effekte</a:t>
            </a:r>
          </a:p>
        </p:txBody>
      </p:sp>
      <p:sp>
        <p:nvSpPr>
          <p:cNvPr id="11" name="Rechteck 10">
            <a:extLst>
              <a:ext uri="{FF2B5EF4-FFF2-40B4-BE49-F238E27FC236}">
                <a16:creationId xmlns:a16="http://schemas.microsoft.com/office/drawing/2014/main" id="{3740D4D0-778B-44A4-A43E-8B91C875815C}"/>
              </a:ext>
            </a:extLst>
          </p:cNvPr>
          <p:cNvSpPr/>
          <p:nvPr/>
        </p:nvSpPr>
        <p:spPr>
          <a:xfrm>
            <a:off x="4422847" y="1069258"/>
            <a:ext cx="3346306" cy="550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Direkte Effekte</a:t>
            </a:r>
          </a:p>
        </p:txBody>
      </p:sp>
      <p:sp>
        <p:nvSpPr>
          <p:cNvPr id="12" name="Rechteck 11">
            <a:extLst>
              <a:ext uri="{FF2B5EF4-FFF2-40B4-BE49-F238E27FC236}">
                <a16:creationId xmlns:a16="http://schemas.microsoft.com/office/drawing/2014/main" id="{00F82845-0503-420C-B169-61EE8C4F6DA9}"/>
              </a:ext>
            </a:extLst>
          </p:cNvPr>
          <p:cNvSpPr/>
          <p:nvPr/>
        </p:nvSpPr>
        <p:spPr>
          <a:xfrm>
            <a:off x="8323619" y="1079984"/>
            <a:ext cx="3346306" cy="550049"/>
          </a:xfrm>
          <a:prstGeom prst="rect">
            <a:avLst/>
          </a:prstGeom>
          <a:solidFill>
            <a:srgbClr val="D0E2E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Induzierte Effekte</a:t>
            </a:r>
          </a:p>
        </p:txBody>
      </p:sp>
      <p:sp>
        <p:nvSpPr>
          <p:cNvPr id="13" name="Rechteck 12">
            <a:extLst>
              <a:ext uri="{FF2B5EF4-FFF2-40B4-BE49-F238E27FC236}">
                <a16:creationId xmlns:a16="http://schemas.microsoft.com/office/drawing/2014/main" id="{E10EB764-DD3C-44CB-A6EF-1F281B57BC99}"/>
              </a:ext>
            </a:extLst>
          </p:cNvPr>
          <p:cNvSpPr/>
          <p:nvPr/>
        </p:nvSpPr>
        <p:spPr>
          <a:xfrm>
            <a:off x="522074" y="1697518"/>
            <a:ext cx="3346306" cy="1735616"/>
          </a:xfrm>
          <a:prstGeom prst="rect">
            <a:avLst/>
          </a:prstGeom>
          <a:solidFill>
            <a:srgbClr val="CCDB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Durch Nachfrage der Chemie- und Pharmaunternehmen nach Materialien, Dienstleistungen etc. in anderen Branchen entsteht dort Beschäftigung und  Wertschöpfung.</a:t>
            </a:r>
          </a:p>
        </p:txBody>
      </p:sp>
      <p:sp>
        <p:nvSpPr>
          <p:cNvPr id="14" name="Rechteck 13">
            <a:extLst>
              <a:ext uri="{FF2B5EF4-FFF2-40B4-BE49-F238E27FC236}">
                <a16:creationId xmlns:a16="http://schemas.microsoft.com/office/drawing/2014/main" id="{89D213DB-288D-4C43-A729-709357CF348D}"/>
              </a:ext>
            </a:extLst>
          </p:cNvPr>
          <p:cNvSpPr/>
          <p:nvPr/>
        </p:nvSpPr>
        <p:spPr>
          <a:xfrm>
            <a:off x="4422847" y="1693384"/>
            <a:ext cx="3346306" cy="17356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Beschäftigte und Wertschöpfung der Branche:</a:t>
            </a:r>
          </a:p>
          <a:p>
            <a:pPr algn="ctr"/>
            <a:r>
              <a:rPr lang="de-DE" dirty="0"/>
              <a:t>464.400 Beschäftigte</a:t>
            </a:r>
            <a:br>
              <a:rPr lang="de-DE" dirty="0"/>
            </a:br>
            <a:r>
              <a:rPr lang="de-DE" dirty="0"/>
              <a:t>60 Mrd. Wertschöpfung</a:t>
            </a:r>
          </a:p>
        </p:txBody>
      </p:sp>
      <p:sp>
        <p:nvSpPr>
          <p:cNvPr id="15" name="Rechteck 14">
            <a:extLst>
              <a:ext uri="{FF2B5EF4-FFF2-40B4-BE49-F238E27FC236}">
                <a16:creationId xmlns:a16="http://schemas.microsoft.com/office/drawing/2014/main" id="{9C12120A-7375-44EF-BB5D-CA273CA33058}"/>
              </a:ext>
            </a:extLst>
          </p:cNvPr>
          <p:cNvSpPr/>
          <p:nvPr/>
        </p:nvSpPr>
        <p:spPr>
          <a:xfrm>
            <a:off x="8323619" y="1704110"/>
            <a:ext cx="3346306" cy="1735616"/>
          </a:xfrm>
          <a:prstGeom prst="rect">
            <a:avLst/>
          </a:prstGeom>
          <a:solidFill>
            <a:srgbClr val="D0E2E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Durch Ausgaben und Konsum der in der Branche beschäftigten Menschen entsteht Beschäftigung und Wertschöpfung in anderen Branchen.</a:t>
            </a:r>
          </a:p>
        </p:txBody>
      </p:sp>
      <p:sp>
        <p:nvSpPr>
          <p:cNvPr id="16" name="Rechteck 15">
            <a:extLst>
              <a:ext uri="{FF2B5EF4-FFF2-40B4-BE49-F238E27FC236}">
                <a16:creationId xmlns:a16="http://schemas.microsoft.com/office/drawing/2014/main" id="{C5E93F4D-4CEC-4E58-9CB5-7A3BDC2CEC23}"/>
              </a:ext>
            </a:extLst>
          </p:cNvPr>
          <p:cNvSpPr/>
          <p:nvPr/>
        </p:nvSpPr>
        <p:spPr>
          <a:xfrm>
            <a:off x="553247" y="3772932"/>
            <a:ext cx="11147850" cy="41605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Ökonomischer Gesamteffekt</a:t>
            </a:r>
          </a:p>
        </p:txBody>
      </p:sp>
      <p:sp>
        <p:nvSpPr>
          <p:cNvPr id="25" name="Pfeil: nach rechts 24">
            <a:extLst>
              <a:ext uri="{FF2B5EF4-FFF2-40B4-BE49-F238E27FC236}">
                <a16:creationId xmlns:a16="http://schemas.microsoft.com/office/drawing/2014/main" id="{6B0B803D-01D8-4423-BAB6-1DFE1E3AFC88}"/>
              </a:ext>
            </a:extLst>
          </p:cNvPr>
          <p:cNvSpPr/>
          <p:nvPr/>
        </p:nvSpPr>
        <p:spPr>
          <a:xfrm>
            <a:off x="7789935" y="2337954"/>
            <a:ext cx="523294" cy="3461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Pfeil: nach unten 25">
            <a:extLst>
              <a:ext uri="{FF2B5EF4-FFF2-40B4-BE49-F238E27FC236}">
                <a16:creationId xmlns:a16="http://schemas.microsoft.com/office/drawing/2014/main" id="{2073CB0F-7042-49A6-BA37-20562E900914}"/>
              </a:ext>
            </a:extLst>
          </p:cNvPr>
          <p:cNvSpPr/>
          <p:nvPr/>
        </p:nvSpPr>
        <p:spPr>
          <a:xfrm>
            <a:off x="2078182" y="3449621"/>
            <a:ext cx="484632" cy="3266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Pfeil: nach unten 26">
            <a:extLst>
              <a:ext uri="{FF2B5EF4-FFF2-40B4-BE49-F238E27FC236}">
                <a16:creationId xmlns:a16="http://schemas.microsoft.com/office/drawing/2014/main" id="{C5F374E9-4C6B-4739-AA1E-AAA11A4BBF23}"/>
              </a:ext>
            </a:extLst>
          </p:cNvPr>
          <p:cNvSpPr/>
          <p:nvPr/>
        </p:nvSpPr>
        <p:spPr>
          <a:xfrm>
            <a:off x="5853684" y="3452250"/>
            <a:ext cx="484632" cy="3266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unten 27">
            <a:extLst>
              <a:ext uri="{FF2B5EF4-FFF2-40B4-BE49-F238E27FC236}">
                <a16:creationId xmlns:a16="http://schemas.microsoft.com/office/drawing/2014/main" id="{AB9F6AEF-562F-4B58-A493-0787545EEC55}"/>
              </a:ext>
            </a:extLst>
          </p:cNvPr>
          <p:cNvSpPr/>
          <p:nvPr/>
        </p:nvSpPr>
        <p:spPr>
          <a:xfrm>
            <a:off x="9754456" y="3456512"/>
            <a:ext cx="484632" cy="3266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Pfeil: nach rechts 28">
            <a:extLst>
              <a:ext uri="{FF2B5EF4-FFF2-40B4-BE49-F238E27FC236}">
                <a16:creationId xmlns:a16="http://schemas.microsoft.com/office/drawing/2014/main" id="{826E6BA3-CB75-4442-9EF1-53E7D5B4F57E}"/>
              </a:ext>
            </a:extLst>
          </p:cNvPr>
          <p:cNvSpPr/>
          <p:nvPr/>
        </p:nvSpPr>
        <p:spPr>
          <a:xfrm rot="10800000">
            <a:off x="3878770" y="2293602"/>
            <a:ext cx="523294" cy="3461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platzhalter 11">
            <a:extLst>
              <a:ext uri="{FF2B5EF4-FFF2-40B4-BE49-F238E27FC236}">
                <a16:creationId xmlns:a16="http://schemas.microsoft.com/office/drawing/2014/main" id="{01AE5149-085D-45A6-ABB5-80E80E720477}"/>
              </a:ext>
            </a:extLst>
          </p:cNvPr>
          <p:cNvSpPr txBox="1">
            <a:spLocks/>
          </p:cNvSpPr>
          <p:nvPr/>
        </p:nvSpPr>
        <p:spPr>
          <a:xfrm>
            <a:off x="961773" y="6329209"/>
            <a:ext cx="5376543" cy="125180"/>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t>Quellen: IW Köln, VCI</a:t>
            </a:r>
          </a:p>
          <a:p>
            <a:endParaRPr lang="de-DE" dirty="0"/>
          </a:p>
        </p:txBody>
      </p:sp>
    </p:spTree>
    <p:extLst>
      <p:ext uri="{BB962C8B-B14F-4D97-AF65-F5344CB8AC3E}">
        <p14:creationId xmlns:p14="http://schemas.microsoft.com/office/powerpoint/2010/main" val="1761575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B638CDC2-D039-4853-8F5A-B523F09042FD}"/>
              </a:ext>
            </a:extLst>
          </p:cNvPr>
          <p:cNvGraphicFramePr>
            <a:graphicFrameLocks noChangeAspect="1"/>
          </p:cNvGraphicFramePr>
          <p:nvPr>
            <p:custDataLst>
              <p:tags r:id="rId1"/>
            </p:custDataLst>
            <p:extLst>
              <p:ext uri="{D42A27DB-BD31-4B8C-83A1-F6EECF244321}">
                <p14:modId xmlns:p14="http://schemas.microsoft.com/office/powerpoint/2010/main" val="19802035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7" name="Objekt 6" hidden="1">
                        <a:extLst>
                          <a:ext uri="{FF2B5EF4-FFF2-40B4-BE49-F238E27FC236}">
                            <a16:creationId xmlns:a16="http://schemas.microsoft.com/office/drawing/2014/main" id="{B638CDC2-D039-4853-8F5A-B523F09042F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Die Branche ist Kern des Industrieland Deutschlands</a:t>
            </a:r>
            <a:br>
              <a:rPr lang="de-DE" dirty="0"/>
            </a:br>
            <a:r>
              <a:rPr lang="de-DE" b="0" dirty="0"/>
              <a:t>Sie ist kapital-, forschungs- und energieintensiv sowie exportorientiert</a:t>
            </a:r>
          </a:p>
        </p:txBody>
      </p:sp>
      <p:sp>
        <p:nvSpPr>
          <p:cNvPr id="23" name="Inhaltsplatzhalter 22"/>
          <p:cNvSpPr>
            <a:spLocks noGrp="1"/>
          </p:cNvSpPr>
          <p:nvPr>
            <p:ph idx="18"/>
          </p:nvPr>
        </p:nvSpPr>
        <p:spPr>
          <a:xfrm>
            <a:off x="8079733" y="1742882"/>
            <a:ext cx="3683641" cy="4170556"/>
          </a:xfrm>
        </p:spPr>
        <p:txBody>
          <a:bodyPr/>
          <a:lstStyle/>
          <a:p>
            <a:r>
              <a:rPr lang="de-DE" dirty="0"/>
              <a:t>Die deutsche Chemie- und Pharmaindustrie erwirtschaftet über 11 Prozent des Umsatzes im Verarbeitenden Gewerbe.</a:t>
            </a:r>
          </a:p>
          <a:p>
            <a:r>
              <a:rPr lang="de-DE" dirty="0"/>
              <a:t>Forschung und Entwicklung (</a:t>
            </a:r>
            <a:r>
              <a:rPr lang="de-DE" dirty="0" err="1"/>
              <a:t>FuE</a:t>
            </a:r>
            <a:r>
              <a:rPr lang="de-DE" dirty="0"/>
              <a:t>) sowie Investitionen haben einen hohen Stellenwert in der Branche.</a:t>
            </a:r>
          </a:p>
          <a:p>
            <a:r>
              <a:rPr lang="de-DE" dirty="0"/>
              <a:t>Die Chemie ist energieintensiv. </a:t>
            </a:r>
          </a:p>
          <a:p>
            <a:r>
              <a:rPr lang="de-DE" dirty="0"/>
              <a:t>Die Branche ist weltweit aktiv und steht im internationalen Wettbewerb.</a:t>
            </a:r>
          </a:p>
          <a:p>
            <a:endParaRPr lang="de-DE" dirty="0"/>
          </a:p>
        </p:txBody>
      </p:sp>
      <p:sp>
        <p:nvSpPr>
          <p:cNvPr id="3" name="Textplatzhalter 2"/>
          <p:cNvSpPr>
            <a:spLocks noGrp="1"/>
          </p:cNvSpPr>
          <p:nvPr>
            <p:ph type="body" sz="quarter" idx="13"/>
          </p:nvPr>
        </p:nvSpPr>
        <p:spPr>
          <a:xfrm>
            <a:off x="521659" y="1060079"/>
            <a:ext cx="11154404" cy="288000"/>
          </a:xfrm>
        </p:spPr>
        <p:txBody>
          <a:bodyPr/>
          <a:lstStyle/>
          <a:p>
            <a:r>
              <a:rPr lang="de-DE" dirty="0"/>
              <a:t>Kennzahlen im Überblick</a:t>
            </a:r>
          </a:p>
        </p:txBody>
      </p:sp>
      <p:sp>
        <p:nvSpPr>
          <p:cNvPr id="4" name="Textplatzhalter 3"/>
          <p:cNvSpPr>
            <a:spLocks noGrp="1"/>
          </p:cNvSpPr>
          <p:nvPr>
            <p:ph type="body" sz="quarter" idx="20"/>
          </p:nvPr>
        </p:nvSpPr>
        <p:spPr>
          <a:xfrm>
            <a:off x="521659" y="1348079"/>
            <a:ext cx="11154404" cy="252000"/>
          </a:xfrm>
        </p:spPr>
        <p:txBody>
          <a:bodyPr/>
          <a:lstStyle/>
          <a:p>
            <a:r>
              <a:rPr lang="de-DE" dirty="0"/>
              <a:t>Anteile der Branche am Verarbeitenden Gewerbe, 2022</a:t>
            </a:r>
          </a:p>
        </p:txBody>
      </p:sp>
      <p:sp>
        <p:nvSpPr>
          <p:cNvPr id="19" name="Foliennummernplatzhalter 18"/>
          <p:cNvSpPr>
            <a:spLocks noGrp="1"/>
          </p:cNvSpPr>
          <p:nvPr>
            <p:ph type="sldNum" sz="quarter" idx="43"/>
          </p:nvPr>
        </p:nvSpPr>
        <p:spPr>
          <a:xfrm>
            <a:off x="238125" y="6294426"/>
            <a:ext cx="561975" cy="252000"/>
          </a:xfrm>
        </p:spPr>
        <p:txBody>
          <a:bodyPr/>
          <a:lstStyle/>
          <a:p>
            <a:fld id="{02CEFE82-39F2-4F47-8A0C-D5AB3496FA5C}" type="slidenum">
              <a:rPr lang="de-DE" smtClean="0"/>
              <a:pPr/>
              <a:t>5</a:t>
            </a:fld>
            <a:endParaRPr lang="de-DE" dirty="0"/>
          </a:p>
        </p:txBody>
      </p:sp>
      <p:sp>
        <p:nvSpPr>
          <p:cNvPr id="5" name="Textplatzhalter 4">
            <a:extLst>
              <a:ext uri="{FF2B5EF4-FFF2-40B4-BE49-F238E27FC236}">
                <a16:creationId xmlns:a16="http://schemas.microsoft.com/office/drawing/2014/main" id="{9EA1B95D-DCFD-4EE1-BD77-A930B5A90C3F}"/>
              </a:ext>
            </a:extLst>
          </p:cNvPr>
          <p:cNvSpPr>
            <a:spLocks noGrp="1"/>
          </p:cNvSpPr>
          <p:nvPr>
            <p:ph type="body" sz="quarter" idx="40"/>
          </p:nvPr>
        </p:nvSpPr>
        <p:spPr>
          <a:xfrm>
            <a:off x="540069" y="5977438"/>
            <a:ext cx="7181587" cy="140686"/>
          </a:xfrm>
        </p:spPr>
        <p:txBody>
          <a:bodyPr/>
          <a:lstStyle/>
          <a:p>
            <a:r>
              <a:rPr lang="de-DE" dirty="0"/>
              <a:t>Quellen: Destatis, Stifterverband, VCI</a:t>
            </a:r>
          </a:p>
          <a:p>
            <a:endParaRPr lang="de-DE" dirty="0"/>
          </a:p>
        </p:txBody>
      </p:sp>
      <p:sp>
        <p:nvSpPr>
          <p:cNvPr id="37" name="Textplatzhalter 36">
            <a:extLst>
              <a:ext uri="{FF2B5EF4-FFF2-40B4-BE49-F238E27FC236}">
                <a16:creationId xmlns:a16="http://schemas.microsoft.com/office/drawing/2014/main" id="{8C1880D6-3E6F-4CFE-B2B4-3CC1115A97D2}"/>
              </a:ext>
            </a:extLst>
          </p:cNvPr>
          <p:cNvSpPr>
            <a:spLocks noGrp="1"/>
          </p:cNvSpPr>
          <p:nvPr>
            <p:ph type="body" sz="quarter" idx="41"/>
          </p:nvPr>
        </p:nvSpPr>
        <p:spPr/>
        <p:txBody>
          <a:bodyPr/>
          <a:lstStyle/>
          <a:p>
            <a:endParaRPr lang="de-DE"/>
          </a:p>
        </p:txBody>
      </p:sp>
      <p:graphicFrame>
        <p:nvGraphicFramePr>
          <p:cNvPr id="9" name="Diagrammplatzhalter 8">
            <a:extLst>
              <a:ext uri="{FF2B5EF4-FFF2-40B4-BE49-F238E27FC236}">
                <a16:creationId xmlns:a16="http://schemas.microsoft.com/office/drawing/2014/main" id="{00000000-0008-0000-02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47412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B638CDC2-D039-4853-8F5A-B523F09042FD}"/>
              </a:ext>
            </a:extLst>
          </p:cNvPr>
          <p:cNvGraphicFramePr>
            <a:graphicFrameLocks noChangeAspect="1"/>
          </p:cNvGraphicFramePr>
          <p:nvPr>
            <p:custDataLst>
              <p:tags r:id="rId1"/>
            </p:custDataLst>
            <p:extLst>
              <p:ext uri="{D42A27DB-BD31-4B8C-83A1-F6EECF244321}">
                <p14:modId xmlns:p14="http://schemas.microsoft.com/office/powerpoint/2010/main" val="40611554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7" name="Objekt 6" hidden="1">
                        <a:extLst>
                          <a:ext uri="{FF2B5EF4-FFF2-40B4-BE49-F238E27FC236}">
                            <a16:creationId xmlns:a16="http://schemas.microsoft.com/office/drawing/2014/main" id="{B638CDC2-D039-4853-8F5A-B523F09042F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Die Branche kommt auf Rang 3 unter den Industriebranchen in Deutschland</a:t>
            </a:r>
            <a:endParaRPr lang="de-DE" b="0" dirty="0"/>
          </a:p>
        </p:txBody>
      </p:sp>
      <p:sp>
        <p:nvSpPr>
          <p:cNvPr id="23" name="Inhaltsplatzhalter 22"/>
          <p:cNvSpPr>
            <a:spLocks noGrp="1"/>
          </p:cNvSpPr>
          <p:nvPr>
            <p:ph idx="18"/>
          </p:nvPr>
        </p:nvSpPr>
        <p:spPr>
          <a:xfrm>
            <a:off x="8079733" y="1742882"/>
            <a:ext cx="3683641" cy="4170556"/>
          </a:xfrm>
        </p:spPr>
        <p:txBody>
          <a:bodyPr/>
          <a:lstStyle/>
          <a:p>
            <a:r>
              <a:rPr lang="de-DE" dirty="0"/>
              <a:t>Die deutsche Chemie- und Pharmaindustrie erwirtschaftet über 11 Prozent des Umsatzes im Verarbeitenden Gewerbe.</a:t>
            </a:r>
          </a:p>
          <a:p>
            <a:r>
              <a:rPr lang="de-DE" dirty="0"/>
              <a:t>Dies ist nach dem Fahrzeugbau und dem Maschinenbau Rang 3.</a:t>
            </a:r>
          </a:p>
        </p:txBody>
      </p:sp>
      <p:sp>
        <p:nvSpPr>
          <p:cNvPr id="3" name="Textplatzhalter 2"/>
          <p:cNvSpPr>
            <a:spLocks noGrp="1"/>
          </p:cNvSpPr>
          <p:nvPr>
            <p:ph type="body" sz="quarter" idx="13"/>
          </p:nvPr>
        </p:nvSpPr>
        <p:spPr>
          <a:xfrm>
            <a:off x="521659" y="1060079"/>
            <a:ext cx="11154404" cy="288000"/>
          </a:xfrm>
        </p:spPr>
        <p:txBody>
          <a:bodyPr/>
          <a:lstStyle/>
          <a:p>
            <a:r>
              <a:rPr lang="de-DE" dirty="0"/>
              <a:t>Anteil am Umsatz des Verarbeitenden Gewerbes </a:t>
            </a:r>
          </a:p>
        </p:txBody>
      </p:sp>
      <p:sp>
        <p:nvSpPr>
          <p:cNvPr id="4" name="Textplatzhalter 3"/>
          <p:cNvSpPr>
            <a:spLocks noGrp="1"/>
          </p:cNvSpPr>
          <p:nvPr>
            <p:ph type="body" sz="quarter" idx="20"/>
          </p:nvPr>
        </p:nvSpPr>
        <p:spPr>
          <a:xfrm>
            <a:off x="521659" y="1348079"/>
            <a:ext cx="11154404" cy="252000"/>
          </a:xfrm>
        </p:spPr>
        <p:txBody>
          <a:bodyPr/>
          <a:lstStyle/>
          <a:p>
            <a:r>
              <a:rPr lang="de-DE" dirty="0"/>
              <a:t>In Prozent, 2022</a:t>
            </a:r>
          </a:p>
        </p:txBody>
      </p:sp>
      <p:sp>
        <p:nvSpPr>
          <p:cNvPr id="19" name="Foliennummernplatzhalter 18"/>
          <p:cNvSpPr>
            <a:spLocks noGrp="1"/>
          </p:cNvSpPr>
          <p:nvPr>
            <p:ph type="sldNum" sz="quarter" idx="43"/>
          </p:nvPr>
        </p:nvSpPr>
        <p:spPr>
          <a:xfrm>
            <a:off x="238125" y="6294426"/>
            <a:ext cx="561975" cy="252000"/>
          </a:xfrm>
        </p:spPr>
        <p:txBody>
          <a:bodyPr/>
          <a:lstStyle/>
          <a:p>
            <a:fld id="{02CEFE82-39F2-4F47-8A0C-D5AB3496FA5C}" type="slidenum">
              <a:rPr lang="de-DE" smtClean="0"/>
              <a:pPr/>
              <a:t>6</a:t>
            </a:fld>
            <a:endParaRPr lang="de-DE" dirty="0"/>
          </a:p>
        </p:txBody>
      </p:sp>
      <p:sp>
        <p:nvSpPr>
          <p:cNvPr id="5" name="Textplatzhalter 4">
            <a:extLst>
              <a:ext uri="{FF2B5EF4-FFF2-40B4-BE49-F238E27FC236}">
                <a16:creationId xmlns:a16="http://schemas.microsoft.com/office/drawing/2014/main" id="{9EA1B95D-DCFD-4EE1-BD77-A930B5A90C3F}"/>
              </a:ext>
            </a:extLst>
          </p:cNvPr>
          <p:cNvSpPr>
            <a:spLocks noGrp="1"/>
          </p:cNvSpPr>
          <p:nvPr>
            <p:ph type="body" sz="quarter" idx="40"/>
          </p:nvPr>
        </p:nvSpPr>
        <p:spPr>
          <a:xfrm>
            <a:off x="540069" y="5977438"/>
            <a:ext cx="7181587" cy="140686"/>
          </a:xfrm>
        </p:spPr>
        <p:txBody>
          <a:bodyPr/>
          <a:lstStyle/>
          <a:p>
            <a:r>
              <a:rPr lang="de-DE" dirty="0"/>
              <a:t>Quellen: Destatis, VCI</a:t>
            </a:r>
          </a:p>
          <a:p>
            <a:endParaRPr lang="de-DE" dirty="0"/>
          </a:p>
        </p:txBody>
      </p:sp>
      <p:sp>
        <p:nvSpPr>
          <p:cNvPr id="37" name="Textplatzhalter 36">
            <a:extLst>
              <a:ext uri="{FF2B5EF4-FFF2-40B4-BE49-F238E27FC236}">
                <a16:creationId xmlns:a16="http://schemas.microsoft.com/office/drawing/2014/main" id="{8C1880D6-3E6F-4CFE-B2B4-3CC1115A97D2}"/>
              </a:ext>
            </a:extLst>
          </p:cNvPr>
          <p:cNvSpPr>
            <a:spLocks noGrp="1"/>
          </p:cNvSpPr>
          <p:nvPr>
            <p:ph type="body" sz="quarter" idx="41"/>
          </p:nvPr>
        </p:nvSpPr>
        <p:spPr/>
        <p:txBody>
          <a:bodyPr/>
          <a:lstStyle/>
          <a:p>
            <a:endParaRPr lang="de-DE"/>
          </a:p>
        </p:txBody>
      </p:sp>
      <p:graphicFrame>
        <p:nvGraphicFramePr>
          <p:cNvPr id="10" name="Diagrammplatzhalter 9">
            <a:extLst>
              <a:ext uri="{FF2B5EF4-FFF2-40B4-BE49-F238E27FC236}">
                <a16:creationId xmlns:a16="http://schemas.microsoft.com/office/drawing/2014/main" id="{00000000-0008-0000-0300-00000D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04465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211831865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Titel 7"/>
          <p:cNvSpPr>
            <a:spLocks noGrp="1"/>
          </p:cNvSpPr>
          <p:nvPr>
            <p:ph type="title"/>
          </p:nvPr>
        </p:nvSpPr>
        <p:spPr>
          <a:solidFill>
            <a:srgbClr val="CCDBEA"/>
          </a:solidFill>
        </p:spPr>
        <p:txBody>
          <a:bodyPr vert="horz"/>
          <a:lstStyle/>
          <a:p>
            <a:r>
              <a:rPr lang="de-DE" dirty="0"/>
              <a:t>Die Rohstoffbasis der Chemieindustrie</a:t>
            </a:r>
            <a:endParaRPr lang="de-DE" dirty="0">
              <a:solidFill>
                <a:srgbClr val="FF0000"/>
              </a:solidFill>
            </a:endParaRPr>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idx="18"/>
          </p:nvPr>
        </p:nvSpPr>
        <p:spPr/>
        <p:txBody>
          <a:bodyPr/>
          <a:lstStyle/>
          <a:p>
            <a:r>
              <a:rPr lang="de-DE" dirty="0"/>
              <a:t>Mineralölprodukte sind noch die wichtigsten Rohstoffe für die Produktion in der Chemie.</a:t>
            </a:r>
          </a:p>
          <a:p>
            <a:r>
              <a:rPr lang="de-DE" dirty="0"/>
              <a:t>Nachwachsende Rohstoffe haben bisher einen Anteil von gut 13 Prozent. Sie gehen hauptsächlich direkt in die Herstellung von Spezialchemikalien. </a:t>
            </a:r>
          </a:p>
        </p:txBody>
      </p:sp>
      <p:sp>
        <p:nvSpPr>
          <p:cNvPr id="2" name="Textplatzhalter 1"/>
          <p:cNvSpPr>
            <a:spLocks noGrp="1"/>
          </p:cNvSpPr>
          <p:nvPr>
            <p:ph type="body" sz="quarter" idx="13"/>
          </p:nvPr>
        </p:nvSpPr>
        <p:spPr/>
        <p:txBody>
          <a:bodyPr/>
          <a:lstStyle/>
          <a:p>
            <a:r>
              <a:rPr lang="de-DE" dirty="0"/>
              <a:t>Naphtha ist wichtigster Rohstoff der organischen Chemie</a:t>
            </a:r>
          </a:p>
        </p:txBody>
      </p:sp>
      <p:sp>
        <p:nvSpPr>
          <p:cNvPr id="3" name="Textplatzhalter 2"/>
          <p:cNvSpPr>
            <a:spLocks noGrp="1"/>
          </p:cNvSpPr>
          <p:nvPr>
            <p:ph type="body" sz="quarter" idx="20"/>
          </p:nvPr>
        </p:nvSpPr>
        <p:spPr/>
        <p:txBody>
          <a:bodyPr/>
          <a:lstStyle/>
          <a:p>
            <a:r>
              <a:rPr lang="de-DE" dirty="0"/>
              <a:t>Rohstoffbasis der organischen Chemie in Deutschland, in Mio. Tonnen, Anteile in Prozent, 2020</a:t>
            </a: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43"/>
          </p:nvPr>
        </p:nvSpPr>
        <p:spPr/>
        <p:txBody>
          <a:bodyPr/>
          <a:lstStyle/>
          <a:p>
            <a:fld id="{B42D4303-B7FF-7540-9F33-74BBD7018147}" type="slidenum">
              <a:rPr lang="de-DE" smtClean="0"/>
              <a:pPr/>
              <a:t>7</a:t>
            </a:fld>
            <a:endParaRPr lang="de-DE" dirty="0"/>
          </a:p>
        </p:txBody>
      </p:sp>
      <p:sp>
        <p:nvSpPr>
          <p:cNvPr id="6" name="Inhaltsplatzhalter 5"/>
          <p:cNvSpPr>
            <a:spLocks noGrp="1"/>
          </p:cNvSpPr>
          <p:nvPr>
            <p:ph type="body" sz="quarter" idx="40"/>
          </p:nvPr>
        </p:nvSpPr>
        <p:spPr/>
        <p:txBody>
          <a:bodyPr/>
          <a:lstStyle/>
          <a:p>
            <a:r>
              <a:rPr lang="de-DE" dirty="0"/>
              <a:t>Quellen: VCI, FNR</a:t>
            </a:r>
          </a:p>
        </p:txBody>
      </p:sp>
      <p:sp>
        <p:nvSpPr>
          <p:cNvPr id="5" name="Textplatzhalter 4"/>
          <p:cNvSpPr>
            <a:spLocks noGrp="1"/>
          </p:cNvSpPr>
          <p:nvPr>
            <p:ph type="body" sz="quarter" idx="41"/>
          </p:nvPr>
        </p:nvSpPr>
        <p:spPr>
          <a:xfrm>
            <a:off x="6600056" y="5977438"/>
            <a:ext cx="2808000" cy="125180"/>
          </a:xfrm>
        </p:spPr>
        <p:txBody>
          <a:bodyPr/>
          <a:lstStyle/>
          <a:p>
            <a:r>
              <a:rPr lang="de-DE" dirty="0"/>
              <a:t>Basis: Tonnen Rohstoff</a:t>
            </a:r>
          </a:p>
          <a:p>
            <a:endParaRPr lang="de-DE" dirty="0"/>
          </a:p>
        </p:txBody>
      </p:sp>
      <p:graphicFrame>
        <p:nvGraphicFramePr>
          <p:cNvPr id="15"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70967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C6D8715-52E6-4F89-A85E-A01EA861EC1C}"/>
              </a:ext>
            </a:extLst>
          </p:cNvPr>
          <p:cNvGraphicFramePr>
            <a:graphicFrameLocks noChangeAspect="1"/>
          </p:cNvGraphicFramePr>
          <p:nvPr>
            <p:custDataLst>
              <p:tags r:id="rId1"/>
            </p:custDataLst>
            <p:extLst>
              <p:ext uri="{D42A27DB-BD31-4B8C-83A1-F6EECF244321}">
                <p14:modId xmlns:p14="http://schemas.microsoft.com/office/powerpoint/2010/main" val="38635712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4" name="Objekt 3" hidden="1">
                        <a:extLst>
                          <a:ext uri="{FF2B5EF4-FFF2-40B4-BE49-F238E27FC236}">
                            <a16:creationId xmlns:a16="http://schemas.microsoft.com/office/drawing/2014/main" id="{2C6D8715-52E6-4F89-A85E-A01EA861EC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8" name="Titel 1"/>
          <p:cNvSpPr>
            <a:spLocks noGrp="1"/>
          </p:cNvSpPr>
          <p:nvPr>
            <p:ph type="title"/>
          </p:nvPr>
        </p:nvSpPr>
        <p:spPr>
          <a:solidFill>
            <a:srgbClr val="CCDBEA"/>
          </a:solidFill>
        </p:spPr>
        <p:txBody>
          <a:bodyPr vert="horz"/>
          <a:lstStyle/>
          <a:p>
            <a:r>
              <a:rPr lang="de-DE" dirty="0"/>
              <a:t>Chemie steht am Anfang vieler Wertschöpfungsketten</a:t>
            </a:r>
            <a:endParaRPr lang="de-DE" dirty="0">
              <a:solidFill>
                <a:srgbClr val="FF0000"/>
              </a:solidFill>
            </a:endParaRPr>
          </a:p>
        </p:txBody>
      </p:sp>
      <p:sp>
        <p:nvSpPr>
          <p:cNvPr id="3" name="Foliennummernplatzhalter 2"/>
          <p:cNvSpPr>
            <a:spLocks noGrp="1"/>
          </p:cNvSpPr>
          <p:nvPr>
            <p:ph type="sldNum" sz="quarter" idx="11"/>
          </p:nvPr>
        </p:nvSpPr>
        <p:spPr/>
        <p:txBody>
          <a:bodyPr/>
          <a:lstStyle/>
          <a:p>
            <a:fld id="{02CEFE82-39F2-4F47-8A0C-D5AB3496FA5C}" type="slidenum">
              <a:rPr lang="en-US" smtClean="0"/>
              <a:pPr/>
              <a:t>8</a:t>
            </a:fld>
            <a:endParaRPr lang="en-US"/>
          </a:p>
        </p:txBody>
      </p:sp>
      <p:graphicFrame>
        <p:nvGraphicFramePr>
          <p:cNvPr id="20" name="Diagramm 19">
            <a:extLst>
              <a:ext uri="{FF2B5EF4-FFF2-40B4-BE49-F238E27FC236}">
                <a16:creationId xmlns:a16="http://schemas.microsoft.com/office/drawing/2014/main" id="{142D91E9-3668-4EBF-BCD3-246972094A8A}"/>
              </a:ext>
            </a:extLst>
          </p:cNvPr>
          <p:cNvGraphicFramePr/>
          <p:nvPr>
            <p:extLst>
              <p:ext uri="{D42A27DB-BD31-4B8C-83A1-F6EECF244321}">
                <p14:modId xmlns:p14="http://schemas.microsoft.com/office/powerpoint/2010/main" val="1648620968"/>
              </p:ext>
            </p:extLst>
          </p:nvPr>
        </p:nvGraphicFramePr>
        <p:xfrm>
          <a:off x="515937" y="1052514"/>
          <a:ext cx="11160125" cy="33312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1" name="Picture 12">
            <a:extLst>
              <a:ext uri="{FF2B5EF4-FFF2-40B4-BE49-F238E27FC236}">
                <a16:creationId xmlns:a16="http://schemas.microsoft.com/office/drawing/2014/main" id="{3170A1C4-F9AC-4045-98DD-0033D2366193}"/>
              </a:ext>
            </a:extLst>
          </p:cNvPr>
          <p:cNvPicPr>
            <a:picLocks noChangeAspect="1" noChangeArrowheads="1"/>
          </p:cNvPicPr>
          <p:nvPr/>
        </p:nvPicPr>
        <p:blipFill>
          <a:blip r:embed="rId11"/>
          <a:srcRect l="4422" r="4422"/>
          <a:stretch/>
        </p:blipFill>
        <p:spPr bwMode="auto">
          <a:xfrm>
            <a:off x="515937" y="4063640"/>
            <a:ext cx="2332381" cy="1548000"/>
          </a:xfrm>
          <a:prstGeom prst="roundRect">
            <a:avLst>
              <a:gd name="adj" fmla="val 8594"/>
            </a:avLst>
          </a:prstGeom>
          <a:solidFill>
            <a:srgbClr val="FFFFFF">
              <a:shade val="85000"/>
            </a:srgbClr>
          </a:solidFill>
          <a:ln>
            <a:noFill/>
          </a:ln>
          <a:effectLst/>
        </p:spPr>
      </p:pic>
      <p:pic>
        <p:nvPicPr>
          <p:cNvPr id="22" name="Picture 13">
            <a:extLst>
              <a:ext uri="{FF2B5EF4-FFF2-40B4-BE49-F238E27FC236}">
                <a16:creationId xmlns:a16="http://schemas.microsoft.com/office/drawing/2014/main" id="{4EDEF3FD-8311-4EE4-B235-778EC5E6000B}"/>
              </a:ext>
            </a:extLst>
          </p:cNvPr>
          <p:cNvPicPr>
            <a:picLocks noChangeArrowheads="1"/>
          </p:cNvPicPr>
          <p:nvPr/>
        </p:nvPicPr>
        <p:blipFill>
          <a:blip r:embed="rId12"/>
          <a:srcRect l="4052" r="4052"/>
          <a:stretch/>
        </p:blipFill>
        <p:spPr bwMode="auto">
          <a:xfrm>
            <a:off x="6000807" y="4063640"/>
            <a:ext cx="2131170" cy="1548000"/>
          </a:xfrm>
          <a:prstGeom prst="roundRect">
            <a:avLst>
              <a:gd name="adj" fmla="val 8594"/>
            </a:avLst>
          </a:prstGeom>
          <a:solidFill>
            <a:srgbClr val="FFFFFF">
              <a:shade val="85000"/>
            </a:srgbClr>
          </a:solidFill>
          <a:ln>
            <a:noFill/>
          </a:ln>
          <a:effectLst/>
        </p:spPr>
      </p:pic>
      <p:pic>
        <p:nvPicPr>
          <p:cNvPr id="23" name="Picture 17">
            <a:extLst>
              <a:ext uri="{FF2B5EF4-FFF2-40B4-BE49-F238E27FC236}">
                <a16:creationId xmlns:a16="http://schemas.microsoft.com/office/drawing/2014/main" id="{DFFD1312-9EE9-48CA-A444-D908E62E2165}"/>
              </a:ext>
            </a:extLst>
          </p:cNvPr>
          <p:cNvPicPr>
            <a:picLocks noChangeArrowheads="1"/>
          </p:cNvPicPr>
          <p:nvPr/>
        </p:nvPicPr>
        <p:blipFill>
          <a:blip r:embed="rId13"/>
          <a:srcRect l="13833" r="13833"/>
          <a:stretch/>
        </p:blipFill>
        <p:spPr bwMode="auto">
          <a:xfrm>
            <a:off x="8588471" y="4055530"/>
            <a:ext cx="2332800" cy="1548000"/>
          </a:xfrm>
          <a:prstGeom prst="roundRect">
            <a:avLst>
              <a:gd name="adj" fmla="val 8594"/>
            </a:avLst>
          </a:prstGeom>
          <a:solidFill>
            <a:srgbClr val="FFFFFF">
              <a:shade val="85000"/>
            </a:srgbClr>
          </a:solidFill>
          <a:ln>
            <a:noFill/>
          </a:ln>
          <a:effectLst/>
        </p:spPr>
      </p:pic>
      <p:grpSp>
        <p:nvGrpSpPr>
          <p:cNvPr id="11" name="Gruppieren 10">
            <a:extLst>
              <a:ext uri="{FF2B5EF4-FFF2-40B4-BE49-F238E27FC236}">
                <a16:creationId xmlns:a16="http://schemas.microsoft.com/office/drawing/2014/main" id="{577CA4B2-033A-4AE5-8A93-5A9EE9E88FDE}"/>
              </a:ext>
            </a:extLst>
          </p:cNvPr>
          <p:cNvGrpSpPr/>
          <p:nvPr/>
        </p:nvGrpSpPr>
        <p:grpSpPr>
          <a:xfrm>
            <a:off x="1352550" y="1083799"/>
            <a:ext cx="8601075" cy="936001"/>
            <a:chOff x="2694953" y="1063627"/>
            <a:chExt cx="5918106" cy="938303"/>
          </a:xfrm>
        </p:grpSpPr>
        <p:sp>
          <p:nvSpPr>
            <p:cNvPr id="24" name="Nach oben gekrümmter Pfeil 7">
              <a:extLst>
                <a:ext uri="{FF2B5EF4-FFF2-40B4-BE49-F238E27FC236}">
                  <a16:creationId xmlns:a16="http://schemas.microsoft.com/office/drawing/2014/main" id="{60AAF12F-6392-4C22-BE79-A337D0F3FD06}"/>
                </a:ext>
              </a:extLst>
            </p:cNvPr>
            <p:cNvSpPr/>
            <p:nvPr/>
          </p:nvSpPr>
          <p:spPr>
            <a:xfrm flipV="1">
              <a:off x="2694953" y="1063627"/>
              <a:ext cx="5918106" cy="938301"/>
            </a:xfrm>
            <a:prstGeom prst="curvedUpArrow">
              <a:avLst>
                <a:gd name="adj1" fmla="val 26414"/>
                <a:gd name="adj2" fmla="val 66800"/>
                <a:gd name="adj3" fmla="val 25000"/>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25" name="Nach unten gekrümmter Pfeil 13">
              <a:extLst>
                <a:ext uri="{FF2B5EF4-FFF2-40B4-BE49-F238E27FC236}">
                  <a16:creationId xmlns:a16="http://schemas.microsoft.com/office/drawing/2014/main" id="{3C4E9DB7-FE5E-4853-9E61-FA4F724995FD}"/>
                </a:ext>
              </a:extLst>
            </p:cNvPr>
            <p:cNvSpPr/>
            <p:nvPr/>
          </p:nvSpPr>
          <p:spPr>
            <a:xfrm>
              <a:off x="3323824" y="1419536"/>
              <a:ext cx="1547000" cy="582394"/>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grpSp>
      <p:sp>
        <p:nvSpPr>
          <p:cNvPr id="12" name="Nach unten gekrümmter Pfeil 13">
            <a:extLst>
              <a:ext uri="{FF2B5EF4-FFF2-40B4-BE49-F238E27FC236}">
                <a16:creationId xmlns:a16="http://schemas.microsoft.com/office/drawing/2014/main" id="{DF398F33-CA55-4CE0-9692-89657F7CF9D0}"/>
              </a:ext>
            </a:extLst>
          </p:cNvPr>
          <p:cNvSpPr/>
          <p:nvPr/>
        </p:nvSpPr>
        <p:spPr>
          <a:xfrm>
            <a:off x="1933144" y="1238251"/>
            <a:ext cx="5391581" cy="782110"/>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13" name="Nach unten gekrümmter Pfeil 13">
            <a:extLst>
              <a:ext uri="{FF2B5EF4-FFF2-40B4-BE49-F238E27FC236}">
                <a16:creationId xmlns:a16="http://schemas.microsoft.com/office/drawing/2014/main" id="{A15A612C-1039-49FF-8145-A9CBDED62D77}"/>
              </a:ext>
            </a:extLst>
          </p:cNvPr>
          <p:cNvSpPr/>
          <p:nvPr/>
        </p:nvSpPr>
        <p:spPr>
          <a:xfrm>
            <a:off x="4514850" y="1438274"/>
            <a:ext cx="2248331" cy="580965"/>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14" name="Nach unten gekrümmter Pfeil 13">
            <a:extLst>
              <a:ext uri="{FF2B5EF4-FFF2-40B4-BE49-F238E27FC236}">
                <a16:creationId xmlns:a16="http://schemas.microsoft.com/office/drawing/2014/main" id="{6DD5A026-371A-40F1-9548-2EA550EE2D1D}"/>
              </a:ext>
            </a:extLst>
          </p:cNvPr>
          <p:cNvSpPr/>
          <p:nvPr/>
        </p:nvSpPr>
        <p:spPr>
          <a:xfrm>
            <a:off x="3923869" y="1227605"/>
            <a:ext cx="5391581" cy="782110"/>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26" name="Nach unten gekrümmter Pfeil 13">
            <a:extLst>
              <a:ext uri="{FF2B5EF4-FFF2-40B4-BE49-F238E27FC236}">
                <a16:creationId xmlns:a16="http://schemas.microsoft.com/office/drawing/2014/main" id="{7B21CF10-727B-446F-A017-CC89478F6892}"/>
              </a:ext>
            </a:extLst>
          </p:cNvPr>
          <p:cNvSpPr/>
          <p:nvPr/>
        </p:nvSpPr>
        <p:spPr>
          <a:xfrm>
            <a:off x="7252062" y="1428750"/>
            <a:ext cx="2248331" cy="580965"/>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pic>
        <p:nvPicPr>
          <p:cNvPr id="27" name="Picture 13">
            <a:extLst>
              <a:ext uri="{FF2B5EF4-FFF2-40B4-BE49-F238E27FC236}">
                <a16:creationId xmlns:a16="http://schemas.microsoft.com/office/drawing/2014/main" id="{EBC50CC0-3E88-4D5B-8F19-0A5E4FA6DAB2}"/>
              </a:ext>
            </a:extLst>
          </p:cNvPr>
          <p:cNvPicPr>
            <a:picLocks noChangeAspect="1" noChangeArrowheads="1"/>
          </p:cNvPicPr>
          <p:nvPr/>
        </p:nvPicPr>
        <p:blipFill>
          <a:blip r:embed="rId14"/>
          <a:srcRect t="285" b="285"/>
          <a:stretch/>
        </p:blipFill>
        <p:spPr bwMode="auto">
          <a:xfrm>
            <a:off x="3207965" y="4082395"/>
            <a:ext cx="2332380" cy="1548000"/>
          </a:xfrm>
          <a:prstGeom prst="roundRect">
            <a:avLst>
              <a:gd name="adj" fmla="val 8594"/>
            </a:avLst>
          </a:prstGeom>
          <a:solidFill>
            <a:srgbClr val="FFFFFF">
              <a:shade val="85000"/>
            </a:srgbClr>
          </a:solidFill>
          <a:ln>
            <a:noFill/>
          </a:ln>
          <a:effectLst/>
        </p:spPr>
      </p:pic>
      <p:sp>
        <p:nvSpPr>
          <p:cNvPr id="28" name="Textplatzhalter 9">
            <a:extLst>
              <a:ext uri="{FF2B5EF4-FFF2-40B4-BE49-F238E27FC236}">
                <a16:creationId xmlns:a16="http://schemas.microsoft.com/office/drawing/2014/main" id="{93250E32-0C6C-4F5B-AAF6-35509C3F518A}"/>
              </a:ext>
            </a:extLst>
          </p:cNvPr>
          <p:cNvSpPr txBox="1">
            <a:spLocks/>
          </p:cNvSpPr>
          <p:nvPr/>
        </p:nvSpPr>
        <p:spPr>
          <a:xfrm>
            <a:off x="484819" y="548637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JT Jeeraphun/stock.adobe.com</a:t>
            </a:r>
          </a:p>
        </p:txBody>
      </p:sp>
      <p:sp>
        <p:nvSpPr>
          <p:cNvPr id="30" name="Textplatzhalter 9">
            <a:extLst>
              <a:ext uri="{FF2B5EF4-FFF2-40B4-BE49-F238E27FC236}">
                <a16:creationId xmlns:a16="http://schemas.microsoft.com/office/drawing/2014/main" id="{FDDB8982-7289-49E2-86CA-5AB8A4BEF716}"/>
              </a:ext>
            </a:extLst>
          </p:cNvPr>
          <p:cNvSpPr txBox="1">
            <a:spLocks/>
          </p:cNvSpPr>
          <p:nvPr/>
        </p:nvSpPr>
        <p:spPr>
          <a:xfrm>
            <a:off x="3207965" y="548637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rockpix/stock.adobe.com</a:t>
            </a:r>
          </a:p>
        </p:txBody>
      </p:sp>
      <p:sp>
        <p:nvSpPr>
          <p:cNvPr id="31" name="Textplatzhalter 9">
            <a:extLst>
              <a:ext uri="{FF2B5EF4-FFF2-40B4-BE49-F238E27FC236}">
                <a16:creationId xmlns:a16="http://schemas.microsoft.com/office/drawing/2014/main" id="{A35CEE66-262C-4D56-98D0-A7DD5FB1EE34}"/>
              </a:ext>
            </a:extLst>
          </p:cNvPr>
          <p:cNvSpPr txBox="1">
            <a:spLocks/>
          </p:cNvSpPr>
          <p:nvPr/>
        </p:nvSpPr>
        <p:spPr>
          <a:xfrm>
            <a:off x="5996839" y="5491140"/>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irina/stock.adobe.com</a:t>
            </a:r>
          </a:p>
        </p:txBody>
      </p:sp>
      <p:sp>
        <p:nvSpPr>
          <p:cNvPr id="32" name="Textplatzhalter 9">
            <a:extLst>
              <a:ext uri="{FF2B5EF4-FFF2-40B4-BE49-F238E27FC236}">
                <a16:creationId xmlns:a16="http://schemas.microsoft.com/office/drawing/2014/main" id="{58D0F693-D71B-4E55-9B04-8E11EDDAA5FF}"/>
              </a:ext>
            </a:extLst>
          </p:cNvPr>
          <p:cNvSpPr txBox="1">
            <a:spLocks/>
          </p:cNvSpPr>
          <p:nvPr/>
        </p:nvSpPr>
        <p:spPr>
          <a:xfrm>
            <a:off x="8592071" y="547676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scharfsinn86/stock.adobe.com</a:t>
            </a:r>
          </a:p>
        </p:txBody>
      </p:sp>
    </p:spTree>
    <p:extLst>
      <p:ext uri="{BB962C8B-B14F-4D97-AF65-F5344CB8AC3E}">
        <p14:creationId xmlns:p14="http://schemas.microsoft.com/office/powerpoint/2010/main" val="42517237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F175428-A900-4377-B186-9FD34682FC26}"/>
              </a:ext>
            </a:extLst>
          </p:cNvPr>
          <p:cNvGraphicFramePr>
            <a:graphicFrameLocks noChangeAspect="1"/>
          </p:cNvGraphicFramePr>
          <p:nvPr>
            <p:custDataLst>
              <p:tags r:id="rId1"/>
            </p:custDataLst>
            <p:extLst>
              <p:ext uri="{D42A27DB-BD31-4B8C-83A1-F6EECF244321}">
                <p14:modId xmlns:p14="http://schemas.microsoft.com/office/powerpoint/2010/main" val="31806871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9" name="Objekt 8" hidden="1">
                        <a:extLst>
                          <a:ext uri="{FF2B5EF4-FFF2-40B4-BE49-F238E27FC236}">
                            <a16:creationId xmlns:a16="http://schemas.microsoft.com/office/drawing/2014/main" id="{7F175428-A900-4377-B186-9FD34682FC2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a:solidFill>
            <a:srgbClr val="CCDBEA"/>
          </a:solidFill>
        </p:spPr>
        <p:txBody>
          <a:bodyPr vert="horz"/>
          <a:lstStyle/>
          <a:p>
            <a:r>
              <a:rPr lang="de-DE" dirty="0"/>
              <a:t>Inländische Produktion wird innerhalb der Industrie weiterverarbeitet</a:t>
            </a:r>
          </a:p>
        </p:txBody>
      </p:sp>
      <p:sp>
        <p:nvSpPr>
          <p:cNvPr id="5" name="Inhaltsplatzhalter 4">
            <a:extLst>
              <a:ext uri="{FF2B5EF4-FFF2-40B4-BE49-F238E27FC236}">
                <a16:creationId xmlns:a16="http://schemas.microsoft.com/office/drawing/2014/main" id="{17C38F73-3084-4CA4-9E06-0C01C90AD9EE}"/>
              </a:ext>
            </a:extLst>
          </p:cNvPr>
          <p:cNvSpPr>
            <a:spLocks noGrp="1"/>
          </p:cNvSpPr>
          <p:nvPr>
            <p:ph idx="14"/>
          </p:nvPr>
        </p:nvSpPr>
        <p:spPr/>
        <p:txBody>
          <a:bodyPr/>
          <a:lstStyle/>
          <a:p>
            <a:r>
              <a:rPr lang="de-DE" dirty="0"/>
              <a:t>Im Inland geht ein Drittel der inländischen Produktion direkt in den Konsum und 5 Prozent in  Dienstleistungsbereiche.</a:t>
            </a:r>
          </a:p>
          <a:p>
            <a:r>
              <a:rPr lang="de-DE" dirty="0"/>
              <a:t>Über 60 Prozent der Produktion werden innerhalb der Industrie weiterverarbeitet (ohne</a:t>
            </a:r>
            <a:r>
              <a:rPr lang="de-DE" dirty="0">
                <a:solidFill>
                  <a:srgbClr val="FF0000"/>
                </a:solidFill>
              </a:rPr>
              <a:t> </a:t>
            </a:r>
            <a:r>
              <a:rPr lang="de-DE" dirty="0" err="1"/>
              <a:t>Pharma</a:t>
            </a:r>
            <a:r>
              <a:rPr lang="de-DE" dirty="0"/>
              <a:t> steigt der Anteil auf 83 Prozent).</a:t>
            </a:r>
          </a:p>
          <a:p>
            <a:r>
              <a:rPr lang="de-DE" dirty="0"/>
              <a:t>Aufgrund der hohen Wertschöpfungstiefe der Branche passiert die Weiterverarbeitung hauptsächlich auch innerhalb der Chemie- und Pharmaindustrie. Die Chemie ist selbst ihr bester Lieferant und Kunde.</a:t>
            </a:r>
          </a:p>
        </p:txBody>
      </p:sp>
      <p:sp>
        <p:nvSpPr>
          <p:cNvPr id="2" name="Textplatzhalter 1"/>
          <p:cNvSpPr>
            <a:spLocks noGrp="1"/>
          </p:cNvSpPr>
          <p:nvPr>
            <p:ph type="body" sz="quarter" idx="13"/>
          </p:nvPr>
        </p:nvSpPr>
        <p:spPr/>
        <p:txBody>
          <a:bodyPr/>
          <a:lstStyle/>
          <a:p>
            <a:r>
              <a:rPr lang="de-DE" dirty="0"/>
              <a:t>Absatzstruktur der chemisch-pharmazeutischen Industrie im Inland </a:t>
            </a:r>
          </a:p>
        </p:txBody>
      </p:sp>
      <p:sp>
        <p:nvSpPr>
          <p:cNvPr id="3" name="Textplatzhalter 2"/>
          <p:cNvSpPr>
            <a:spLocks noGrp="1"/>
          </p:cNvSpPr>
          <p:nvPr>
            <p:ph type="body" sz="quarter" idx="19"/>
          </p:nvPr>
        </p:nvSpPr>
        <p:spPr/>
        <p:txBody>
          <a:bodyPr/>
          <a:lstStyle/>
          <a:p>
            <a:r>
              <a:rPr lang="de-DE" dirty="0"/>
              <a:t>2020</a:t>
            </a:r>
          </a:p>
        </p:txBody>
      </p:sp>
      <p:sp>
        <p:nvSpPr>
          <p:cNvPr id="4" name="Foliennummernplatzhalter 3"/>
          <p:cNvSpPr>
            <a:spLocks noGrp="1"/>
          </p:cNvSpPr>
          <p:nvPr>
            <p:ph type="sldNum" sz="quarter" idx="43"/>
          </p:nvPr>
        </p:nvSpPr>
        <p:spPr/>
        <p:txBody>
          <a:bodyPr/>
          <a:lstStyle/>
          <a:p>
            <a:fld id="{75F0C769-A3B6-4C2C-9EB6-BFBC1AFD31B3}" type="slidenum">
              <a:rPr lang="de-DE" smtClean="0"/>
              <a:pPr/>
              <a:t>9</a:t>
            </a:fld>
            <a:endParaRPr lang="de-DE" dirty="0"/>
          </a:p>
        </p:txBody>
      </p:sp>
      <p:sp>
        <p:nvSpPr>
          <p:cNvPr id="6" name="Inhaltsplatzhalter 5"/>
          <p:cNvSpPr>
            <a:spLocks noGrp="1"/>
          </p:cNvSpPr>
          <p:nvPr>
            <p:ph type="body" sz="quarter" idx="40"/>
          </p:nvPr>
        </p:nvSpPr>
        <p:spPr/>
        <p:txBody>
          <a:bodyPr/>
          <a:lstStyle/>
          <a:p>
            <a:pPr lvl="0"/>
            <a:r>
              <a:rPr lang="de-DE" dirty="0"/>
              <a:t>Quelle: </a:t>
            </a:r>
            <a:r>
              <a:rPr lang="de-DE" dirty="0" err="1"/>
              <a:t>Destatis</a:t>
            </a:r>
            <a:r>
              <a:rPr lang="de-DE" dirty="0"/>
              <a:t>, VCI</a:t>
            </a:r>
          </a:p>
          <a:p>
            <a:endParaRPr lang="de-DE" dirty="0"/>
          </a:p>
        </p:txBody>
      </p:sp>
      <p:sp>
        <p:nvSpPr>
          <p:cNvPr id="15" name="Textplatzhalter 14">
            <a:extLst>
              <a:ext uri="{FF2B5EF4-FFF2-40B4-BE49-F238E27FC236}">
                <a16:creationId xmlns:a16="http://schemas.microsoft.com/office/drawing/2014/main" id="{F72851AC-FA0C-4C7B-982B-96999016D6B4}"/>
              </a:ext>
            </a:extLst>
          </p:cNvPr>
          <p:cNvSpPr>
            <a:spLocks noGrp="1"/>
          </p:cNvSpPr>
          <p:nvPr>
            <p:ph type="body" sz="quarter" idx="41"/>
          </p:nvPr>
        </p:nvSpPr>
        <p:spPr/>
        <p:txBody>
          <a:bodyPr/>
          <a:lstStyle/>
          <a:p>
            <a:endParaRPr lang="de-DE"/>
          </a:p>
        </p:txBody>
      </p:sp>
      <p:graphicFrame>
        <p:nvGraphicFramePr>
          <p:cNvPr id="11" name="Diagrammplatzhalter 10">
            <a:extLst>
              <a:ext uri="{FF2B5EF4-FFF2-40B4-BE49-F238E27FC236}">
                <a16:creationId xmlns:a16="http://schemas.microsoft.com/office/drawing/2014/main" id="{0656DD7F-D565-4F69-A946-7A237DFEFAE9}"/>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467875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tcBQddfOKZiuEZ91wNEnH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uL4wfA_cpXulPdzwb7aQ6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_uNHrIbLWhq0fPjvqFwsC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k_xsLIJ0T2.mpWffi.hbb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zrMK.95b2GgaY.ASwO9m9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tshvAgZen4Kb7XMniM8Me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JW85WiQvR8..eSlCtuVdQ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Design">
  <a:themeElements>
    <a:clrScheme name="Benutzerdefiniert 2">
      <a:dk1>
        <a:srgbClr val="000000"/>
      </a:dk1>
      <a:lt1>
        <a:srgbClr val="FFFFFF"/>
      </a:lt1>
      <a:dk2>
        <a:srgbClr val="003061"/>
      </a:dk2>
      <a:lt2>
        <a:srgbClr val="CCDBEA"/>
      </a:lt2>
      <a:accent1>
        <a:srgbClr val="004A94"/>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7">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buClr>
            <a:schemeClr val="accent1"/>
          </a:buClr>
          <a:buSzPct val="90000"/>
          <a:defRPr sz="2000" dirty="0" err="1" smtClean="0">
            <a:latin typeface="Source Sans Pro" panose="020B0503030403020204" pitchFamily="34" charset="0"/>
          </a:defRPr>
        </a:defPPr>
      </a:lstStyle>
    </a:txDef>
  </a:objectDefaults>
  <a:extraClrSchemeLst/>
  <a:custClrLst>
    <a:custClr name="VCI-Blau">
      <a:srgbClr val="004A94"/>
    </a:custClr>
    <a:custClr name="Dunkelblau">
      <a:srgbClr val="003061"/>
    </a:custClr>
    <a:custClr name="Orange">
      <a:srgbClr val="FF5C33"/>
    </a:custClr>
    <a:custClr name="Sand">
      <a:srgbClr val="BE9528"/>
    </a:custClr>
    <a:custClr name="Petrol">
      <a:srgbClr val="166E79"/>
    </a:custClr>
    <a:custClr name="Purple">
      <a:srgbClr val="623C72"/>
    </a:custClr>
    <a:custClr name="Berry">
      <a:srgbClr val="B22063"/>
    </a:custClr>
    <a:custClr name="Hellblau">
      <a:srgbClr val="3080B2"/>
    </a:custClr>
    <a:custClr name="Gruen">
      <a:srgbClr val="5A7916"/>
    </a:custClr>
    <a:custClr name="Schwarz">
      <a:srgbClr val="000000"/>
    </a:custClr>
    <a:custClr name="Blau_20">
      <a:srgbClr val="CCDBEA"/>
    </a:custClr>
    <a:custClr name="Dunkelblau_20">
      <a:srgbClr val="CCD6DF"/>
    </a:custClr>
    <a:custClr name="Orange_20">
      <a:srgbClr val="FFDED6"/>
    </a:custClr>
    <a:custClr name="Sand_20">
      <a:srgbClr val="F2EAD4"/>
    </a:custClr>
    <a:custClr name="Petrol_20">
      <a:srgbClr val="D0E2E4"/>
    </a:custClr>
    <a:custClr name="Purple_20">
      <a:srgbClr val="E0D8E3"/>
    </a:custClr>
    <a:custClr name="Berry_20">
      <a:srgbClr val="F0D2E0"/>
    </a:custClr>
    <a:custClr name="Hellblau_20">
      <a:srgbClr val="D6E6F0"/>
    </a:custClr>
    <a:custClr name="Gruen_20">
      <a:srgbClr val="DEE4D0"/>
    </a:custClr>
    <a:custClr name="Grau_20">
      <a:srgbClr val="CCCCCC"/>
    </a:custClr>
  </a:custClrLst>
  <a:extLst>
    <a:ext uri="{05A4C25C-085E-4340-85A3-A5531E510DB2}">
      <thm15:themeFamily xmlns:thm15="http://schemas.microsoft.com/office/thememl/2012/main" name="Finale-VCI-PP-Vorlage-2021.potx" id="{17AE5226-215A-4915-8CE0-B318E9C70E4D}" vid="{061B7FEC-95B2-4990-A757-D019C371E0D7}"/>
    </a:ext>
  </a:extLst>
</a:theme>
</file>

<file path=ppt/theme/theme2.xml><?xml version="1.0" encoding="utf-8"?>
<a:theme xmlns:a="http://schemas.openxmlformats.org/drawingml/2006/main" name="Office">
  <a:themeElements>
    <a:clrScheme name="Benutzerdefiniert 1">
      <a:dk1>
        <a:srgbClr val="000000"/>
      </a:dk1>
      <a:lt1>
        <a:srgbClr val="FFFFFF"/>
      </a:lt1>
      <a:dk2>
        <a:srgbClr val="003061"/>
      </a:dk2>
      <a:lt2>
        <a:srgbClr val="CCDBEA"/>
      </a:lt2>
      <a:accent1>
        <a:srgbClr val="004993"/>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10">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VCI-PP-Vorlage-2021</Template>
  <TotalTime>0</TotalTime>
  <Words>2354</Words>
  <Application>Microsoft Office PowerPoint</Application>
  <PresentationFormat>Breitbild</PresentationFormat>
  <Paragraphs>316</Paragraphs>
  <Slides>29</Slides>
  <Notes>9</Notes>
  <HiddenSlides>0</HiddenSlides>
  <MMClips>0</MMClips>
  <ScaleCrop>false</ScaleCrop>
  <HeadingPairs>
    <vt:vector size="8" baseType="variant">
      <vt:variant>
        <vt:lpstr>Verwendete Schriftarten</vt:lpstr>
      </vt:variant>
      <vt:variant>
        <vt:i4>8</vt:i4>
      </vt:variant>
      <vt:variant>
        <vt:lpstr>Design</vt:lpstr>
      </vt:variant>
      <vt:variant>
        <vt:i4>1</vt:i4>
      </vt:variant>
      <vt:variant>
        <vt:lpstr>Eingebettete OLE-Server</vt:lpstr>
      </vt:variant>
      <vt:variant>
        <vt:i4>1</vt:i4>
      </vt:variant>
      <vt:variant>
        <vt:lpstr>Folientitel</vt:lpstr>
      </vt:variant>
      <vt:variant>
        <vt:i4>29</vt:i4>
      </vt:variant>
    </vt:vector>
  </HeadingPairs>
  <TitlesOfParts>
    <vt:vector size="39" baseType="lpstr">
      <vt:lpstr>Arial</vt:lpstr>
      <vt:lpstr>Bahnschrift SemiBold</vt:lpstr>
      <vt:lpstr>Bookman Old Style</vt:lpstr>
      <vt:lpstr>Georgia</vt:lpstr>
      <vt:lpstr>Source Sans Pro</vt:lpstr>
      <vt:lpstr>STIXGeneral-Regular</vt:lpstr>
      <vt:lpstr>Wingdings 2</vt:lpstr>
      <vt:lpstr>Wingdings 3</vt:lpstr>
      <vt:lpstr>VCI-Design</vt:lpstr>
      <vt:lpstr>think-cell Folie</vt:lpstr>
      <vt:lpstr>Branchen-porträt</vt:lpstr>
      <vt:lpstr>Inhaltsverzeichnis</vt:lpstr>
      <vt:lpstr>Die Branche im Überblick – Kennzahlen 2022</vt:lpstr>
      <vt:lpstr>Bedeutung der Branche für die Gesamtwirtschaft</vt:lpstr>
      <vt:lpstr>Die Branche ist Kern des Industrieland Deutschlands Sie ist kapital-, forschungs- und energieintensiv sowie exportorientiert</vt:lpstr>
      <vt:lpstr>Die Branche kommt auf Rang 3 unter den Industriebranchen in Deutschland</vt:lpstr>
      <vt:lpstr>Die Rohstoffbasis der Chemieindustrie</vt:lpstr>
      <vt:lpstr>Chemie steht am Anfang vieler Wertschöpfungsketten</vt:lpstr>
      <vt:lpstr>Inländische Produktion wird innerhalb der Industrie weiterverarbeitet</vt:lpstr>
      <vt:lpstr>Hauptabnehmer von Chemieprodukten im Inland: die Kunststoffverarbeiter</vt:lpstr>
      <vt:lpstr>Neue Wertschöpfungsstrukturen entstehen</vt:lpstr>
      <vt:lpstr>Chemie: Innovationsmotor einer zirkulären Zukunft</vt:lpstr>
      <vt:lpstr>Digitalisierung bringt zirkuläre Wirtschaft voran</vt:lpstr>
      <vt:lpstr>Viele Global Player in der Chemie- und Pharmaindustrie</vt:lpstr>
      <vt:lpstr>D auf Platz 3 – 10 größten Länder produzieren 72 Prozent der weltweiten Umsätze</vt:lpstr>
      <vt:lpstr>96 Prozent der Unternehmen sind Mittelständler</vt:lpstr>
      <vt:lpstr>Steigende Beschäftigtenzahlen in den vergangenen 10 Jahren</vt:lpstr>
      <vt:lpstr>Die Branche bildet aus</vt:lpstr>
      <vt:lpstr>Die Chemie ist energieintensiv, reduziert aber Energieverbrauch und Emissionen</vt:lpstr>
      <vt:lpstr>Die deutsche Chemie- und Pharmaindustrie ist forschungsstark</vt:lpstr>
      <vt:lpstr>Investitionen im Inland liegen über langfristigem Trend</vt:lpstr>
      <vt:lpstr>Deutsche Chemie ist stark exportorientiert</vt:lpstr>
      <vt:lpstr>Europa ist der wichtigste Markt für die deutsche Chemie</vt:lpstr>
      <vt:lpstr>Deutschland kann Platz 1 noch behaupten – Rahmenbedingungen verschlechtern sich</vt:lpstr>
      <vt:lpstr>Die Branche investiert im Ausland und profitiert vom Marktwachstum über Produktion vor Ort </vt:lpstr>
      <vt:lpstr>Die deutsche Chemie- und Pharmaindustrie ist auf den Weltmärkten zu Hause: Europa wird über Exporte – Asien und Amerika über Produktion vor Ort erschlossen</vt:lpstr>
      <vt:lpstr>Bedeutung der ausländischen Töchter ist hoch</vt:lpstr>
      <vt:lpstr>Weiterführende Informationen</vt:lpstr>
      <vt:lpstr>VCI-Ansprechpartnerin</vt:lpstr>
    </vt:vector>
  </TitlesOfParts>
  <Company>VCI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Branchenporträt</dc:title>
  <dc:creator>VCI;Maximilian Nichterlein</dc:creator>
  <cp:lastModifiedBy>Kellermann, Christiane</cp:lastModifiedBy>
  <cp:revision>149</cp:revision>
  <dcterms:created xsi:type="dcterms:W3CDTF">2021-05-14T12:09:14Z</dcterms:created>
  <dcterms:modified xsi:type="dcterms:W3CDTF">2023-08-07T12:44:37Z</dcterms:modified>
</cp:coreProperties>
</file>