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5.xml" ContentType="application/vnd.openxmlformats-officedocument.presentationml.tags+xml"/>
  <Override PartName="/ppt/notesSlides/notesSlide3.xml" ContentType="application/vnd.openxmlformats-officedocument.presentationml.notesSlide+xml"/>
  <Override PartName="/ppt/charts/chart4.xml" ContentType="application/vnd.openxmlformats-officedocument.drawingml.chart+xml"/>
  <Override PartName="/ppt/tags/tag6.xml" ContentType="application/vnd.openxmlformats-officedocument.presentationml.tags+xml"/>
  <Override PartName="/ppt/notesSlides/notesSlide4.xml" ContentType="application/vnd.openxmlformats-officedocument.presentationml.notesSlide+xml"/>
  <Override PartName="/ppt/charts/chart5.xml" ContentType="application/vnd.openxmlformats-officedocument.drawingml.chart+xml"/>
  <Override PartName="/ppt/notesSlides/notesSlide5.xml" ContentType="application/vnd.openxmlformats-officedocument.presentationml.notesSlide+xml"/>
  <Override PartName="/ppt/charts/chart6.xml" ContentType="application/vnd.openxmlformats-officedocument.drawingml.chart+xml"/>
  <Override PartName="/ppt/drawings/drawing1.xml" ContentType="application/vnd.openxmlformats-officedocument.drawingml.chartshapes+xml"/>
  <Override PartName="/ppt/tags/tag7.xml" ContentType="application/vnd.openxmlformats-officedocument.presentationml.tags+xml"/>
  <Override PartName="/ppt/notesSlides/notesSlide6.xml" ContentType="application/vnd.openxmlformats-officedocument.presentationml.notesSlide+xml"/>
  <Override PartName="/ppt/charts/chart7.xml" ContentType="application/vnd.openxmlformats-officedocument.drawingml.chart+xml"/>
  <Override PartName="/ppt/notesSlides/notesSlide7.xml" ContentType="application/vnd.openxmlformats-officedocument.presentationml.notesSlide+xml"/>
  <Override PartName="/ppt/charts/chart8.xml" ContentType="application/vnd.openxmlformats-officedocument.drawingml.chart+xml"/>
  <Override PartName="/ppt/notesSlides/notesSlide8.xml" ContentType="application/vnd.openxmlformats-officedocument.presentationml.notesSlide+xml"/>
  <Override PartName="/ppt/charts/chart9.xml" ContentType="application/vnd.openxmlformats-officedocument.drawingml.chart+xml"/>
  <Override PartName="/ppt/tags/tag8.xml" ContentType="application/vnd.openxmlformats-officedocument.presentationml.tags+xml"/>
  <Override PartName="/ppt/notesSlides/notesSlide9.xml" ContentType="application/vnd.openxmlformats-officedocument.presentationml.notesSlide+xml"/>
  <Override PartName="/ppt/charts/chart10.xml" ContentType="application/vnd.openxmlformats-officedocument.drawingml.chart+xml"/>
  <Override PartName="/ppt/tags/tag9.xml" ContentType="application/vnd.openxmlformats-officedocument.presentationml.tags+xml"/>
  <Override PartName="/ppt/charts/chart11.xml" ContentType="application/vnd.openxmlformats-officedocument.drawingml.chart+xml"/>
  <Override PartName="/ppt/charts/style4.xml" ContentType="application/vnd.ms-office.chartstyle+xml"/>
  <Override PartName="/ppt/charts/colors4.xml" ContentType="application/vnd.ms-office.chartcolorstyle+xml"/>
  <Override PartName="/ppt/tags/tag10.xml" ContentType="application/vnd.openxmlformats-officedocument.presentationml.tags+xml"/>
  <Override PartName="/ppt/tags/tag11.xml" ContentType="application/vnd.openxmlformats-officedocument.presentationml.tags+xml"/>
  <Override PartName="/ppt/notesSlides/notesSlide10.xml" ContentType="application/vnd.openxmlformats-officedocument.presentationml.notesSlide+xml"/>
  <Override PartName="/ppt/charts/chart12.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2.xml" ContentType="application/vnd.openxmlformats-officedocument.drawingml.chartshapes+xml"/>
  <Override PartName="/ppt/tags/tag12.xml" ContentType="application/vnd.openxmlformats-officedocument.presentationml.tags+xml"/>
  <Override PartName="/ppt/tags/tag13.xml" ContentType="application/vnd.openxmlformats-officedocument.presentationml.tags+xml"/>
  <Override PartName="/ppt/notesSlides/notesSlide11.xml" ContentType="application/vnd.openxmlformats-officedocument.presentationml.notesSlide+xml"/>
  <Override PartName="/ppt/charts/chart13.xml" ContentType="application/vnd.openxmlformats-officedocument.drawingml.chart+xml"/>
  <Override PartName="/ppt/charts/style6.xml" ContentType="application/vnd.ms-office.chartstyle+xml"/>
  <Override PartName="/ppt/charts/colors6.xml" ContentType="application/vnd.ms-office.chartcolorstyle+xml"/>
  <Override PartName="/ppt/tags/tag14.xml" ContentType="application/vnd.openxmlformats-officedocument.presentationml.tags+xml"/>
  <Override PartName="/ppt/notesSlides/notesSlide12.xml" ContentType="application/vnd.openxmlformats-officedocument.presentationml.notesSlide+xml"/>
  <Override PartName="/ppt/charts/chart14.xml" ContentType="application/vnd.openxmlformats-officedocument.drawingml.chart+xml"/>
  <Override PartName="/ppt/tags/tag15.xml" ContentType="application/vnd.openxmlformats-officedocument.presentationml.tags+xml"/>
  <Override PartName="/ppt/tags/tag16.xml" ContentType="application/vnd.openxmlformats-officedocument.presentationml.tags+xml"/>
  <Override PartName="/ppt/notesSlides/notesSlide13.xml" ContentType="application/vnd.openxmlformats-officedocument.presentationml.notesSlide+xml"/>
  <Override PartName="/ppt/charts/chart15.xml" ContentType="application/vnd.openxmlformats-officedocument.drawingml.chart+xml"/>
  <Override PartName="/ppt/charts/style7.xml" ContentType="application/vnd.ms-office.chartstyle+xml"/>
  <Override PartName="/ppt/charts/colors7.xml" ContentType="application/vnd.ms-office.chartcolorstyle+xml"/>
  <Override PartName="/ppt/tags/tag17.xml" ContentType="application/vnd.openxmlformats-officedocument.presentationml.tags+xml"/>
  <Override PartName="/ppt/notesSlides/notesSlide14.xml" ContentType="application/vnd.openxmlformats-officedocument.presentationml.notesSlide+xml"/>
  <Override PartName="/ppt/charts/chart16.xml" ContentType="application/vnd.openxmlformats-officedocument.drawingml.chart+xml"/>
  <Override PartName="/ppt/tags/tag18.xml" ContentType="application/vnd.openxmlformats-officedocument.presentationml.tags+xml"/>
  <Override PartName="/ppt/notesSlides/notesSlide15.xml" ContentType="application/vnd.openxmlformats-officedocument.presentationml.notesSlide+xml"/>
  <Override PartName="/ppt/charts/chart17.xml" ContentType="application/vnd.openxmlformats-officedocument.drawingml.chart+xml"/>
  <Override PartName="/ppt/tags/tag1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19"/>
  </p:notesMasterIdLst>
  <p:sldIdLst>
    <p:sldId id="442" r:id="rId2"/>
    <p:sldId id="941" r:id="rId3"/>
    <p:sldId id="259" r:id="rId4"/>
    <p:sldId id="260" r:id="rId5"/>
    <p:sldId id="264" r:id="rId6"/>
    <p:sldId id="267" r:id="rId7"/>
    <p:sldId id="273" r:id="rId8"/>
    <p:sldId id="945" r:id="rId9"/>
    <p:sldId id="268" r:id="rId10"/>
    <p:sldId id="942" r:id="rId11"/>
    <p:sldId id="812" r:id="rId12"/>
    <p:sldId id="813" r:id="rId13"/>
    <p:sldId id="265" r:id="rId14"/>
    <p:sldId id="330" r:id="rId15"/>
    <p:sldId id="277" r:id="rId16"/>
    <p:sldId id="276" r:id="rId17"/>
    <p:sldId id="443" r:id="rId18"/>
  </p:sldIdLst>
  <p:sldSz cx="12192000" cy="6858000"/>
  <p:notesSz cx="6858000" cy="9144000"/>
  <p:custDataLst>
    <p:tags r:id="rId20"/>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7" userDrawn="1">
          <p15:clr>
            <a:srgbClr val="A4A3A4"/>
          </p15:clr>
        </p15:guide>
        <p15:guide id="2" pos="751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4D4D4D"/>
    <a:srgbClr val="0054A8"/>
    <a:srgbClr val="969696"/>
    <a:srgbClr val="AAAAAA"/>
    <a:srgbClr val="EAEAEA"/>
    <a:srgbClr val="000000"/>
    <a:srgbClr val="F0F0F0"/>
    <a:srgbClr val="BDD6D9"/>
    <a:srgbClr val="FFBE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1" autoAdjust="0"/>
    <p:restoredTop sz="94920" autoAdjust="0"/>
  </p:normalViewPr>
  <p:slideViewPr>
    <p:cSldViewPr snapToObjects="1" showGuides="1">
      <p:cViewPr varScale="1">
        <p:scale>
          <a:sx n="76" d="100"/>
          <a:sy n="76" d="100"/>
        </p:scale>
        <p:origin x="936" y="67"/>
      </p:cViewPr>
      <p:guideLst>
        <p:guide orient="horz" pos="2387"/>
        <p:guide pos="7514"/>
      </p:guideLst>
    </p:cSldViewPr>
  </p:slideViewPr>
  <p:outlineViewPr>
    <p:cViewPr>
      <p:scale>
        <a:sx n="33" d="100"/>
        <a:sy n="33" d="100"/>
      </p:scale>
      <p:origin x="0" y="0"/>
    </p:cViewPr>
    <p:sldLst>
      <p:sld r:id="rId1" collapse="1"/>
    </p:sldLst>
  </p:outlineViewPr>
  <p:notesTextViewPr>
    <p:cViewPr>
      <p:scale>
        <a:sx n="1" d="1"/>
        <a:sy n="1" d="1"/>
      </p:scale>
      <p:origin x="0" y="0"/>
    </p:cViewPr>
  </p:notesTextViewPr>
  <p:sorterViewPr>
    <p:cViewPr varScale="1">
      <p:scale>
        <a:sx n="1" d="1"/>
        <a:sy n="1" d="1"/>
      </p:scale>
      <p:origin x="0" y="0"/>
    </p:cViewPr>
  </p:sorterViewPr>
  <p:notesViewPr>
    <p:cSldViewPr snapToObjects="1">
      <p:cViewPr varScale="1">
        <p:scale>
          <a:sx n="117" d="100"/>
          <a:sy n="117" d="100"/>
        </p:scale>
        <p:origin x="7668" y="1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4.xml"/></Relationships>
</file>

<file path=ppt/charts/_rels/chart1.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Industriepolitik\Foliensatz%20Industrieland%20D\Industrieland%201.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VCI.de\dfs\SFVBS\sfvbs\Bereich%20Volkswirtschaft\11%20Politische%20Themen\07%20Industriepolitik%20D%20EU\01%20Industrieland%20Deutschland\01%20Foliensatz%20und%20Materialien\Industrieland%201.xlsx" TargetMode="External"/></Relationships>
</file>

<file path=ppt/charts/_rels/chart11.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Industriepolitik\Foliensatz%20Industrieland%20D\Industrieland%201.xlsx" TargetMode="External"/><Relationship Id="rId2" Type="http://schemas.microsoft.com/office/2011/relationships/chartColorStyle" Target="colors4.xml"/><Relationship Id="rId1" Type="http://schemas.microsoft.com/office/2011/relationships/chartStyle" Target="style4.xml"/></Relationships>
</file>

<file path=ppt/charts/_rels/chart12.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FuE,%20Innovation%20und%20Bildung\01%20FuE%20und%20Innovationen\01%20FuE-Statistik%20national\FuE%20National_neu.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2.xml"/></Relationships>
</file>

<file path=ppt/charts/_rels/chart13.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FuE,%20Innovation%20und%20Bildung\01%20FuE%20und%20Innovationen\01%20FuE-Statistik%20national\FuE%20National_neu.xlsx" TargetMode="External"/><Relationship Id="rId2" Type="http://schemas.microsoft.com/office/2011/relationships/chartColorStyle" Target="colors6.xml"/><Relationship Id="rId1" Type="http://schemas.microsoft.com/office/2011/relationships/chartStyle" Target="style6.xml"/></Relationships>
</file>

<file path=ppt/charts/_rels/chart14.xml.rels><?xml version="1.0" encoding="UTF-8" standalone="yes"?>
<Relationships xmlns="http://schemas.openxmlformats.org/package/2006/relationships"><Relationship Id="rId1" Type="http://schemas.openxmlformats.org/officeDocument/2006/relationships/oleObject" Target="file:///\\VCI.de\dfs\SFVBS\sfvbs\Bereich%20Volkswirtschaft\08%20Politische%20Themen\Industriepolitik\Foliensatz%20Industrieland%20D\Industrieland%201.xlsx" TargetMode="External"/></Relationships>
</file>

<file path=ppt/charts/_rels/chart15.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Energie,%20Rohstoffe%20und%20Klima\1%20Foliensatz%20Energie\Arbeitsdokumente\Energiestatistik_neu.xlsx" TargetMode="External"/><Relationship Id="rId2" Type="http://schemas.microsoft.com/office/2011/relationships/chartColorStyle" Target="colors7.xml"/><Relationship Id="rId1" Type="http://schemas.microsoft.com/office/2011/relationships/chartStyle" Target="style7.xml"/></Relationships>
</file>

<file path=ppt/charts/_rels/chart16.xml.rels><?xml version="1.0" encoding="UTF-8" standalone="yes"?>
<Relationships xmlns="http://schemas.openxmlformats.org/package/2006/relationships"><Relationship Id="rId1" Type="http://schemas.openxmlformats.org/officeDocument/2006/relationships/oleObject" Target="file:///\\VCI.de\dfs\SFVBS\sfvbs\Bereich%20Volkswirtschaft\11%20Politische%20Themen\07%20Industriepolitik%20D%20EU\01%20Industrieland%20Deutschland\01%20Foliensatz%20und%20Materialien\Industrieland%202.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VCI.de\dfs\SFVBS\sfvbs\Bereich%20Volkswirtschaft\08%20Politische%20Themen\Industriepolitik\Foliensatz%20Industrieland%20D\Industrieland%201.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Industriepolitik\Foliensatz%20Industrieland%20D\Industrieland%20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Industriepolitik\Foliensatz%20Industrieland%20D\Industrieland%20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file:///\\VCI.de\dfs\SFVBS\sfvbs\Bereich%20Volkswirtschaft\08%20Politische%20Themen\Industriepolitik\Foliensatz%20Industrieland%20D\Industrieland%20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VCI.de\dfs\SFVBS\sfvbs\Bereich%20Volkswirtschaft\08%20Politische%20Themen\Industriepolitik\Foliensatz%20Industrieland%20D\Industrieland%201.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VCI.de\dfs\SFVBS\sfvbs\Bereich%20Volkswirtschaft\08%20Politische%20Themen\Industriepolitik\Foliensatz%20Industrieland%20D\Industrieland%20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VCI.de\dfs\SFVBS\sfvbs\Bereich%20Volkswirtschaft\08%20Politische%20Themen\Industriepolitik\Foliensatz%20Industrieland%20D\Industrieland%201.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VCI.de\dfs\SFVBS\sfvbs\Bereich%20Volkswirtschaft\08%20Politische%20Themen\Industriepolitik\Foliensatz%20Industrieland%20D\Industrieland%201.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VCI.de\dfs\SFVBS\sfvbs\Bereich%20Volkswirtschaft\08%20Politische%20Themen\Industriepolitik\Foliensatz%20Industrieland%20D\Industrieland%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r>
              <a:rPr lang="de-DE"/>
              <a:t>BIP</a:t>
            </a:r>
            <a:br>
              <a:rPr lang="de-DE"/>
            </a:br>
            <a:r>
              <a:rPr lang="de-DE" sz="1400" b="0"/>
              <a:t>in Mrd. US-$</a:t>
            </a:r>
          </a:p>
        </c:rich>
      </c:tx>
      <c:overlay val="0"/>
      <c:spPr>
        <a:noFill/>
        <a:ln>
          <a:noFill/>
        </a:ln>
        <a:effectLst/>
      </c:spPr>
      <c:txPr>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barChart>
        <c:barDir val="col"/>
        <c:grouping val="clustered"/>
        <c:varyColors val="0"/>
        <c:ser>
          <c:idx val="0"/>
          <c:order val="0"/>
          <c:tx>
            <c:strRef>
              <c:f>BIP_Ind_FuE!$B$46</c:f>
              <c:strCache>
                <c:ptCount val="1"/>
                <c:pt idx="0">
                  <c:v>EU</c:v>
                </c:pt>
              </c:strCache>
            </c:strRef>
          </c:tx>
          <c:spPr>
            <a:solidFill>
              <a:schemeClr val="accent1"/>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BIP_Ind_FuE!$C$46</c:f>
              <c:numCache>
                <c:formatCode>_-* #,##0\ _€_-;\-* #,##0\ _€_-;_-* "-"??\ _€_-;_-@_-</c:formatCode>
                <c:ptCount val="1"/>
                <c:pt idx="0">
                  <c:v>15345.853999999999</c:v>
                </c:pt>
              </c:numCache>
            </c:numRef>
          </c:val>
          <c:extLst>
            <c:ext xmlns:c16="http://schemas.microsoft.com/office/drawing/2014/chart" uri="{C3380CC4-5D6E-409C-BE32-E72D297353CC}">
              <c16:uniqueId val="{00000000-5FF9-4744-8451-BBF6989A36FA}"/>
            </c:ext>
          </c:extLst>
        </c:ser>
        <c:ser>
          <c:idx val="1"/>
          <c:order val="1"/>
          <c:tx>
            <c:strRef>
              <c:f>BIP_Ind_FuE!$B$47</c:f>
              <c:strCache>
                <c:ptCount val="1"/>
                <c:pt idx="0">
                  <c:v>USA</c:v>
                </c:pt>
              </c:strCache>
            </c:strRef>
          </c:tx>
          <c:spPr>
            <a:solidFill>
              <a:schemeClr val="accent2"/>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BIP_Ind_FuE!$C$47</c:f>
              <c:numCache>
                <c:formatCode>_-* #,##0\ _€_-;\-* #,##0\ _€_-;_-* "-"??\ _€_-;_-@_-</c:formatCode>
                <c:ptCount val="1"/>
                <c:pt idx="0">
                  <c:v>20893.75</c:v>
                </c:pt>
              </c:numCache>
            </c:numRef>
          </c:val>
          <c:extLst>
            <c:ext xmlns:c16="http://schemas.microsoft.com/office/drawing/2014/chart" uri="{C3380CC4-5D6E-409C-BE32-E72D297353CC}">
              <c16:uniqueId val="{00000001-5FF9-4744-8451-BBF6989A36FA}"/>
            </c:ext>
          </c:extLst>
        </c:ser>
        <c:ser>
          <c:idx val="2"/>
          <c:order val="2"/>
          <c:tx>
            <c:strRef>
              <c:f>BIP_Ind_FuE!$B$48</c:f>
              <c:strCache>
                <c:ptCount val="1"/>
                <c:pt idx="0">
                  <c:v>China</c:v>
                </c:pt>
              </c:strCache>
            </c:strRef>
          </c:tx>
          <c:spPr>
            <a:solidFill>
              <a:schemeClr val="accent3"/>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BIP_Ind_FuE!$C$48</c:f>
              <c:numCache>
                <c:formatCode>_-* #,##0\ _€_-;\-* #,##0\ _€_-;_-* "-"??\ _€_-;_-@_-</c:formatCode>
                <c:ptCount val="1"/>
                <c:pt idx="0">
                  <c:v>14729.894</c:v>
                </c:pt>
              </c:numCache>
            </c:numRef>
          </c:val>
          <c:extLst>
            <c:ext xmlns:c16="http://schemas.microsoft.com/office/drawing/2014/chart" uri="{C3380CC4-5D6E-409C-BE32-E72D297353CC}">
              <c16:uniqueId val="{00000002-5FF9-4744-8451-BBF6989A36FA}"/>
            </c:ext>
          </c:extLst>
        </c:ser>
        <c:dLbls>
          <c:dLblPos val="outEnd"/>
          <c:showLegendKey val="0"/>
          <c:showVal val="1"/>
          <c:showCatName val="0"/>
          <c:showSerName val="0"/>
          <c:showPercent val="0"/>
          <c:showBubbleSize val="0"/>
        </c:dLbls>
        <c:gapWidth val="150"/>
        <c:axId val="1318528248"/>
        <c:axId val="1318532184"/>
      </c:barChart>
      <c:catAx>
        <c:axId val="1318528248"/>
        <c:scaling>
          <c:orientation val="minMax"/>
        </c:scaling>
        <c:delete val="1"/>
        <c:axPos val="b"/>
        <c:majorTickMark val="out"/>
        <c:minorTickMark val="none"/>
        <c:tickLblPos val="nextTo"/>
        <c:crossAx val="1318532184"/>
        <c:crosses val="autoZero"/>
        <c:auto val="1"/>
        <c:lblAlgn val="ctr"/>
        <c:lblOffset val="100"/>
        <c:noMultiLvlLbl val="0"/>
      </c:catAx>
      <c:valAx>
        <c:axId val="1318532184"/>
        <c:scaling>
          <c:orientation val="minMax"/>
        </c:scaling>
        <c:delete val="1"/>
        <c:axPos val="l"/>
        <c:numFmt formatCode="_-* #,##0\ _€_-;\-* #,##0\ _€_-;_-* &quot;-&quot;??\ _€_-;_-@_-" sourceLinked="1"/>
        <c:majorTickMark val="out"/>
        <c:minorTickMark val="none"/>
        <c:tickLblPos val="nextTo"/>
        <c:crossAx val="1318528248"/>
        <c:crosses val="autoZero"/>
        <c:crossBetween val="between"/>
      </c:valAx>
      <c:spPr>
        <a:noFill/>
        <a:ln>
          <a:noFill/>
        </a:ln>
        <a:effectLst/>
      </c:spPr>
    </c:plotArea>
    <c:legend>
      <c:legendPos val="b"/>
      <c:layout>
        <c:manualLayout>
          <c:xMode val="edge"/>
          <c:yMode val="edge"/>
          <c:x val="0.20012418524410791"/>
          <c:y val="0.89409667541557303"/>
          <c:w val="0.58270133113156253"/>
          <c:h val="7.8125546806649168E-2"/>
        </c:manualLayout>
      </c:layout>
      <c:overlay val="0"/>
      <c:spPr>
        <a:solidFill>
          <a:schemeClr val="bg1">
            <a:lumMod val="95000"/>
          </a:schemeClr>
        </a:solidFill>
        <a:ln>
          <a:noFill/>
        </a:ln>
        <a:effectLst/>
      </c:spPr>
      <c:txPr>
        <a:bodyPr rot="0" spcFirstLastPara="1" vertOverflow="ellipsis" vert="horz" wrap="square" anchor="ctr" anchorCtr="1"/>
        <a:lstStyle/>
        <a:p>
          <a:pPr rtl="0">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17967260883525007"/>
          <c:w val="0.99823594254562087"/>
          <c:h val="0.72253758245984823"/>
        </c:manualLayout>
      </c:layout>
      <c:barChart>
        <c:barDir val="col"/>
        <c:grouping val="clustered"/>
        <c:varyColors val="0"/>
        <c:ser>
          <c:idx val="2"/>
          <c:order val="2"/>
          <c:tx>
            <c:strRef>
              <c:f>'D Warenexporte'!$E$1</c:f>
              <c:strCache>
                <c:ptCount val="1"/>
                <c:pt idx="0">
                  <c:v> Außenhandelssaldo Industriewaren</c:v>
                </c:pt>
              </c:strCache>
            </c:strRef>
          </c:tx>
          <c:spPr>
            <a:solidFill>
              <a:srgbClr val="BE9528"/>
            </a:solidFill>
          </c:spPr>
          <c:invertIfNegative val="0"/>
          <c:dLbls>
            <c:numFmt formatCode="#,##0" sourceLinked="0"/>
            <c:spPr>
              <a:noFill/>
              <a:ln>
                <a:noFill/>
              </a:ln>
              <a:effectLst/>
            </c:spPr>
            <c:txPr>
              <a:bodyPr/>
              <a:lstStyle/>
              <a:p>
                <a:pPr>
                  <a:defRPr sz="1600">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 Warenexporte'!$A$30:$A$39</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'D Warenexporte'!$E$30:$E$39</c:f>
              <c:numCache>
                <c:formatCode>_-* #,##0\ _€_-;\-* #,##0\ _€_-;_-* "-"??\ _€_-;_-@_-</c:formatCode>
                <c:ptCount val="10"/>
                <c:pt idx="0">
                  <c:v>234.33490399999994</c:v>
                </c:pt>
                <c:pt idx="1">
                  <c:v>264.68119899999999</c:v>
                </c:pt>
                <c:pt idx="2">
                  <c:v>306.27762300000006</c:v>
                </c:pt>
                <c:pt idx="3">
                  <c:v>306.37667699999997</c:v>
                </c:pt>
                <c:pt idx="4">
                  <c:v>310.31152199999997</c:v>
                </c:pt>
                <c:pt idx="5">
                  <c:v>322.68337799999995</c:v>
                </c:pt>
                <c:pt idx="6">
                  <c:v>325.97476600000005</c:v>
                </c:pt>
                <c:pt idx="7">
                  <c:v>343.77224299999989</c:v>
                </c:pt>
                <c:pt idx="8">
                  <c:v>334.99217799999997</c:v>
                </c:pt>
                <c:pt idx="9">
                  <c:v>326.32067000000006</c:v>
                </c:pt>
              </c:numCache>
            </c:numRef>
          </c:val>
          <c:extLst>
            <c:ext xmlns:c16="http://schemas.microsoft.com/office/drawing/2014/chart" uri="{C3380CC4-5D6E-409C-BE32-E72D297353CC}">
              <c16:uniqueId val="{00000000-ED66-4827-B9FD-F77E9DCD0455}"/>
            </c:ext>
          </c:extLst>
        </c:ser>
        <c:dLbls>
          <c:showLegendKey val="0"/>
          <c:showVal val="1"/>
          <c:showCatName val="0"/>
          <c:showSerName val="0"/>
          <c:showPercent val="0"/>
          <c:showBubbleSize val="0"/>
        </c:dLbls>
        <c:gapWidth val="30"/>
        <c:overlap val="-19"/>
        <c:axId val="715447944"/>
        <c:axId val="422003920"/>
      </c:barChart>
      <c:lineChart>
        <c:grouping val="standard"/>
        <c:varyColors val="0"/>
        <c:ser>
          <c:idx val="0"/>
          <c:order val="0"/>
          <c:tx>
            <c:strRef>
              <c:f>'D Warenexporte'!$C$1</c:f>
              <c:strCache>
                <c:ptCount val="1"/>
                <c:pt idx="0">
                  <c:v> Exporte Industriewaren</c:v>
                </c:pt>
              </c:strCache>
            </c:strRef>
          </c:tx>
          <c:spPr>
            <a:ln w="76200">
              <a:solidFill>
                <a:srgbClr val="004A94"/>
              </a:solidFill>
            </a:ln>
          </c:spPr>
          <c:marker>
            <c:symbol val="none"/>
          </c:marker>
          <c:dLbls>
            <c:numFmt formatCode="#,##0" sourceLinked="0"/>
            <c:spPr>
              <a:noFill/>
              <a:ln>
                <a:noFill/>
              </a:ln>
              <a:effectLst/>
            </c:spPr>
            <c:txPr>
              <a:bodyPr/>
              <a:lstStyle/>
              <a:p>
                <a:pPr>
                  <a:defRPr sz="1600">
                    <a:solidFill>
                      <a:srgbClr val="004A94"/>
                    </a:solidFill>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 Warenexporte'!$A$30:$A$39</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'D Warenexporte'!$C$30:$C$39</c:f>
              <c:numCache>
                <c:formatCode>_-* #,##0\ _€_-;\-* #,##0\ _€_-;_-* "-"??\ _€_-;_-@_-</c:formatCode>
                <c:ptCount val="10"/>
                <c:pt idx="0">
                  <c:v>887.64441099999999</c:v>
                </c:pt>
                <c:pt idx="1">
                  <c:v>991.05317700000001</c:v>
                </c:pt>
                <c:pt idx="2">
                  <c:v>1023.2783460000001</c:v>
                </c:pt>
                <c:pt idx="3">
                  <c:v>1017.3222479999999</c:v>
                </c:pt>
                <c:pt idx="4">
                  <c:v>1049.665984</c:v>
                </c:pt>
                <c:pt idx="5">
                  <c:v>1112.669803</c:v>
                </c:pt>
                <c:pt idx="6">
                  <c:v>1127.409797</c:v>
                </c:pt>
                <c:pt idx="7">
                  <c:v>1207.1308469999999</c:v>
                </c:pt>
                <c:pt idx="8" formatCode="General">
                  <c:v>1243.063093</c:v>
                </c:pt>
                <c:pt idx="9" formatCode="General">
                  <c:v>1249.666557</c:v>
                </c:pt>
              </c:numCache>
            </c:numRef>
          </c:val>
          <c:smooth val="0"/>
          <c:extLst>
            <c:ext xmlns:c16="http://schemas.microsoft.com/office/drawing/2014/chart" uri="{C3380CC4-5D6E-409C-BE32-E72D297353CC}">
              <c16:uniqueId val="{00000001-ED66-4827-B9FD-F77E9DCD0455}"/>
            </c:ext>
          </c:extLst>
        </c:ser>
        <c:ser>
          <c:idx val="1"/>
          <c:order val="1"/>
          <c:tx>
            <c:strRef>
              <c:f>'D Warenexporte'!$D$1</c:f>
              <c:strCache>
                <c:ptCount val="1"/>
                <c:pt idx="0">
                  <c:v> Importe Industriewaren</c:v>
                </c:pt>
              </c:strCache>
            </c:strRef>
          </c:tx>
          <c:spPr>
            <a:ln w="76200">
              <a:solidFill>
                <a:srgbClr val="B22063"/>
              </a:solidFill>
            </a:ln>
          </c:spPr>
          <c:marker>
            <c:symbol val="none"/>
          </c:marker>
          <c:dLbls>
            <c:numFmt formatCode="#,##0" sourceLinked="0"/>
            <c:spPr>
              <a:noFill/>
              <a:ln>
                <a:noFill/>
              </a:ln>
              <a:effectLst/>
            </c:spPr>
            <c:txPr>
              <a:bodyPr/>
              <a:lstStyle/>
              <a:p>
                <a:pPr>
                  <a:defRPr sz="1600">
                    <a:solidFill>
                      <a:srgbClr val="B22063"/>
                    </a:solidFill>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 Warenexporte'!$A$30:$A$39</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'D Warenexporte'!$D$30:$D$39</c:f>
              <c:numCache>
                <c:formatCode>_-* #,##0\ _€_-;\-* #,##0\ _€_-;_-* "-"??\ _€_-;_-@_-</c:formatCode>
                <c:ptCount val="10"/>
                <c:pt idx="0">
                  <c:v>653.30950700000005</c:v>
                </c:pt>
                <c:pt idx="1">
                  <c:v>726.37197800000001</c:v>
                </c:pt>
                <c:pt idx="2">
                  <c:v>717.00072299999999</c:v>
                </c:pt>
                <c:pt idx="3">
                  <c:v>710.94557099999997</c:v>
                </c:pt>
                <c:pt idx="4">
                  <c:v>739.35446200000001</c:v>
                </c:pt>
                <c:pt idx="5">
                  <c:v>789.98642500000005</c:v>
                </c:pt>
                <c:pt idx="6">
                  <c:v>801.43503099999998</c:v>
                </c:pt>
                <c:pt idx="7">
                  <c:v>863.35860400000001</c:v>
                </c:pt>
                <c:pt idx="8" formatCode="General">
                  <c:v>908.07091500000001</c:v>
                </c:pt>
                <c:pt idx="9" formatCode="General">
                  <c:v>923.34588699999995</c:v>
                </c:pt>
              </c:numCache>
            </c:numRef>
          </c:val>
          <c:smooth val="0"/>
          <c:extLst>
            <c:ext xmlns:c16="http://schemas.microsoft.com/office/drawing/2014/chart" uri="{C3380CC4-5D6E-409C-BE32-E72D297353CC}">
              <c16:uniqueId val="{00000002-ED66-4827-B9FD-F77E9DCD0455}"/>
            </c:ext>
          </c:extLst>
        </c:ser>
        <c:dLbls>
          <c:showLegendKey val="0"/>
          <c:showVal val="0"/>
          <c:showCatName val="0"/>
          <c:showSerName val="0"/>
          <c:showPercent val="0"/>
          <c:showBubbleSize val="0"/>
        </c:dLbls>
        <c:marker val="1"/>
        <c:smooth val="0"/>
        <c:axId val="715447944"/>
        <c:axId val="422003920"/>
      </c:lineChart>
      <c:catAx>
        <c:axId val="715447944"/>
        <c:scaling>
          <c:orientation val="minMax"/>
        </c:scaling>
        <c:delete val="0"/>
        <c:axPos val="b"/>
        <c:majorGridlines>
          <c:spPr>
            <a:ln>
              <a:solidFill>
                <a:srgbClr val="969696"/>
              </a:solidFill>
              <a:prstDash val="dash"/>
            </a:ln>
          </c:spPr>
        </c:majorGridlines>
        <c:numFmt formatCode="General" sourceLinked="1"/>
        <c:majorTickMark val="out"/>
        <c:minorTickMark val="none"/>
        <c:tickLblPos val="nextTo"/>
        <c:txPr>
          <a:bodyPr/>
          <a:lstStyle/>
          <a:p>
            <a:pPr>
              <a:defRPr sz="1600">
                <a:solidFill>
                  <a:schemeClr val="tx1"/>
                </a:solidFill>
              </a:defRPr>
            </a:pPr>
            <a:endParaRPr lang="de-DE"/>
          </a:p>
        </c:txPr>
        <c:crossAx val="422003920"/>
        <c:crosses val="autoZero"/>
        <c:auto val="1"/>
        <c:lblAlgn val="ctr"/>
        <c:lblOffset val="100"/>
        <c:noMultiLvlLbl val="0"/>
      </c:catAx>
      <c:valAx>
        <c:axId val="422003920"/>
        <c:scaling>
          <c:orientation val="minMax"/>
        </c:scaling>
        <c:delete val="1"/>
        <c:axPos val="l"/>
        <c:numFmt formatCode="_-* #,##0\ _€_-;\-* #,##0\ _€_-;_-* &quot;-&quot;??\ _€_-;_-@_-" sourceLinked="1"/>
        <c:majorTickMark val="out"/>
        <c:minorTickMark val="none"/>
        <c:tickLblPos val="none"/>
        <c:crossAx val="715447944"/>
        <c:crosses val="autoZero"/>
        <c:crossBetween val="between"/>
      </c:valAx>
      <c:spPr>
        <a:ln w="25400">
          <a:noFill/>
        </a:ln>
      </c:spPr>
    </c:plotArea>
    <c:legend>
      <c:legendPos val="t"/>
      <c:layout>
        <c:manualLayout>
          <c:xMode val="edge"/>
          <c:yMode val="edge"/>
          <c:x val="9.5634138373222339E-4"/>
          <c:y val="9.1358953645042408E-3"/>
          <c:w val="0.99632325977815661"/>
          <c:h val="0.11979628631848113"/>
        </c:manualLayout>
      </c:layout>
      <c:overlay val="0"/>
      <c:spPr>
        <a:noFill/>
      </c:spPr>
      <c:txPr>
        <a:bodyPr/>
        <a:lstStyle/>
        <a:p>
          <a:pPr>
            <a:defRPr>
              <a:solidFill>
                <a:srgbClr val="4D4D4D"/>
              </a:solidFill>
            </a:defRPr>
          </a:pPr>
          <a:endParaRPr lang="de-DE"/>
        </a:p>
      </c:txPr>
    </c:legend>
    <c:plotVisOnly val="1"/>
    <c:dispBlanksAs val="gap"/>
    <c:showDLblsOverMax val="0"/>
  </c:chart>
  <c:spPr>
    <a:solidFill>
      <a:srgbClr val="EAEAEA"/>
    </a:solidFill>
    <a:ln w="25400">
      <a:noFill/>
    </a:ln>
  </c:spPr>
  <c:txPr>
    <a:bodyPr/>
    <a:lstStyle/>
    <a:p>
      <a:pPr>
        <a:defRPr sz="1400" b="1">
          <a:solidFill>
            <a:srgbClr val="003061"/>
          </a:solidFill>
          <a:latin typeface="+mn-lt"/>
          <a:ea typeface="Arial"/>
          <a:cs typeface="Arial"/>
        </a:defRPr>
      </a:pPr>
      <a:endParaRPr lang="de-DE"/>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D18-4619-A5BB-B4D561F3B5F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D18-4619-A5BB-B4D561F3B5F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D18-4619-A5BB-B4D561F3B5F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D18-4619-A5BB-B4D561F3B5F4}"/>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D18-4619-A5BB-B4D561F3B5F4}"/>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D18-4619-A5BB-B4D561F3B5F4}"/>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BD18-4619-A5BB-B4D561F3B5F4}"/>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BD18-4619-A5BB-B4D561F3B5F4}"/>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BD18-4619-A5BB-B4D561F3B5F4}"/>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BD18-4619-A5BB-B4D561F3B5F4}"/>
              </c:ext>
            </c:extLst>
          </c:dPt>
          <c:dLbls>
            <c:dLbl>
              <c:idx val="4"/>
              <c:layout>
                <c:manualLayout>
                  <c:x val="-2.1166666666666667E-2"/>
                  <c:y val="9.9953703703703697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9-BD18-4619-A5BB-B4D561F3B5F4}"/>
                </c:ext>
              </c:extLst>
            </c:dLbl>
            <c:dLbl>
              <c:idx val="5"/>
              <c:layout>
                <c:manualLayout>
                  <c:x val="-3.174908942502655E-2"/>
                  <c:y val="9.4495965046238181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5132598781661358"/>
                      <c:h val="0.16622318009247636"/>
                    </c:manualLayout>
                  </c15:layout>
                </c:ext>
                <c:ext xmlns:c16="http://schemas.microsoft.com/office/drawing/2014/chart" uri="{C3380CC4-5D6E-409C-BE32-E72D297353CC}">
                  <c16:uniqueId val="{0000000B-BD18-4619-A5BB-B4D561F3B5F4}"/>
                </c:ext>
              </c:extLst>
            </c:dLbl>
            <c:dLbl>
              <c:idx val="6"/>
              <c:layout>
                <c:manualLayout>
                  <c:x val="-0.1287638888888889"/>
                  <c:y val="5.5856481481481479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D-BD18-4619-A5BB-B4D561F3B5F4}"/>
                </c:ext>
              </c:extLst>
            </c:dLbl>
            <c:dLbl>
              <c:idx val="7"/>
              <c:layout>
                <c:manualLayout>
                  <c:x val="7.654913569642454E-8"/>
                  <c:y val="2.252324390328518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5567195865382691"/>
                      <c:h val="0.16926847854731111"/>
                    </c:manualLayout>
                  </c15:layout>
                </c:ext>
                <c:ext xmlns:c16="http://schemas.microsoft.com/office/drawing/2014/chart" uri="{C3380CC4-5D6E-409C-BE32-E72D297353CC}">
                  <c16:uniqueId val="{0000000F-BD18-4619-A5BB-B4D561F3B5F4}"/>
                </c:ext>
              </c:extLst>
            </c:dLbl>
            <c:dLbl>
              <c:idx val="8"/>
              <c:layout>
                <c:manualLayout>
                  <c:x val="5.2916915196587712E-3"/>
                  <c:y val="-5.9791570911529646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3889227192820645"/>
                      <c:h val="0.16926847854731111"/>
                    </c:manualLayout>
                  </c15:layout>
                </c:ext>
                <c:ext xmlns:c16="http://schemas.microsoft.com/office/drawing/2014/chart" uri="{C3380CC4-5D6E-409C-BE32-E72D297353CC}">
                  <c16:uniqueId val="{00000011-BD18-4619-A5BB-B4D561F3B5F4}"/>
                </c:ext>
              </c:extLst>
            </c:dLbl>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Tabelle5!$B$46:$B$55</c:f>
              <c:strCache>
                <c:ptCount val="10"/>
                <c:pt idx="0">
                  <c:v>Chemie und Pharma</c:v>
                </c:pt>
                <c:pt idx="1">
                  <c:v>Fahrzeuge</c:v>
                </c:pt>
                <c:pt idx="2">
                  <c:v>Elektronik</c:v>
                </c:pt>
                <c:pt idx="3">
                  <c:v>Maschinen</c:v>
                </c:pt>
                <c:pt idx="4">
                  <c:v>Nahrungsmittel</c:v>
                </c:pt>
                <c:pt idx="5">
                  <c:v>Stahl</c:v>
                </c:pt>
                <c:pt idx="6">
                  <c:v>Mineralöl</c:v>
                </c:pt>
                <c:pt idx="7">
                  <c:v>Metalle</c:v>
                </c:pt>
                <c:pt idx="8">
                  <c:v>Kunststoffprodukte</c:v>
                </c:pt>
                <c:pt idx="9">
                  <c:v>sonstige Industriewaren</c:v>
                </c:pt>
              </c:strCache>
            </c:strRef>
          </c:cat>
          <c:val>
            <c:numRef>
              <c:f>Tabelle5!$C$46:$C$55</c:f>
              <c:numCache>
                <c:formatCode>0</c:formatCode>
                <c:ptCount val="10"/>
                <c:pt idx="0">
                  <c:v>391.71973274599998</c:v>
                </c:pt>
                <c:pt idx="1">
                  <c:v>292.04590118900001</c:v>
                </c:pt>
                <c:pt idx="2">
                  <c:v>263.767313591</c:v>
                </c:pt>
                <c:pt idx="3">
                  <c:v>251.33701945000001</c:v>
                </c:pt>
                <c:pt idx="4">
                  <c:v>114.41898354999999</c:v>
                </c:pt>
                <c:pt idx="5">
                  <c:v>73.627947694</c:v>
                </c:pt>
                <c:pt idx="6">
                  <c:v>51.506485879000003</c:v>
                </c:pt>
                <c:pt idx="7">
                  <c:v>51.096772430000001</c:v>
                </c:pt>
                <c:pt idx="8">
                  <c:v>49.747364456</c:v>
                </c:pt>
                <c:pt idx="9">
                  <c:v>317.52518857900009</c:v>
                </c:pt>
              </c:numCache>
            </c:numRef>
          </c:val>
          <c:extLst>
            <c:ext xmlns:c16="http://schemas.microsoft.com/office/drawing/2014/chart" uri="{C3380CC4-5D6E-409C-BE32-E72D297353CC}">
              <c16:uniqueId val="{00000014-BD18-4619-A5BB-B4D561F3B5F4}"/>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1"/>
          <c:order val="0"/>
          <c:tx>
            <c:strRef>
              <c:f>'FuE BIP'!$A$4</c:f>
              <c:strCache>
                <c:ptCount val="1"/>
                <c:pt idx="0">
                  <c:v> Wirtschaft</c:v>
                </c:pt>
              </c:strCache>
            </c:strRef>
          </c:tx>
          <c:spPr>
            <a:solidFill>
              <a:srgbClr val="623C72"/>
            </a:solidFill>
            <a:ln>
              <a:noFill/>
            </a:ln>
            <a:effectLst/>
          </c:spPr>
          <c:invertIfNegative val="0"/>
          <c:dPt>
            <c:idx val="10"/>
            <c:invertIfNegative val="0"/>
            <c:bubble3D val="0"/>
            <c:spPr>
              <a:solidFill>
                <a:schemeClr val="accent4"/>
              </a:solidFill>
              <a:ln>
                <a:noFill/>
              </a:ln>
              <a:effectLst/>
            </c:spPr>
            <c:extLst>
              <c:ext xmlns:c16="http://schemas.microsoft.com/office/drawing/2014/chart" uri="{C3380CC4-5D6E-409C-BE32-E72D297353CC}">
                <c16:uniqueId val="{00000001-E5A3-48F3-80BE-B54A30C20460}"/>
              </c:ext>
            </c:extLst>
          </c:dPt>
          <c:dLbls>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BIP'!$Q$2,'FuE BIP'!$V$2,'FuE BIP'!$AA$2:$AG$2)</c:f>
              <c:strCache>
                <c:ptCount val="11"/>
                <c:pt idx="0">
                  <c:v>1995</c:v>
                </c:pt>
                <c:pt idx="1">
                  <c:v>2000</c:v>
                </c:pt>
                <c:pt idx="2">
                  <c:v>2005</c:v>
                </c:pt>
                <c:pt idx="3">
                  <c:v>2010</c:v>
                </c:pt>
                <c:pt idx="4">
                  <c:v>2015</c:v>
                </c:pt>
                <c:pt idx="5">
                  <c:v>2016</c:v>
                </c:pt>
                <c:pt idx="6">
                  <c:v>2017</c:v>
                </c:pt>
                <c:pt idx="7">
                  <c:v>2018</c:v>
                </c:pt>
                <c:pt idx="8">
                  <c:v>2019</c:v>
                </c:pt>
                <c:pt idx="9">
                  <c:v>2020</c:v>
                </c:pt>
                <c:pt idx="10">
                  <c:v>Ziel 2025</c:v>
                </c:pt>
              </c:strCache>
              <c:extLst/>
            </c:strRef>
          </c:cat>
          <c:val>
            <c:numRef>
              <c:f>('FuE BIP'!$G$4,'FuE BIP'!$L$4,'FuE BIP'!$Q$4,'FuE BIP'!$V$4,'FuE BIP'!$AA$4:$AG$4)</c:f>
              <c:numCache>
                <c:formatCode>General</c:formatCode>
                <c:ptCount val="11"/>
                <c:pt idx="0">
                  <c:v>1.41</c:v>
                </c:pt>
                <c:pt idx="1">
                  <c:v>1.68</c:v>
                </c:pt>
                <c:pt idx="2">
                  <c:v>1.68</c:v>
                </c:pt>
                <c:pt idx="3" formatCode="0.00">
                  <c:v>1.83</c:v>
                </c:pt>
                <c:pt idx="4" formatCode="0.00">
                  <c:v>2.0099999999999998</c:v>
                </c:pt>
                <c:pt idx="5" formatCode="0.00">
                  <c:v>2</c:v>
                </c:pt>
                <c:pt idx="6" formatCode="0.00">
                  <c:v>2.11</c:v>
                </c:pt>
                <c:pt idx="7" formatCode="0.00">
                  <c:v>2.14</c:v>
                </c:pt>
                <c:pt idx="8" formatCode="0.00">
                  <c:v>2.1800000000000002</c:v>
                </c:pt>
                <c:pt idx="9" formatCode="0.00">
                  <c:v>2.11</c:v>
                </c:pt>
                <c:pt idx="10" formatCode="0.00">
                  <c:v>3.5</c:v>
                </c:pt>
              </c:numCache>
              <c:extLst/>
            </c:numRef>
          </c:val>
          <c:extLst>
            <c:ext xmlns:c16="http://schemas.microsoft.com/office/drawing/2014/chart" uri="{C3380CC4-5D6E-409C-BE32-E72D297353CC}">
              <c16:uniqueId val="{00000002-E5A3-48F3-80BE-B54A30C20460}"/>
            </c:ext>
          </c:extLst>
        </c:ser>
        <c:ser>
          <c:idx val="0"/>
          <c:order val="1"/>
          <c:tx>
            <c:strRef>
              <c:f>'FuE BIP'!$B$7</c:f>
              <c:strCache>
                <c:ptCount val="1"/>
                <c:pt idx="0">
                  <c:v> Staat und Hochschulen</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BIP'!$Q$2,'FuE BIP'!$V$2,'FuE BIP'!$AA$2:$AG$2)</c:f>
              <c:strCache>
                <c:ptCount val="11"/>
                <c:pt idx="0">
                  <c:v>1995</c:v>
                </c:pt>
                <c:pt idx="1">
                  <c:v>2000</c:v>
                </c:pt>
                <c:pt idx="2">
                  <c:v>2005</c:v>
                </c:pt>
                <c:pt idx="3">
                  <c:v>2010</c:v>
                </c:pt>
                <c:pt idx="4">
                  <c:v>2015</c:v>
                </c:pt>
                <c:pt idx="5">
                  <c:v>2016</c:v>
                </c:pt>
                <c:pt idx="6">
                  <c:v>2017</c:v>
                </c:pt>
                <c:pt idx="7">
                  <c:v>2018</c:v>
                </c:pt>
                <c:pt idx="8">
                  <c:v>2019</c:v>
                </c:pt>
                <c:pt idx="9">
                  <c:v>2020</c:v>
                </c:pt>
                <c:pt idx="10">
                  <c:v>Ziel 2025</c:v>
                </c:pt>
              </c:strCache>
              <c:extLst/>
            </c:strRef>
          </c:cat>
          <c:val>
            <c:numRef>
              <c:f>('FuE BIP'!$G$7,'FuE BIP'!$L$7,'FuE BIP'!$Q$7,'FuE BIP'!$V$7,'FuE BIP'!$AA$7:$AG$7)</c:f>
              <c:numCache>
                <c:formatCode>General</c:formatCode>
                <c:ptCount val="11"/>
                <c:pt idx="0">
                  <c:v>0.72</c:v>
                </c:pt>
                <c:pt idx="1">
                  <c:v>0.71</c:v>
                </c:pt>
                <c:pt idx="2">
                  <c:v>0.75</c:v>
                </c:pt>
                <c:pt idx="3" formatCode="0.00">
                  <c:v>0.9</c:v>
                </c:pt>
                <c:pt idx="4" formatCode="0.00">
                  <c:v>0.91999999999999993</c:v>
                </c:pt>
                <c:pt idx="5" formatCode="0.00">
                  <c:v>0.94</c:v>
                </c:pt>
                <c:pt idx="6" formatCode="0.00">
                  <c:v>0.94</c:v>
                </c:pt>
                <c:pt idx="7" formatCode="0.00">
                  <c:v>0.97</c:v>
                </c:pt>
                <c:pt idx="8" formatCode="0.00">
                  <c:v>0.98</c:v>
                </c:pt>
                <c:pt idx="9" formatCode="0.00">
                  <c:v>1.02</c:v>
                </c:pt>
              </c:numCache>
              <c:extLst/>
            </c:numRef>
          </c:val>
          <c:extLst>
            <c:ext xmlns:c16="http://schemas.microsoft.com/office/drawing/2014/chart" uri="{C3380CC4-5D6E-409C-BE32-E72D297353CC}">
              <c16:uniqueId val="{00000003-E5A3-48F3-80BE-B54A30C20460}"/>
            </c:ext>
          </c:extLst>
        </c:ser>
        <c:dLbls>
          <c:showLegendKey val="0"/>
          <c:showVal val="0"/>
          <c:showCatName val="0"/>
          <c:showSerName val="0"/>
          <c:showPercent val="0"/>
          <c:showBubbleSize val="0"/>
        </c:dLbls>
        <c:gapWidth val="50"/>
        <c:overlap val="100"/>
        <c:axId val="545014872"/>
        <c:axId val="545020360"/>
      </c:barChart>
      <c:catAx>
        <c:axId val="5450148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crossAx val="545020360"/>
        <c:crosses val="autoZero"/>
        <c:auto val="1"/>
        <c:lblAlgn val="ctr"/>
        <c:lblOffset val="100"/>
        <c:noMultiLvlLbl val="0"/>
      </c:catAx>
      <c:valAx>
        <c:axId val="545020360"/>
        <c:scaling>
          <c:orientation val="minMax"/>
        </c:scaling>
        <c:delete val="1"/>
        <c:axPos val="l"/>
        <c:numFmt formatCode="General" sourceLinked="1"/>
        <c:majorTickMark val="out"/>
        <c:minorTickMark val="none"/>
        <c:tickLblPos val="nextTo"/>
        <c:crossAx val="545014872"/>
        <c:crosses val="autoZero"/>
        <c:crossBetween val="between"/>
      </c:valAx>
      <c:spPr>
        <a:noFill/>
        <a:ln w="25400">
          <a:noFill/>
        </a:ln>
        <a:effectLst/>
      </c:spPr>
    </c:plotArea>
    <c:legend>
      <c:legendPos val="t"/>
      <c:overlay val="0"/>
      <c:spPr>
        <a:solidFill>
          <a:srgbClr val="EFEDEE"/>
        </a:solid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showDLblsOverMax val="0"/>
  </c:chart>
  <c:spPr>
    <a:solidFill>
      <a:srgbClr val="EFEDEE"/>
    </a:solidFill>
    <a:ln w="25400" cap="flat" cmpd="sng" algn="ctr">
      <a:noFill/>
      <a:round/>
    </a:ln>
    <a:effectLst/>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333578541949561"/>
          <c:y val="1.2115731891924036E-2"/>
          <c:w val="0.52137204221736744"/>
          <c:h val="0.98648870613901007"/>
        </c:manualLayout>
      </c:layout>
      <c:barChart>
        <c:barDir val="bar"/>
        <c:grouping val="clustered"/>
        <c:varyColors val="0"/>
        <c:ser>
          <c:idx val="0"/>
          <c:order val="0"/>
          <c:spPr>
            <a:solidFill>
              <a:srgbClr val="BE952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Forschungsfelder!$A$42:$A$53</c:f>
              <c:strCache>
                <c:ptCount val="12"/>
                <c:pt idx="0">
                  <c:v>Sicherheit</c:v>
                </c:pt>
                <c:pt idx="1">
                  <c:v>Luft-, Raumfahrt</c:v>
                </c:pt>
                <c:pt idx="2">
                  <c:v>Informations- und Kommunikationstechnologien</c:v>
                </c:pt>
                <c:pt idx="3">
                  <c:v>Optische Technologie</c:v>
                </c:pt>
                <c:pt idx="4">
                  <c:v>Fahrzeug- und Verkehrstechnologie</c:v>
                </c:pt>
                <c:pt idx="5">
                  <c:v>Innovative Dienstleistungen</c:v>
                </c:pt>
                <c:pt idx="6">
                  <c:v>Energieforschung, Energietechnologie</c:v>
                </c:pt>
                <c:pt idx="7">
                  <c:v>Bioökonomie</c:v>
                </c:pt>
                <c:pt idx="8">
                  <c:v>Ernährung, Landwirtschaft, Verbraucherschutz</c:v>
                </c:pt>
                <c:pt idx="9">
                  <c:v>Nano- und Werkstofftechnologie</c:v>
                </c:pt>
                <c:pt idx="10">
                  <c:v>Gesundheitsforschung und Gesundheitswirtschaft</c:v>
                </c:pt>
                <c:pt idx="11">
                  <c:v>Klima, Umwelt, Nachhaltigkeit</c:v>
                </c:pt>
              </c:strCache>
            </c:strRef>
          </c:cat>
          <c:val>
            <c:numRef>
              <c:f>Forschungsfelder!$J$42:$J$53</c:f>
              <c:numCache>
                <c:formatCode>0.0%</c:formatCode>
                <c:ptCount val="12"/>
                <c:pt idx="0">
                  <c:v>3.3018867924528301E-2</c:v>
                </c:pt>
                <c:pt idx="1">
                  <c:v>4.2452830188679243E-2</c:v>
                </c:pt>
                <c:pt idx="2">
                  <c:v>5.1886792452830191E-2</c:v>
                </c:pt>
                <c:pt idx="3">
                  <c:v>6.6037735849056603E-2</c:v>
                </c:pt>
                <c:pt idx="4">
                  <c:v>9.4339622641509441E-2</c:v>
                </c:pt>
                <c:pt idx="5">
                  <c:v>0.10377358490566038</c:v>
                </c:pt>
                <c:pt idx="6">
                  <c:v>0.11320754716981132</c:v>
                </c:pt>
                <c:pt idx="7">
                  <c:v>0.14150943396226415</c:v>
                </c:pt>
                <c:pt idx="8">
                  <c:v>0.16037735849056603</c:v>
                </c:pt>
                <c:pt idx="9">
                  <c:v>0.27830188679245282</c:v>
                </c:pt>
                <c:pt idx="10">
                  <c:v>0.28301886792452829</c:v>
                </c:pt>
                <c:pt idx="11">
                  <c:v>0.37735849056603776</c:v>
                </c:pt>
              </c:numCache>
            </c:numRef>
          </c:val>
          <c:extLst>
            <c:ext xmlns:c16="http://schemas.microsoft.com/office/drawing/2014/chart" uri="{C3380CC4-5D6E-409C-BE32-E72D297353CC}">
              <c16:uniqueId val="{00000000-F1EA-4F22-B167-E5C71D56AF2F}"/>
            </c:ext>
          </c:extLst>
        </c:ser>
        <c:dLbls>
          <c:showLegendKey val="0"/>
          <c:showVal val="0"/>
          <c:showCatName val="0"/>
          <c:showSerName val="0"/>
          <c:showPercent val="0"/>
          <c:showBubbleSize val="0"/>
        </c:dLbls>
        <c:gapWidth val="30"/>
        <c:axId val="356511608"/>
        <c:axId val="356512392"/>
      </c:barChart>
      <c:catAx>
        <c:axId val="356511608"/>
        <c:scaling>
          <c:orientation val="minMax"/>
        </c:scaling>
        <c:delete val="0"/>
        <c:axPos val="l"/>
        <c:numFmt formatCode="General" sourceLinked="1"/>
        <c:majorTickMark val="out"/>
        <c:minorTickMark val="none"/>
        <c:tickLblPos val="nextTo"/>
        <c:spPr>
          <a:noFill/>
          <a:ln w="9525" cap="flat" cmpd="sng" algn="ctr">
            <a:solidFill>
              <a:srgbClr val="AAAAAA"/>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Arial"/>
                <a:cs typeface="Arial"/>
              </a:defRPr>
            </a:pPr>
            <a:endParaRPr lang="de-DE"/>
          </a:p>
        </c:txPr>
        <c:crossAx val="356512392"/>
        <c:crosses val="autoZero"/>
        <c:auto val="1"/>
        <c:lblAlgn val="ctr"/>
        <c:lblOffset val="100"/>
        <c:noMultiLvlLbl val="0"/>
      </c:catAx>
      <c:valAx>
        <c:axId val="356512392"/>
        <c:scaling>
          <c:orientation val="minMax"/>
          <c:max val="0.5"/>
        </c:scaling>
        <c:delete val="1"/>
        <c:axPos val="b"/>
        <c:numFmt formatCode="0%" sourceLinked="0"/>
        <c:majorTickMark val="out"/>
        <c:minorTickMark val="none"/>
        <c:tickLblPos val="nextTo"/>
        <c:crossAx val="356511608"/>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381211426869678"/>
          <c:y val="8.9150512797087442E-3"/>
          <c:w val="0.54442382827692426"/>
          <c:h val="0.97563761236132218"/>
        </c:manualLayout>
      </c:layout>
      <c:barChart>
        <c:barDir val="bar"/>
        <c:grouping val="clustered"/>
        <c:varyColors val="0"/>
        <c:ser>
          <c:idx val="0"/>
          <c:order val="0"/>
          <c:tx>
            <c:strRef>
              <c:f>'Übersicht WEF'!$C$19</c:f>
              <c:strCache>
                <c:ptCount val="1"/>
                <c:pt idx="0">
                  <c:v>2016/2017</c:v>
                </c:pt>
              </c:strCache>
            </c:strRef>
          </c:tx>
          <c:spPr>
            <a:solidFill>
              <a:srgbClr val="B22063"/>
            </a:solidFill>
          </c:spPr>
          <c:invertIfNegative val="0"/>
          <c:dPt>
            <c:idx val="0"/>
            <c:invertIfNegative val="0"/>
            <c:bubble3D val="0"/>
            <c:spPr>
              <a:solidFill>
                <a:srgbClr val="166E79"/>
              </a:solidFill>
            </c:spPr>
            <c:extLst>
              <c:ext xmlns:c16="http://schemas.microsoft.com/office/drawing/2014/chart" uri="{C3380CC4-5D6E-409C-BE32-E72D297353CC}">
                <c16:uniqueId val="{00000001-B49B-47DD-8E0C-4B88BECE6881}"/>
              </c:ext>
            </c:extLst>
          </c:dPt>
          <c:dPt>
            <c:idx val="1"/>
            <c:invertIfNegative val="0"/>
            <c:bubble3D val="0"/>
            <c:spPr>
              <a:solidFill>
                <a:srgbClr val="166E79"/>
              </a:solidFill>
            </c:spPr>
            <c:extLst>
              <c:ext xmlns:c16="http://schemas.microsoft.com/office/drawing/2014/chart" uri="{C3380CC4-5D6E-409C-BE32-E72D297353CC}">
                <c16:uniqueId val="{00000003-B49B-47DD-8E0C-4B88BECE6881}"/>
              </c:ext>
            </c:extLst>
          </c:dPt>
          <c:dPt>
            <c:idx val="2"/>
            <c:invertIfNegative val="0"/>
            <c:bubble3D val="0"/>
            <c:spPr>
              <a:solidFill>
                <a:schemeClr val="accent3"/>
              </a:solidFill>
            </c:spPr>
            <c:extLst>
              <c:ext xmlns:c16="http://schemas.microsoft.com/office/drawing/2014/chart" uri="{C3380CC4-5D6E-409C-BE32-E72D297353CC}">
                <c16:uniqueId val="{00000005-B49B-47DD-8E0C-4B88BECE6881}"/>
              </c:ext>
            </c:extLst>
          </c:dPt>
          <c:dPt>
            <c:idx val="3"/>
            <c:invertIfNegative val="0"/>
            <c:bubble3D val="0"/>
            <c:spPr>
              <a:solidFill>
                <a:schemeClr val="accent3"/>
              </a:solidFill>
            </c:spPr>
            <c:extLst>
              <c:ext xmlns:c16="http://schemas.microsoft.com/office/drawing/2014/chart" uri="{C3380CC4-5D6E-409C-BE32-E72D297353CC}">
                <c16:uniqueId val="{00000007-B49B-47DD-8E0C-4B88BECE6881}"/>
              </c:ext>
            </c:extLst>
          </c:dPt>
          <c:dPt>
            <c:idx val="4"/>
            <c:invertIfNegative val="0"/>
            <c:bubble3D val="0"/>
            <c:spPr>
              <a:solidFill>
                <a:srgbClr val="BE9528"/>
              </a:solidFill>
            </c:spPr>
            <c:extLst>
              <c:ext xmlns:c16="http://schemas.microsoft.com/office/drawing/2014/chart" uri="{C3380CC4-5D6E-409C-BE32-E72D297353CC}">
                <c16:uniqueId val="{00000009-B49B-47DD-8E0C-4B88BECE6881}"/>
              </c:ext>
            </c:extLst>
          </c:dPt>
          <c:dPt>
            <c:idx val="5"/>
            <c:invertIfNegative val="0"/>
            <c:bubble3D val="0"/>
            <c:spPr>
              <a:solidFill>
                <a:srgbClr val="BE9528"/>
              </a:solidFill>
            </c:spPr>
            <c:extLst>
              <c:ext xmlns:c16="http://schemas.microsoft.com/office/drawing/2014/chart" uri="{C3380CC4-5D6E-409C-BE32-E72D297353CC}">
                <c16:uniqueId val="{0000000B-B49B-47DD-8E0C-4B88BECE6881}"/>
              </c:ext>
            </c:extLst>
          </c:dPt>
          <c:dPt>
            <c:idx val="6"/>
            <c:invertIfNegative val="0"/>
            <c:bubble3D val="0"/>
            <c:spPr>
              <a:solidFill>
                <a:schemeClr val="accent5"/>
              </a:solidFill>
            </c:spPr>
            <c:extLst>
              <c:ext xmlns:c16="http://schemas.microsoft.com/office/drawing/2014/chart" uri="{C3380CC4-5D6E-409C-BE32-E72D297353CC}">
                <c16:uniqueId val="{0000000D-B49B-47DD-8E0C-4B88BECE6881}"/>
              </c:ext>
            </c:extLst>
          </c:dPt>
          <c:dPt>
            <c:idx val="7"/>
            <c:invertIfNegative val="0"/>
            <c:bubble3D val="0"/>
            <c:spPr>
              <a:solidFill>
                <a:schemeClr val="accent5"/>
              </a:solidFill>
            </c:spPr>
            <c:extLst>
              <c:ext xmlns:c16="http://schemas.microsoft.com/office/drawing/2014/chart" uri="{C3380CC4-5D6E-409C-BE32-E72D297353CC}">
                <c16:uniqueId val="{0000000F-B49B-47DD-8E0C-4B88BECE6881}"/>
              </c:ext>
            </c:extLst>
          </c:dPt>
          <c:dPt>
            <c:idx val="8"/>
            <c:invertIfNegative val="0"/>
            <c:bubble3D val="0"/>
            <c:spPr>
              <a:solidFill>
                <a:schemeClr val="accent5"/>
              </a:solidFill>
            </c:spPr>
            <c:extLst>
              <c:ext xmlns:c16="http://schemas.microsoft.com/office/drawing/2014/chart" uri="{C3380CC4-5D6E-409C-BE32-E72D297353CC}">
                <c16:uniqueId val="{00000011-B49B-47DD-8E0C-4B88BECE6881}"/>
              </c:ext>
            </c:extLst>
          </c:dPt>
          <c:dPt>
            <c:idx val="9"/>
            <c:invertIfNegative val="0"/>
            <c:bubble3D val="0"/>
            <c:spPr>
              <a:solidFill>
                <a:schemeClr val="accent5"/>
              </a:solidFill>
            </c:spPr>
            <c:extLst>
              <c:ext xmlns:c16="http://schemas.microsoft.com/office/drawing/2014/chart" uri="{C3380CC4-5D6E-409C-BE32-E72D297353CC}">
                <c16:uniqueId val="{00000013-B49B-47DD-8E0C-4B88BECE6881}"/>
              </c:ext>
            </c:extLst>
          </c:dPt>
          <c:dPt>
            <c:idx val="10"/>
            <c:invertIfNegative val="0"/>
            <c:bubble3D val="0"/>
            <c:extLst>
              <c:ext xmlns:c16="http://schemas.microsoft.com/office/drawing/2014/chart" uri="{C3380CC4-5D6E-409C-BE32-E72D297353CC}">
                <c16:uniqueId val="{00000014-B49B-47DD-8E0C-4B88BECE6881}"/>
              </c:ext>
            </c:extLst>
          </c:dPt>
          <c:dPt>
            <c:idx val="11"/>
            <c:invertIfNegative val="0"/>
            <c:bubble3D val="0"/>
            <c:extLst>
              <c:ext xmlns:c16="http://schemas.microsoft.com/office/drawing/2014/chart" uri="{C3380CC4-5D6E-409C-BE32-E72D297353CC}">
                <c16:uniqueId val="{00000015-B49B-47DD-8E0C-4B88BECE6881}"/>
              </c:ext>
            </c:extLst>
          </c:dPt>
          <c:dPt>
            <c:idx val="12"/>
            <c:invertIfNegative val="0"/>
            <c:bubble3D val="0"/>
            <c:extLst>
              <c:ext xmlns:c16="http://schemas.microsoft.com/office/drawing/2014/chart" uri="{C3380CC4-5D6E-409C-BE32-E72D297353CC}">
                <c16:uniqueId val="{00000016-B49B-47DD-8E0C-4B88BECE6881}"/>
              </c:ext>
            </c:extLst>
          </c:dPt>
          <c:dLbls>
            <c:spPr>
              <a:noFill/>
              <a:ln>
                <a:noFill/>
              </a:ln>
              <a:effectLst/>
            </c:spPr>
            <c:txPr>
              <a:bodyPr/>
              <a:lstStyle/>
              <a:p>
                <a:pPr>
                  <a:defRPr sz="1600" b="1">
                    <a:solidFill>
                      <a:schemeClr val="tx1"/>
                    </a:solidFil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'Übersicht WEF'!$A$93:$A$106</c:f>
              <c:strCache>
                <c:ptCount val="9"/>
                <c:pt idx="0">
                  <c:v>Qualität der Forschungseinrichtungen</c:v>
                </c:pt>
                <c:pt idx="1">
                  <c:v>Qualität von Absolventen</c:v>
                </c:pt>
                <c:pt idx="2">
                  <c:v>Verfügbarkeit von Fachkräften</c:v>
                </c:pt>
                <c:pt idx="3">
                  <c:v>Weiterbildung in Unternehmen</c:v>
                </c:pt>
                <c:pt idx="4">
                  <c:v>Digitale Bildung der Bevölkerung</c:v>
                </c:pt>
                <c:pt idx="5">
                  <c:v>Zustand der Straßen</c:v>
                </c:pt>
                <c:pt idx="6">
                  <c:v>IKT Durchdringung</c:v>
                </c:pt>
                <c:pt idx="7">
                  <c:v>Kosten, um ein Unternehmen zu gründen</c:v>
                </c:pt>
                <c:pt idx="8">
                  <c:v>Lohnsteuersatz</c:v>
                </c:pt>
              </c:strCache>
            </c:strRef>
          </c:cat>
          <c:val>
            <c:numRef>
              <c:f>'Übersicht WEF'!$C$93:$C$106</c:f>
              <c:numCache>
                <c:formatCode>General</c:formatCode>
                <c:ptCount val="9"/>
                <c:pt idx="0">
                  <c:v>4</c:v>
                </c:pt>
                <c:pt idx="1">
                  <c:v>13</c:v>
                </c:pt>
                <c:pt idx="2">
                  <c:v>20</c:v>
                </c:pt>
                <c:pt idx="3">
                  <c:v>20</c:v>
                </c:pt>
                <c:pt idx="4">
                  <c:v>21</c:v>
                </c:pt>
                <c:pt idx="5">
                  <c:v>22</c:v>
                </c:pt>
                <c:pt idx="6">
                  <c:v>36</c:v>
                </c:pt>
                <c:pt idx="7">
                  <c:v>72</c:v>
                </c:pt>
                <c:pt idx="8">
                  <c:v>99</c:v>
                </c:pt>
              </c:numCache>
            </c:numRef>
          </c:val>
          <c:extLst>
            <c:ext xmlns:c16="http://schemas.microsoft.com/office/drawing/2014/chart" uri="{C3380CC4-5D6E-409C-BE32-E72D297353CC}">
              <c16:uniqueId val="{00000017-B49B-47DD-8E0C-4B88BECE6881}"/>
            </c:ext>
          </c:extLst>
        </c:ser>
        <c:dLbls>
          <c:showLegendKey val="0"/>
          <c:showVal val="0"/>
          <c:showCatName val="0"/>
          <c:showSerName val="0"/>
          <c:showPercent val="0"/>
          <c:showBubbleSize val="0"/>
        </c:dLbls>
        <c:gapWidth val="30"/>
        <c:overlap val="100"/>
        <c:axId val="354431568"/>
        <c:axId val="354431176"/>
      </c:barChart>
      <c:valAx>
        <c:axId val="354431176"/>
        <c:scaling>
          <c:orientation val="minMax"/>
        </c:scaling>
        <c:delete val="1"/>
        <c:axPos val="b"/>
        <c:numFmt formatCode="General" sourceLinked="1"/>
        <c:majorTickMark val="none"/>
        <c:minorTickMark val="none"/>
        <c:tickLblPos val="low"/>
        <c:crossAx val="354431568"/>
        <c:crosses val="max"/>
        <c:crossBetween val="between"/>
      </c:valAx>
      <c:catAx>
        <c:axId val="354431568"/>
        <c:scaling>
          <c:orientation val="maxMin"/>
        </c:scaling>
        <c:delete val="0"/>
        <c:axPos val="l"/>
        <c:numFmt formatCode="General" sourceLinked="0"/>
        <c:majorTickMark val="out"/>
        <c:minorTickMark val="none"/>
        <c:tickLblPos val="nextTo"/>
        <c:spPr>
          <a:ln>
            <a:solidFill>
              <a:srgbClr val="969696"/>
            </a:solidFill>
          </a:ln>
        </c:spPr>
        <c:txPr>
          <a:bodyPr/>
          <a:lstStyle/>
          <a:p>
            <a:pPr>
              <a:defRPr sz="1400" b="0">
                <a:solidFill>
                  <a:schemeClr val="tx1"/>
                </a:solidFill>
              </a:defRPr>
            </a:pPr>
            <a:endParaRPr lang="de-DE"/>
          </a:p>
        </c:txPr>
        <c:crossAx val="354431176"/>
        <c:crosses val="autoZero"/>
        <c:auto val="1"/>
        <c:lblAlgn val="ctr"/>
        <c:lblOffset val="100"/>
        <c:noMultiLvlLbl val="0"/>
      </c:catAx>
      <c:spPr>
        <a:noFill/>
        <a:ln w="25400">
          <a:noFill/>
        </a:ln>
      </c:spPr>
    </c:plotArea>
    <c:plotVisOnly val="1"/>
    <c:dispBlanksAs val="gap"/>
    <c:showDLblsOverMax val="0"/>
  </c:chart>
  <c:spPr>
    <a:solidFill>
      <a:srgbClr val="EAEAEA"/>
    </a:solidFill>
    <a:ln w="25400">
      <a:noFill/>
    </a:ln>
  </c:spPr>
  <c:txPr>
    <a:bodyPr/>
    <a:lstStyle/>
    <a:p>
      <a:pPr>
        <a:defRPr sz="1200">
          <a:solidFill>
            <a:schemeClr val="tx1"/>
          </a:solidFill>
          <a:latin typeface="+mn-lt"/>
          <a:ea typeface="Arial"/>
          <a:cs typeface="Arial"/>
        </a:defRPr>
      </a:pPr>
      <a:endParaRPr lang="de-DE"/>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814861111111114"/>
          <c:y val="9.1358953645042408E-3"/>
          <c:w val="0.78861138888888893"/>
          <c:h val="0.99086410463549579"/>
        </c:manualLayout>
      </c:layout>
      <c:barChart>
        <c:barDir val="bar"/>
        <c:grouping val="clustered"/>
        <c:varyColors val="0"/>
        <c:ser>
          <c:idx val="0"/>
          <c:order val="0"/>
          <c:spPr>
            <a:solidFill>
              <a:schemeClr val="accent3"/>
            </a:solidFill>
            <a:ln>
              <a:noFill/>
            </a:ln>
            <a:effectLst/>
          </c:spPr>
          <c:invertIfNegative val="0"/>
          <c:dPt>
            <c:idx val="10"/>
            <c:invertIfNegative val="0"/>
            <c:bubble3D val="0"/>
            <c:spPr>
              <a:solidFill>
                <a:schemeClr val="accent5"/>
              </a:solidFill>
              <a:ln>
                <a:noFill/>
              </a:ln>
              <a:effectLst/>
            </c:spPr>
            <c:extLst>
              <c:ext xmlns:c16="http://schemas.microsoft.com/office/drawing/2014/chart" uri="{C3380CC4-5D6E-409C-BE32-E72D297353CC}">
                <c16:uniqueId val="{00000001-795F-4BA1-A3F3-7FDB4169EEE2}"/>
              </c:ext>
            </c:extLst>
          </c:dPt>
          <c:dPt>
            <c:idx val="11"/>
            <c:invertIfNegative val="0"/>
            <c:bubble3D val="0"/>
            <c:spPr>
              <a:solidFill>
                <a:schemeClr val="accent3"/>
              </a:solidFill>
              <a:ln>
                <a:noFill/>
              </a:ln>
              <a:effectLst/>
            </c:spPr>
            <c:extLst>
              <c:ext xmlns:c16="http://schemas.microsoft.com/office/drawing/2014/chart" uri="{C3380CC4-5D6E-409C-BE32-E72D297353CC}">
                <c16:uniqueId val="{00000003-795F-4BA1-A3F3-7FDB4169EEE2}"/>
              </c:ext>
            </c:extLst>
          </c:dPt>
          <c:dPt>
            <c:idx val="12"/>
            <c:invertIfNegative val="0"/>
            <c:bubble3D val="0"/>
            <c:spPr>
              <a:solidFill>
                <a:schemeClr val="accent3"/>
              </a:solidFill>
              <a:ln>
                <a:noFill/>
              </a:ln>
              <a:effectLst/>
            </c:spPr>
            <c:extLst>
              <c:ext xmlns:c16="http://schemas.microsoft.com/office/drawing/2014/chart" uri="{C3380CC4-5D6E-409C-BE32-E72D297353CC}">
                <c16:uniqueId val="{00000005-795F-4BA1-A3F3-7FDB4169EEE2}"/>
              </c:ext>
            </c:extLst>
          </c:dPt>
          <c:dPt>
            <c:idx val="14"/>
            <c:invertIfNegative val="0"/>
            <c:bubble3D val="0"/>
            <c:spPr>
              <a:solidFill>
                <a:schemeClr val="accent3"/>
              </a:solidFill>
              <a:ln>
                <a:noFill/>
              </a:ln>
              <a:effectLst/>
            </c:spPr>
            <c:extLst>
              <c:ext xmlns:c16="http://schemas.microsoft.com/office/drawing/2014/chart" uri="{C3380CC4-5D6E-409C-BE32-E72D297353CC}">
                <c16:uniqueId val="{00000007-795F-4BA1-A3F3-7FDB4169EEE2}"/>
              </c:ext>
            </c:extLst>
          </c:dPt>
          <c:dPt>
            <c:idx val="15"/>
            <c:invertIfNegative val="0"/>
            <c:bubble3D val="0"/>
            <c:spPr>
              <a:solidFill>
                <a:schemeClr val="accent1"/>
              </a:solidFill>
              <a:ln>
                <a:noFill/>
              </a:ln>
              <a:effectLst/>
            </c:spPr>
            <c:extLst>
              <c:ext xmlns:c16="http://schemas.microsoft.com/office/drawing/2014/chart" uri="{C3380CC4-5D6E-409C-BE32-E72D297353CC}">
                <c16:uniqueId val="{00000009-795F-4BA1-A3F3-7FDB4169EEE2}"/>
              </c:ext>
            </c:extLst>
          </c:dPt>
          <c:dPt>
            <c:idx val="16"/>
            <c:invertIfNegative val="0"/>
            <c:bubble3D val="0"/>
            <c:spPr>
              <a:solidFill>
                <a:schemeClr val="accent1"/>
              </a:solidFill>
              <a:ln>
                <a:noFill/>
              </a:ln>
              <a:effectLst/>
            </c:spPr>
            <c:extLst>
              <c:ext xmlns:c16="http://schemas.microsoft.com/office/drawing/2014/chart" uri="{C3380CC4-5D6E-409C-BE32-E72D297353CC}">
                <c16:uniqueId val="{0000000B-795F-4BA1-A3F3-7FDB4169EEE2}"/>
              </c:ext>
            </c:extLst>
          </c:dPt>
          <c:dLbls>
            <c:dLbl>
              <c:idx val="1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1-795F-4BA1-A3F3-7FDB4169EEE2}"/>
                </c:ext>
              </c:extLst>
            </c:dLbl>
            <c:dLbl>
              <c:idx val="15"/>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9-795F-4BA1-A3F3-7FDB4169EEE2}"/>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Strompreis_Vergleich!$G$37:$G$52</c:f>
              <c:strCache>
                <c:ptCount val="16"/>
                <c:pt idx="0">
                  <c:v>Norway</c:v>
                </c:pt>
                <c:pt idx="1">
                  <c:v>Finland</c:v>
                </c:pt>
                <c:pt idx="2">
                  <c:v>Turkey</c:v>
                </c:pt>
                <c:pt idx="3">
                  <c:v>France</c:v>
                </c:pt>
                <c:pt idx="4">
                  <c:v>Netherlands</c:v>
                </c:pt>
                <c:pt idx="5">
                  <c:v>Spain</c:v>
                </c:pt>
                <c:pt idx="6">
                  <c:v>Czech Republic</c:v>
                </c:pt>
                <c:pt idx="7">
                  <c:v>Belgium</c:v>
                </c:pt>
                <c:pt idx="8">
                  <c:v>Denmark</c:v>
                </c:pt>
                <c:pt idx="9">
                  <c:v>Poland</c:v>
                </c:pt>
                <c:pt idx="10">
                  <c:v>EU</c:v>
                </c:pt>
                <c:pt idx="11">
                  <c:v>Italy</c:v>
                </c:pt>
                <c:pt idx="12">
                  <c:v>Austria</c:v>
                </c:pt>
                <c:pt idx="13">
                  <c:v>Slovakia</c:v>
                </c:pt>
                <c:pt idx="14">
                  <c:v>Ireland</c:v>
                </c:pt>
                <c:pt idx="15">
                  <c:v>Germany</c:v>
                </c:pt>
              </c:strCache>
            </c:strRef>
          </c:cat>
          <c:val>
            <c:numRef>
              <c:f>Strompreis_Vergleich!$H$37:$H$52</c:f>
              <c:numCache>
                <c:formatCode>General</c:formatCode>
                <c:ptCount val="16"/>
                <c:pt idx="0">
                  <c:v>3.84</c:v>
                </c:pt>
                <c:pt idx="1">
                  <c:v>5.23</c:v>
                </c:pt>
                <c:pt idx="2">
                  <c:v>5.37</c:v>
                </c:pt>
                <c:pt idx="3">
                  <c:v>6.59</c:v>
                </c:pt>
                <c:pt idx="4">
                  <c:v>6.73</c:v>
                </c:pt>
                <c:pt idx="5">
                  <c:v>6.89</c:v>
                </c:pt>
                <c:pt idx="6">
                  <c:v>7.01</c:v>
                </c:pt>
                <c:pt idx="7">
                  <c:v>7.2</c:v>
                </c:pt>
                <c:pt idx="8">
                  <c:v>7.27</c:v>
                </c:pt>
                <c:pt idx="9">
                  <c:v>8.2899999999999991</c:v>
                </c:pt>
                <c:pt idx="10">
                  <c:v>8.39</c:v>
                </c:pt>
                <c:pt idx="11">
                  <c:v>9.02</c:v>
                </c:pt>
                <c:pt idx="12">
                  <c:v>9.25</c:v>
                </c:pt>
                <c:pt idx="13">
                  <c:v>10.63</c:v>
                </c:pt>
                <c:pt idx="14">
                  <c:v>10.82</c:v>
                </c:pt>
                <c:pt idx="15">
                  <c:v>11.49</c:v>
                </c:pt>
              </c:numCache>
            </c:numRef>
          </c:val>
          <c:extLst>
            <c:ext xmlns:c16="http://schemas.microsoft.com/office/drawing/2014/chart" uri="{C3380CC4-5D6E-409C-BE32-E72D297353CC}">
              <c16:uniqueId val="{0000000C-795F-4BA1-A3F3-7FDB4169EEE2}"/>
            </c:ext>
          </c:extLst>
        </c:ser>
        <c:dLbls>
          <c:dLblPos val="outEnd"/>
          <c:showLegendKey val="0"/>
          <c:showVal val="1"/>
          <c:showCatName val="0"/>
          <c:showSerName val="0"/>
          <c:showPercent val="0"/>
          <c:showBubbleSize val="0"/>
        </c:dLbls>
        <c:gapWidth val="25"/>
        <c:axId val="698375584"/>
        <c:axId val="698375976"/>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339299644188224"/>
          <c:y val="1.2083360609136423E-2"/>
          <c:w val="0.76660700355811773"/>
          <c:h val="0.97563761236132218"/>
        </c:manualLayout>
      </c:layout>
      <c:barChart>
        <c:barDir val="bar"/>
        <c:grouping val="stacked"/>
        <c:varyColors val="0"/>
        <c:ser>
          <c:idx val="0"/>
          <c:order val="0"/>
          <c:spPr>
            <a:solidFill>
              <a:srgbClr val="BE9528"/>
            </a:solidFill>
            <a:ln>
              <a:noFill/>
            </a:ln>
          </c:spPr>
          <c:invertIfNegative val="0"/>
          <c:dPt>
            <c:idx val="3"/>
            <c:invertIfNegative val="0"/>
            <c:bubble3D val="0"/>
            <c:extLst>
              <c:ext xmlns:c16="http://schemas.microsoft.com/office/drawing/2014/chart" uri="{C3380CC4-5D6E-409C-BE32-E72D297353CC}">
                <c16:uniqueId val="{00000000-EB31-473E-A84D-0A3A6E413974}"/>
              </c:ext>
            </c:extLst>
          </c:dPt>
          <c:dPt>
            <c:idx val="4"/>
            <c:invertIfNegative val="0"/>
            <c:bubble3D val="0"/>
            <c:extLst>
              <c:ext xmlns:c16="http://schemas.microsoft.com/office/drawing/2014/chart" uri="{C3380CC4-5D6E-409C-BE32-E72D297353CC}">
                <c16:uniqueId val="{00000001-EB31-473E-A84D-0A3A6E413974}"/>
              </c:ext>
            </c:extLst>
          </c:dPt>
          <c:dPt>
            <c:idx val="5"/>
            <c:invertIfNegative val="0"/>
            <c:bubble3D val="0"/>
            <c:spPr>
              <a:solidFill>
                <a:schemeClr val="accent5"/>
              </a:solidFill>
              <a:ln>
                <a:noFill/>
              </a:ln>
            </c:spPr>
            <c:extLst>
              <c:ext xmlns:c16="http://schemas.microsoft.com/office/drawing/2014/chart" uri="{C3380CC4-5D6E-409C-BE32-E72D297353CC}">
                <c16:uniqueId val="{00000002-EB31-473E-A84D-0A3A6E413974}"/>
              </c:ext>
            </c:extLst>
          </c:dPt>
          <c:dPt>
            <c:idx val="6"/>
            <c:invertIfNegative val="0"/>
            <c:bubble3D val="0"/>
            <c:extLst>
              <c:ext xmlns:c16="http://schemas.microsoft.com/office/drawing/2014/chart" uri="{C3380CC4-5D6E-409C-BE32-E72D297353CC}">
                <c16:uniqueId val="{00000003-EB31-473E-A84D-0A3A6E413974}"/>
              </c:ext>
            </c:extLst>
          </c:dPt>
          <c:dPt>
            <c:idx val="8"/>
            <c:invertIfNegative val="0"/>
            <c:bubble3D val="0"/>
            <c:spPr>
              <a:solidFill>
                <a:schemeClr val="accent5"/>
              </a:solidFill>
              <a:ln>
                <a:noFill/>
              </a:ln>
            </c:spPr>
            <c:extLst>
              <c:ext xmlns:c16="http://schemas.microsoft.com/office/drawing/2014/chart" uri="{C3380CC4-5D6E-409C-BE32-E72D297353CC}">
                <c16:uniqueId val="{00000004-EB31-473E-A84D-0A3A6E413974}"/>
              </c:ext>
            </c:extLst>
          </c:dPt>
          <c:dPt>
            <c:idx val="12"/>
            <c:invertIfNegative val="0"/>
            <c:bubble3D val="0"/>
            <c:extLst>
              <c:ext xmlns:c16="http://schemas.microsoft.com/office/drawing/2014/chart" uri="{C3380CC4-5D6E-409C-BE32-E72D297353CC}">
                <c16:uniqueId val="{00000005-EB31-473E-A84D-0A3A6E413974}"/>
              </c:ext>
            </c:extLst>
          </c:dPt>
          <c:dPt>
            <c:idx val="16"/>
            <c:invertIfNegative val="0"/>
            <c:bubble3D val="0"/>
            <c:spPr>
              <a:solidFill>
                <a:srgbClr val="004A94"/>
              </a:solidFill>
              <a:ln>
                <a:noFill/>
              </a:ln>
            </c:spPr>
            <c:extLst>
              <c:ext xmlns:c16="http://schemas.microsoft.com/office/drawing/2014/chart" uri="{C3380CC4-5D6E-409C-BE32-E72D297353CC}">
                <c16:uniqueId val="{00000008-EB31-473E-A84D-0A3A6E413974}"/>
              </c:ext>
            </c:extLst>
          </c:dPt>
          <c:dLbls>
            <c:numFmt formatCode="#,##0.0" sourceLinked="0"/>
            <c:spPr>
              <a:noFill/>
              <a:ln>
                <a:noFill/>
              </a:ln>
              <a:effectLst/>
            </c:spPr>
            <c:txPr>
              <a:bodyPr/>
              <a:lstStyle/>
              <a:p>
                <a:pPr>
                  <a:defRPr sz="1400" b="1">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'Steuerlast '!$A$23:$A$39</c:f>
              <c:strCache>
                <c:ptCount val="17"/>
                <c:pt idx="0">
                  <c:v>Ungarn</c:v>
                </c:pt>
                <c:pt idx="1">
                  <c:v>Irland</c:v>
                </c:pt>
                <c:pt idx="2">
                  <c:v>Tschechien</c:v>
                </c:pt>
                <c:pt idx="3">
                  <c:v>Großbritannien</c:v>
                </c:pt>
                <c:pt idx="4">
                  <c:v>Finnland</c:v>
                </c:pt>
                <c:pt idx="5">
                  <c:v>EU 27</c:v>
                </c:pt>
                <c:pt idx="6">
                  <c:v>Schweiz</c:v>
                </c:pt>
                <c:pt idx="7">
                  <c:v>Schweden</c:v>
                </c:pt>
                <c:pt idx="8">
                  <c:v>OECD</c:v>
                </c:pt>
                <c:pt idx="9">
                  <c:v>Spanien</c:v>
                </c:pt>
                <c:pt idx="10">
                  <c:v>Belgien</c:v>
                </c:pt>
                <c:pt idx="11">
                  <c:v>Frankreich (2022)</c:v>
                </c:pt>
                <c:pt idx="12">
                  <c:v>USA</c:v>
                </c:pt>
                <c:pt idx="13">
                  <c:v>Frankreich (2021) </c:v>
                </c:pt>
                <c:pt idx="14">
                  <c:v>Italien</c:v>
                </c:pt>
                <c:pt idx="15">
                  <c:v>Japan</c:v>
                </c:pt>
                <c:pt idx="16">
                  <c:v>Deutschland</c:v>
                </c:pt>
              </c:strCache>
            </c:strRef>
          </c:cat>
          <c:val>
            <c:numRef>
              <c:f>'Steuerlast '!$E$23:$E$39</c:f>
              <c:numCache>
                <c:formatCode>General</c:formatCode>
                <c:ptCount val="17"/>
                <c:pt idx="0">
                  <c:v>9</c:v>
                </c:pt>
                <c:pt idx="1">
                  <c:v>12.5</c:v>
                </c:pt>
                <c:pt idx="2">
                  <c:v>19</c:v>
                </c:pt>
                <c:pt idx="3">
                  <c:v>19</c:v>
                </c:pt>
                <c:pt idx="4">
                  <c:v>20</c:v>
                </c:pt>
                <c:pt idx="5">
                  <c:v>20.7</c:v>
                </c:pt>
                <c:pt idx="6">
                  <c:v>21.1</c:v>
                </c:pt>
                <c:pt idx="7">
                  <c:v>21.4</c:v>
                </c:pt>
                <c:pt idx="8">
                  <c:v>25</c:v>
                </c:pt>
                <c:pt idx="9">
                  <c:v>25</c:v>
                </c:pt>
                <c:pt idx="10">
                  <c:v>25</c:v>
                </c:pt>
                <c:pt idx="11">
                  <c:v>25</c:v>
                </c:pt>
                <c:pt idx="12">
                  <c:v>25.8</c:v>
                </c:pt>
                <c:pt idx="13">
                  <c:v>27.5</c:v>
                </c:pt>
                <c:pt idx="14">
                  <c:v>27.8</c:v>
                </c:pt>
                <c:pt idx="15">
                  <c:v>29.7</c:v>
                </c:pt>
                <c:pt idx="16">
                  <c:v>29.9</c:v>
                </c:pt>
              </c:numCache>
            </c:numRef>
          </c:val>
          <c:extLst>
            <c:ext xmlns:c16="http://schemas.microsoft.com/office/drawing/2014/chart" uri="{C3380CC4-5D6E-409C-BE32-E72D297353CC}">
              <c16:uniqueId val="{00000006-EB31-473E-A84D-0A3A6E413974}"/>
            </c:ext>
          </c:extLst>
        </c:ser>
        <c:dLbls>
          <c:showLegendKey val="0"/>
          <c:showVal val="1"/>
          <c:showCatName val="0"/>
          <c:showSerName val="0"/>
          <c:showPercent val="0"/>
          <c:showBubbleSize val="0"/>
        </c:dLbls>
        <c:gapWidth val="25"/>
        <c:overlap val="100"/>
        <c:axId val="717659264"/>
        <c:axId val="717666712"/>
      </c:barChart>
      <c:catAx>
        <c:axId val="717659264"/>
        <c:scaling>
          <c:orientation val="minMax"/>
        </c:scaling>
        <c:delete val="0"/>
        <c:axPos val="l"/>
        <c:numFmt formatCode="General" sourceLinked="0"/>
        <c:majorTickMark val="out"/>
        <c:minorTickMark val="none"/>
        <c:tickLblPos val="nextTo"/>
        <c:txPr>
          <a:bodyPr/>
          <a:lstStyle/>
          <a:p>
            <a:pPr>
              <a:defRPr sz="1400" b="1">
                <a:solidFill>
                  <a:schemeClr val="tx1"/>
                </a:solidFill>
              </a:defRPr>
            </a:pPr>
            <a:endParaRPr lang="de-DE"/>
          </a:p>
        </c:txPr>
        <c:crossAx val="717666712"/>
        <c:crosses val="autoZero"/>
        <c:auto val="1"/>
        <c:lblAlgn val="ctr"/>
        <c:lblOffset val="100"/>
        <c:noMultiLvlLbl val="0"/>
      </c:catAx>
      <c:valAx>
        <c:axId val="717666712"/>
        <c:scaling>
          <c:orientation val="minMax"/>
        </c:scaling>
        <c:delete val="1"/>
        <c:axPos val="b"/>
        <c:numFmt formatCode="General" sourceLinked="1"/>
        <c:majorTickMark val="out"/>
        <c:minorTickMark val="none"/>
        <c:tickLblPos val="nextTo"/>
        <c:crossAx val="717659264"/>
        <c:crosses val="autoZero"/>
        <c:crossBetween val="between"/>
        <c:majorUnit val="1"/>
      </c:valAx>
      <c:spPr>
        <a:ln w="25400">
          <a:noFill/>
        </a:ln>
      </c:spPr>
    </c:plotArea>
    <c:plotVisOnly val="1"/>
    <c:dispBlanksAs val="gap"/>
    <c:showDLblsOverMax val="0"/>
  </c:chart>
  <c:spPr>
    <a:solidFill>
      <a:srgbClr val="EAEAEA"/>
    </a:solidFill>
    <a:ln w="25400">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2348591087592815"/>
          <c:y val="4.6497151447008334E-3"/>
          <c:w val="0.67603404325302197"/>
          <c:h val="0.97259231390648726"/>
        </c:manualLayout>
      </c:layout>
      <c:barChart>
        <c:barDir val="bar"/>
        <c:grouping val="clustered"/>
        <c:varyColors val="0"/>
        <c:ser>
          <c:idx val="0"/>
          <c:order val="0"/>
          <c:spPr>
            <a:solidFill>
              <a:srgbClr val="BE9528"/>
            </a:solidFill>
          </c:spPr>
          <c:invertIfNegative val="0"/>
          <c:dPt>
            <c:idx val="1"/>
            <c:invertIfNegative val="0"/>
            <c:bubble3D val="0"/>
            <c:spPr>
              <a:solidFill>
                <a:srgbClr val="004A94"/>
              </a:solidFill>
            </c:spPr>
            <c:extLst>
              <c:ext xmlns:c16="http://schemas.microsoft.com/office/drawing/2014/chart" uri="{C3380CC4-5D6E-409C-BE32-E72D297353CC}">
                <c16:uniqueId val="{00000001-407D-4409-B4D4-7DF173CEFA35}"/>
              </c:ext>
            </c:extLst>
          </c:dPt>
          <c:dPt>
            <c:idx val="2"/>
            <c:invertIfNegative val="0"/>
            <c:bubble3D val="0"/>
            <c:extLst>
              <c:ext xmlns:c16="http://schemas.microsoft.com/office/drawing/2014/chart" uri="{C3380CC4-5D6E-409C-BE32-E72D297353CC}">
                <c16:uniqueId val="{00000002-407D-4409-B4D4-7DF173CEFA35}"/>
              </c:ext>
            </c:extLst>
          </c:dPt>
          <c:dLbls>
            <c:numFmt formatCode="#,##0.0" sourceLinked="0"/>
            <c:spPr>
              <a:noFill/>
              <a:ln>
                <a:noFill/>
              </a:ln>
              <a:effectLst/>
            </c:spPr>
            <c:txPr>
              <a:bodyPr/>
              <a:lstStyle/>
              <a:p>
                <a:pPr>
                  <a:defRPr sz="1800" b="1">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Abgabenbelastung!$A$6:$A$19</c:f>
              <c:strCache>
                <c:ptCount val="14"/>
                <c:pt idx="0">
                  <c:v>Belgien</c:v>
                </c:pt>
                <c:pt idx="1">
                  <c:v>Deutschland</c:v>
                </c:pt>
                <c:pt idx="2">
                  <c:v>Österreich</c:v>
                </c:pt>
                <c:pt idx="3">
                  <c:v>Frankreich</c:v>
                </c:pt>
                <c:pt idx="4">
                  <c:v>Italien</c:v>
                </c:pt>
                <c:pt idx="5">
                  <c:v>Spanien</c:v>
                </c:pt>
                <c:pt idx="6">
                  <c:v>Niederlande</c:v>
                </c:pt>
                <c:pt idx="7">
                  <c:v>Polen</c:v>
                </c:pt>
                <c:pt idx="8">
                  <c:v>Japan</c:v>
                </c:pt>
                <c:pt idx="9">
                  <c:v>Irland</c:v>
                </c:pt>
                <c:pt idx="10">
                  <c:v>Vereinigtes Königreich</c:v>
                </c:pt>
                <c:pt idx="11">
                  <c:v>USA</c:v>
                </c:pt>
                <c:pt idx="12">
                  <c:v>Korea</c:v>
                </c:pt>
                <c:pt idx="13">
                  <c:v>Schweiz</c:v>
                </c:pt>
              </c:strCache>
            </c:strRef>
          </c:cat>
          <c:val>
            <c:numRef>
              <c:f>Abgabenbelastung!$G$6:$G$19</c:f>
              <c:numCache>
                <c:formatCode>General</c:formatCode>
                <c:ptCount val="14"/>
                <c:pt idx="0">
                  <c:v>51.5</c:v>
                </c:pt>
                <c:pt idx="1">
                  <c:v>49</c:v>
                </c:pt>
                <c:pt idx="2">
                  <c:v>47.3</c:v>
                </c:pt>
                <c:pt idx="3">
                  <c:v>46.6</c:v>
                </c:pt>
                <c:pt idx="4">
                  <c:v>46</c:v>
                </c:pt>
                <c:pt idx="5">
                  <c:v>39.299999999999997</c:v>
                </c:pt>
                <c:pt idx="6">
                  <c:v>36.4</c:v>
                </c:pt>
                <c:pt idx="7">
                  <c:v>34.799999999999997</c:v>
                </c:pt>
                <c:pt idx="8">
                  <c:v>32.700000000000003</c:v>
                </c:pt>
                <c:pt idx="9">
                  <c:v>32.299999999999997</c:v>
                </c:pt>
                <c:pt idx="10">
                  <c:v>30.8</c:v>
                </c:pt>
                <c:pt idx="11">
                  <c:v>28.3</c:v>
                </c:pt>
                <c:pt idx="12">
                  <c:v>23.3</c:v>
                </c:pt>
                <c:pt idx="13">
                  <c:v>22.1</c:v>
                </c:pt>
              </c:numCache>
            </c:numRef>
          </c:val>
          <c:extLst>
            <c:ext xmlns:c16="http://schemas.microsoft.com/office/drawing/2014/chart" uri="{C3380CC4-5D6E-409C-BE32-E72D297353CC}">
              <c16:uniqueId val="{00000003-407D-4409-B4D4-7DF173CEFA35}"/>
            </c:ext>
          </c:extLst>
        </c:ser>
        <c:dLbls>
          <c:showLegendKey val="0"/>
          <c:showVal val="1"/>
          <c:showCatName val="0"/>
          <c:showSerName val="0"/>
          <c:showPercent val="0"/>
          <c:showBubbleSize val="0"/>
        </c:dLbls>
        <c:gapWidth val="25"/>
        <c:axId val="717665928"/>
        <c:axId val="717667496"/>
      </c:barChart>
      <c:catAx>
        <c:axId val="717665928"/>
        <c:scaling>
          <c:orientation val="maxMin"/>
        </c:scaling>
        <c:delete val="0"/>
        <c:axPos val="l"/>
        <c:numFmt formatCode="General" sourceLinked="0"/>
        <c:majorTickMark val="out"/>
        <c:minorTickMark val="none"/>
        <c:tickLblPos val="nextTo"/>
        <c:spPr>
          <a:ln>
            <a:solidFill>
              <a:srgbClr val="969696"/>
            </a:solidFill>
          </a:ln>
        </c:spPr>
        <c:txPr>
          <a:bodyPr/>
          <a:lstStyle/>
          <a:p>
            <a:pPr>
              <a:defRPr b="1">
                <a:solidFill>
                  <a:schemeClr val="tx1"/>
                </a:solidFill>
              </a:defRPr>
            </a:pPr>
            <a:endParaRPr lang="de-DE"/>
          </a:p>
        </c:txPr>
        <c:crossAx val="717667496"/>
        <c:crosses val="autoZero"/>
        <c:auto val="1"/>
        <c:lblAlgn val="ctr"/>
        <c:lblOffset val="100"/>
        <c:noMultiLvlLbl val="0"/>
      </c:catAx>
      <c:valAx>
        <c:axId val="717667496"/>
        <c:scaling>
          <c:orientation val="minMax"/>
        </c:scaling>
        <c:delete val="1"/>
        <c:axPos val="t"/>
        <c:numFmt formatCode="General" sourceLinked="1"/>
        <c:majorTickMark val="out"/>
        <c:minorTickMark val="none"/>
        <c:tickLblPos val="nextTo"/>
        <c:crossAx val="717665928"/>
        <c:crosses val="autoZero"/>
        <c:crossBetween val="between"/>
        <c:majorUnit val="5"/>
        <c:minorUnit val="1"/>
      </c:valAx>
      <c:spPr>
        <a:ln w="25400">
          <a:noFill/>
        </a:ln>
      </c:spPr>
    </c:plotArea>
    <c:plotVisOnly val="1"/>
    <c:dispBlanksAs val="gap"/>
    <c:showDLblsOverMax val="0"/>
  </c:chart>
  <c:spPr>
    <a:solidFill>
      <a:srgbClr val="EAEAEA"/>
    </a:solidFill>
    <a:ln w="25400">
      <a:noFill/>
    </a:ln>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r>
              <a:rPr lang="de-DE"/>
              <a:t>BWS Industrie</a:t>
            </a:r>
            <a:br>
              <a:rPr lang="de-DE"/>
            </a:br>
            <a:r>
              <a:rPr lang="de-DE" sz="1400" b="0"/>
              <a:t>in Mrd. Euro</a:t>
            </a:r>
          </a:p>
        </c:rich>
      </c:tx>
      <c:overlay val="0"/>
      <c:spPr>
        <a:noFill/>
        <a:ln>
          <a:noFill/>
        </a:ln>
        <a:effectLst/>
      </c:spPr>
      <c:txPr>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manualLayout>
          <c:layoutTarget val="inner"/>
          <c:xMode val="edge"/>
          <c:yMode val="edge"/>
          <c:x val="3.713450292397661E-2"/>
          <c:y val="0.15562805555555556"/>
          <c:w val="0.91830409356725151"/>
          <c:h val="0.71236583333333336"/>
        </c:manualLayout>
      </c:layout>
      <c:barChart>
        <c:barDir val="col"/>
        <c:grouping val="clustered"/>
        <c:varyColors val="0"/>
        <c:ser>
          <c:idx val="0"/>
          <c:order val="0"/>
          <c:tx>
            <c:strRef>
              <c:f>BIP_Ind_FuE!$B$46</c:f>
              <c:strCache>
                <c:ptCount val="1"/>
                <c:pt idx="0">
                  <c:v>EU</c:v>
                </c:pt>
              </c:strCache>
            </c:strRef>
          </c:tx>
          <c:spPr>
            <a:solidFill>
              <a:schemeClr val="accent1"/>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BIP_Ind_FuE!$E$46</c:f>
              <c:numCache>
                <c:formatCode>_-* #,##0\ _€_-;\-* #,##0\ _€_-;_-* "-"??\ _€_-;_-@_-</c:formatCode>
                <c:ptCount val="1"/>
                <c:pt idx="0">
                  <c:v>1944.8107</c:v>
                </c:pt>
              </c:numCache>
            </c:numRef>
          </c:val>
          <c:extLst>
            <c:ext xmlns:c16="http://schemas.microsoft.com/office/drawing/2014/chart" uri="{C3380CC4-5D6E-409C-BE32-E72D297353CC}">
              <c16:uniqueId val="{00000000-79B8-4293-8DED-889F0A382D94}"/>
            </c:ext>
          </c:extLst>
        </c:ser>
        <c:ser>
          <c:idx val="1"/>
          <c:order val="1"/>
          <c:tx>
            <c:strRef>
              <c:f>BIP_Ind_FuE!$B$47</c:f>
              <c:strCache>
                <c:ptCount val="1"/>
                <c:pt idx="0">
                  <c:v>USA</c:v>
                </c:pt>
              </c:strCache>
            </c:strRef>
          </c:tx>
          <c:spPr>
            <a:solidFill>
              <a:schemeClr val="accent2"/>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BIP_Ind_FuE!$E$47</c:f>
              <c:numCache>
                <c:formatCode>_-* #,##0\ _€_-;\-* #,##0\ _€_-;_-* "-"??\ _€_-;_-@_-</c:formatCode>
                <c:ptCount val="1"/>
                <c:pt idx="0">
                  <c:v>2095.25997326277</c:v>
                </c:pt>
              </c:numCache>
            </c:numRef>
          </c:val>
          <c:extLst>
            <c:ext xmlns:c16="http://schemas.microsoft.com/office/drawing/2014/chart" uri="{C3380CC4-5D6E-409C-BE32-E72D297353CC}">
              <c16:uniqueId val="{00000001-79B8-4293-8DED-889F0A382D94}"/>
            </c:ext>
          </c:extLst>
        </c:ser>
        <c:ser>
          <c:idx val="2"/>
          <c:order val="2"/>
          <c:tx>
            <c:strRef>
              <c:f>BIP_Ind_FuE!$B$48</c:f>
              <c:strCache>
                <c:ptCount val="1"/>
                <c:pt idx="0">
                  <c:v>China</c:v>
                </c:pt>
              </c:strCache>
            </c:strRef>
          </c:tx>
          <c:spPr>
            <a:solidFill>
              <a:schemeClr val="accent3"/>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BIP_Ind_FuE!$E$48</c:f>
              <c:numCache>
                <c:formatCode>_-* #,##0\ _€_-;\-* #,##0\ _€_-;_-* "-"??\ _€_-;_-@_-</c:formatCode>
                <c:ptCount val="1"/>
                <c:pt idx="0">
                  <c:v>3415.32160664495</c:v>
                </c:pt>
              </c:numCache>
            </c:numRef>
          </c:val>
          <c:extLst>
            <c:ext xmlns:c16="http://schemas.microsoft.com/office/drawing/2014/chart" uri="{C3380CC4-5D6E-409C-BE32-E72D297353CC}">
              <c16:uniqueId val="{00000002-79B8-4293-8DED-889F0A382D94}"/>
            </c:ext>
          </c:extLst>
        </c:ser>
        <c:dLbls>
          <c:dLblPos val="outEnd"/>
          <c:showLegendKey val="0"/>
          <c:showVal val="1"/>
          <c:showCatName val="0"/>
          <c:showSerName val="0"/>
          <c:showPercent val="0"/>
          <c:showBubbleSize val="0"/>
        </c:dLbls>
        <c:gapWidth val="150"/>
        <c:axId val="1318528248"/>
        <c:axId val="1318532184"/>
      </c:barChart>
      <c:catAx>
        <c:axId val="1318528248"/>
        <c:scaling>
          <c:orientation val="minMax"/>
        </c:scaling>
        <c:delete val="1"/>
        <c:axPos val="b"/>
        <c:majorTickMark val="out"/>
        <c:minorTickMark val="none"/>
        <c:tickLblPos val="nextTo"/>
        <c:crossAx val="1318532184"/>
        <c:crosses val="autoZero"/>
        <c:auto val="1"/>
        <c:lblAlgn val="ctr"/>
        <c:lblOffset val="100"/>
        <c:noMultiLvlLbl val="0"/>
      </c:catAx>
      <c:valAx>
        <c:axId val="1318532184"/>
        <c:scaling>
          <c:orientation val="minMax"/>
        </c:scaling>
        <c:delete val="1"/>
        <c:axPos val="l"/>
        <c:numFmt formatCode="_-* #,##0\ _€_-;\-* #,##0\ _€_-;_-* &quot;-&quot;??\ _€_-;_-@_-" sourceLinked="1"/>
        <c:majorTickMark val="out"/>
        <c:minorTickMark val="none"/>
        <c:tickLblPos val="nextTo"/>
        <c:crossAx val="1318528248"/>
        <c:crosses val="autoZero"/>
        <c:crossBetween val="between"/>
      </c:valAx>
      <c:spPr>
        <a:noFill/>
        <a:ln>
          <a:noFill/>
        </a:ln>
        <a:effectLst/>
      </c:spPr>
    </c:plotArea>
    <c:legend>
      <c:legendPos val="b"/>
      <c:layout>
        <c:manualLayout>
          <c:xMode val="edge"/>
          <c:yMode val="edge"/>
          <c:x val="0.20012418524410791"/>
          <c:y val="0.89409667541557303"/>
          <c:w val="0.58270133113156253"/>
          <c:h val="7.8125546806649168E-2"/>
        </c:manualLayout>
      </c:layout>
      <c:overlay val="0"/>
      <c:spPr>
        <a:solidFill>
          <a:schemeClr val="bg1">
            <a:lumMod val="95000"/>
          </a:schemeClr>
        </a:solidFill>
        <a:ln>
          <a:noFill/>
        </a:ln>
        <a:effectLst/>
      </c:spPr>
      <c:txPr>
        <a:bodyPr rot="0" spcFirstLastPara="1" vertOverflow="ellipsis" vert="horz" wrap="square" anchor="ctr" anchorCtr="1"/>
        <a:lstStyle/>
        <a:p>
          <a:pPr rtl="0">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r>
              <a:rPr lang="de-DE"/>
              <a:t>FuE-Ausgaben Industrie</a:t>
            </a:r>
            <a:br>
              <a:rPr lang="de-DE"/>
            </a:br>
            <a:r>
              <a:rPr lang="de-DE" sz="1400" b="0"/>
              <a:t>in</a:t>
            </a:r>
            <a:r>
              <a:rPr lang="de-DE" sz="1400" b="0" baseline="0"/>
              <a:t> Mrd. Euro</a:t>
            </a:r>
            <a:endParaRPr lang="de-DE" sz="1400" b="0"/>
          </a:p>
        </c:rich>
      </c:tx>
      <c:layout>
        <c:manualLayout>
          <c:xMode val="edge"/>
          <c:yMode val="edge"/>
          <c:x val="0.17621491228070171"/>
          <c:y val="2.1166666666666667E-2"/>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barChart>
        <c:barDir val="col"/>
        <c:grouping val="clustered"/>
        <c:varyColors val="0"/>
        <c:ser>
          <c:idx val="0"/>
          <c:order val="0"/>
          <c:tx>
            <c:strRef>
              <c:f>BIP_Ind_FuE!$B$46</c:f>
              <c:strCache>
                <c:ptCount val="1"/>
                <c:pt idx="0">
                  <c:v>EU</c:v>
                </c:pt>
              </c:strCache>
            </c:strRef>
          </c:tx>
          <c:spPr>
            <a:solidFill>
              <a:schemeClr val="accent1"/>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BIP_Ind_FuE!$D$46</c:f>
              <c:numCache>
                <c:formatCode>_-* #,##0\ _€_-;\-* #,##0\ _€_-;_-* "-"??\ _€_-;_-@_-</c:formatCode>
                <c:ptCount val="1"/>
                <c:pt idx="0">
                  <c:v>157.68693994933199</c:v>
                </c:pt>
              </c:numCache>
            </c:numRef>
          </c:val>
          <c:extLst>
            <c:ext xmlns:c16="http://schemas.microsoft.com/office/drawing/2014/chart" uri="{C3380CC4-5D6E-409C-BE32-E72D297353CC}">
              <c16:uniqueId val="{00000000-DE19-4003-8136-B093BB32040D}"/>
            </c:ext>
          </c:extLst>
        </c:ser>
        <c:ser>
          <c:idx val="1"/>
          <c:order val="1"/>
          <c:tx>
            <c:strRef>
              <c:f>BIP_Ind_FuE!$B$47</c:f>
              <c:strCache>
                <c:ptCount val="1"/>
                <c:pt idx="0">
                  <c:v>USA</c:v>
                </c:pt>
              </c:strCache>
            </c:strRef>
          </c:tx>
          <c:spPr>
            <a:solidFill>
              <a:schemeClr val="accent2"/>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BIP_Ind_FuE!$D$47</c:f>
              <c:numCache>
                <c:formatCode>_-* #,##0\ _€_-;\-* #,##0\ _€_-;_-* "-"??\ _€_-;_-@_-</c:formatCode>
                <c:ptCount val="1"/>
                <c:pt idx="0">
                  <c:v>250.341895891143</c:v>
                </c:pt>
              </c:numCache>
            </c:numRef>
          </c:val>
          <c:extLst>
            <c:ext xmlns:c16="http://schemas.microsoft.com/office/drawing/2014/chart" uri="{C3380CC4-5D6E-409C-BE32-E72D297353CC}">
              <c16:uniqueId val="{00000001-DE19-4003-8136-B093BB32040D}"/>
            </c:ext>
          </c:extLst>
        </c:ser>
        <c:ser>
          <c:idx val="2"/>
          <c:order val="2"/>
          <c:tx>
            <c:strRef>
              <c:f>BIP_Ind_FuE!$B$48</c:f>
              <c:strCache>
                <c:ptCount val="1"/>
                <c:pt idx="0">
                  <c:v>China</c:v>
                </c:pt>
              </c:strCache>
            </c:strRef>
          </c:tx>
          <c:spPr>
            <a:solidFill>
              <a:schemeClr val="accent3"/>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BIP_Ind_FuE!$D$48</c:f>
              <c:numCache>
                <c:formatCode>_-* #,##0\ _€_-;\-* #,##0\ _€_-;_-* "-"??\ _€_-;_-@_-</c:formatCode>
                <c:ptCount val="1"/>
                <c:pt idx="0">
                  <c:v>180.73909032490201</c:v>
                </c:pt>
              </c:numCache>
            </c:numRef>
          </c:val>
          <c:extLst>
            <c:ext xmlns:c16="http://schemas.microsoft.com/office/drawing/2014/chart" uri="{C3380CC4-5D6E-409C-BE32-E72D297353CC}">
              <c16:uniqueId val="{00000002-DE19-4003-8136-B093BB32040D}"/>
            </c:ext>
          </c:extLst>
        </c:ser>
        <c:dLbls>
          <c:dLblPos val="outEnd"/>
          <c:showLegendKey val="0"/>
          <c:showVal val="1"/>
          <c:showCatName val="0"/>
          <c:showSerName val="0"/>
          <c:showPercent val="0"/>
          <c:showBubbleSize val="0"/>
        </c:dLbls>
        <c:gapWidth val="150"/>
        <c:axId val="1318528248"/>
        <c:axId val="1318532184"/>
      </c:barChart>
      <c:catAx>
        <c:axId val="1318528248"/>
        <c:scaling>
          <c:orientation val="minMax"/>
        </c:scaling>
        <c:delete val="1"/>
        <c:axPos val="b"/>
        <c:majorTickMark val="out"/>
        <c:minorTickMark val="none"/>
        <c:tickLblPos val="nextTo"/>
        <c:crossAx val="1318532184"/>
        <c:crosses val="autoZero"/>
        <c:auto val="1"/>
        <c:lblAlgn val="ctr"/>
        <c:lblOffset val="100"/>
        <c:noMultiLvlLbl val="0"/>
      </c:catAx>
      <c:valAx>
        <c:axId val="1318532184"/>
        <c:scaling>
          <c:orientation val="minMax"/>
        </c:scaling>
        <c:delete val="1"/>
        <c:axPos val="l"/>
        <c:numFmt formatCode="_-* #,##0\ _€_-;\-* #,##0\ _€_-;_-* &quot;-&quot;??\ _€_-;_-@_-" sourceLinked="1"/>
        <c:majorTickMark val="out"/>
        <c:minorTickMark val="none"/>
        <c:tickLblPos val="nextTo"/>
        <c:crossAx val="1318528248"/>
        <c:crosses val="autoZero"/>
        <c:crossBetween val="between"/>
      </c:valAx>
      <c:spPr>
        <a:noFill/>
        <a:ln>
          <a:noFill/>
        </a:ln>
        <a:effectLst/>
      </c:spPr>
    </c:plotArea>
    <c:legend>
      <c:legendPos val="b"/>
      <c:layout>
        <c:manualLayout>
          <c:xMode val="edge"/>
          <c:yMode val="edge"/>
          <c:x val="0.20012418524410791"/>
          <c:y val="0.89409667541557303"/>
          <c:w val="0.58270133113156253"/>
          <c:h val="7.8125546806649168E-2"/>
        </c:manualLayout>
      </c:layout>
      <c:overlay val="0"/>
      <c:spPr>
        <a:solidFill>
          <a:schemeClr val="bg1">
            <a:lumMod val="95000"/>
          </a:schemeClr>
        </a:solidFill>
        <a:ln>
          <a:noFill/>
        </a:ln>
        <a:effectLst/>
      </c:spPr>
      <c:txPr>
        <a:bodyPr rot="0" spcFirstLastPara="1" vertOverflow="ellipsis" vert="horz" wrap="square" anchor="ctr" anchorCtr="1"/>
        <a:lstStyle/>
        <a:p>
          <a:pPr rtl="0">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205555197496648E-3"/>
          <c:y val="9.1358953645042408E-3"/>
          <c:w val="0.98688527459290554"/>
          <c:h val="0.8511659536591899"/>
        </c:manualLayout>
      </c:layout>
      <c:barChart>
        <c:barDir val="col"/>
        <c:grouping val="clustered"/>
        <c:varyColors val="0"/>
        <c:ser>
          <c:idx val="0"/>
          <c:order val="0"/>
          <c:tx>
            <c:strRef>
              <c:f>'I Industrie BIP'!$J$1</c:f>
              <c:strCache>
                <c:ptCount val="1"/>
                <c:pt idx="0">
                  <c:v>1997</c:v>
                </c:pt>
              </c:strCache>
            </c:strRef>
          </c:tx>
          <c:spPr>
            <a:solidFill>
              <a:srgbClr val="BE9528"/>
            </a:solidFill>
          </c:spPr>
          <c:invertIfNegative val="0"/>
          <c:dPt>
            <c:idx val="0"/>
            <c:invertIfNegative val="0"/>
            <c:bubble3D val="0"/>
            <c:spPr>
              <a:solidFill>
                <a:srgbClr val="004A94"/>
              </a:solidFill>
            </c:spPr>
            <c:extLst>
              <c:ext xmlns:c16="http://schemas.microsoft.com/office/drawing/2014/chart" uri="{C3380CC4-5D6E-409C-BE32-E72D297353CC}">
                <c16:uniqueId val="{00000001-16C5-43B9-A5A7-23A04D2C998C}"/>
              </c:ext>
            </c:extLst>
          </c:dPt>
          <c:dPt>
            <c:idx val="2"/>
            <c:invertIfNegative val="0"/>
            <c:bubble3D val="0"/>
            <c:extLst>
              <c:ext xmlns:c16="http://schemas.microsoft.com/office/drawing/2014/chart" uri="{C3380CC4-5D6E-409C-BE32-E72D297353CC}">
                <c16:uniqueId val="{00000002-16C5-43B9-A5A7-23A04D2C998C}"/>
              </c:ext>
            </c:extLst>
          </c:dPt>
          <c:dPt>
            <c:idx val="3"/>
            <c:invertIfNegative val="0"/>
            <c:bubble3D val="0"/>
            <c:spPr>
              <a:solidFill>
                <a:srgbClr val="003061"/>
              </a:solidFill>
            </c:spPr>
            <c:extLst>
              <c:ext xmlns:c16="http://schemas.microsoft.com/office/drawing/2014/chart" uri="{C3380CC4-5D6E-409C-BE32-E72D297353CC}">
                <c16:uniqueId val="{00000004-16C5-43B9-A5A7-23A04D2C998C}"/>
              </c:ext>
            </c:extLst>
          </c:dPt>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 Industrie BIP'!$B$2:$B$8</c:f>
              <c:strCache>
                <c:ptCount val="7"/>
                <c:pt idx="0">
                  <c:v> Deutschland</c:v>
                </c:pt>
                <c:pt idx="1">
                  <c:v> Japan*</c:v>
                </c:pt>
                <c:pt idx="2">
                  <c:v> Italien</c:v>
                </c:pt>
                <c:pt idx="3">
                  <c:v>  EU</c:v>
                </c:pt>
                <c:pt idx="4">
                  <c:v> USA*</c:v>
                </c:pt>
                <c:pt idx="5">
                  <c:v> Frankreich</c:v>
                </c:pt>
                <c:pt idx="6">
                  <c:v> Vereinigtes Königreich</c:v>
                </c:pt>
              </c:strCache>
            </c:strRef>
          </c:cat>
          <c:val>
            <c:numRef>
              <c:f>'I Industrie BIP'!$AG$2:$AG$8</c:f>
              <c:numCache>
                <c:formatCode>0.0</c:formatCode>
                <c:ptCount val="7"/>
                <c:pt idx="0">
                  <c:v>20.059999999999999</c:v>
                </c:pt>
                <c:pt idx="1">
                  <c:v>19.064477504065646</c:v>
                </c:pt>
                <c:pt idx="2">
                  <c:v>16.471311901299099</c:v>
                </c:pt>
                <c:pt idx="3">
                  <c:v>16.181043784067601</c:v>
                </c:pt>
                <c:pt idx="4">
                  <c:v>10.611957822550643</c:v>
                </c:pt>
                <c:pt idx="5">
                  <c:v>10.5279145118076</c:v>
                </c:pt>
                <c:pt idx="6">
                  <c:v>9.2917000781947792</c:v>
                </c:pt>
              </c:numCache>
            </c:numRef>
          </c:val>
          <c:extLst>
            <c:ext xmlns:c16="http://schemas.microsoft.com/office/drawing/2014/chart" uri="{C3380CC4-5D6E-409C-BE32-E72D297353CC}">
              <c16:uniqueId val="{00000005-16C5-43B9-A5A7-23A04D2C998C}"/>
            </c:ext>
          </c:extLst>
        </c:ser>
        <c:dLbls>
          <c:showLegendKey val="0"/>
          <c:showVal val="1"/>
          <c:showCatName val="0"/>
          <c:showSerName val="0"/>
          <c:showPercent val="0"/>
          <c:showBubbleSize val="0"/>
        </c:dLbls>
        <c:gapWidth val="25"/>
        <c:axId val="531279032"/>
        <c:axId val="531277856"/>
      </c:barChart>
      <c:catAx>
        <c:axId val="531279032"/>
        <c:scaling>
          <c:orientation val="minMax"/>
        </c:scaling>
        <c:delete val="0"/>
        <c:axPos val="b"/>
        <c:numFmt formatCode="General" sourceLinked="0"/>
        <c:majorTickMark val="out"/>
        <c:minorTickMark val="none"/>
        <c:tickLblPos val="nextTo"/>
        <c:txPr>
          <a:bodyPr rot="0"/>
          <a:lstStyle/>
          <a:p>
            <a:pPr>
              <a:defRPr/>
            </a:pPr>
            <a:endParaRPr lang="de-DE"/>
          </a:p>
        </c:txPr>
        <c:crossAx val="531277856"/>
        <c:crosses val="autoZero"/>
        <c:auto val="1"/>
        <c:lblAlgn val="ctr"/>
        <c:lblOffset val="100"/>
        <c:noMultiLvlLbl val="0"/>
      </c:catAx>
      <c:valAx>
        <c:axId val="531277856"/>
        <c:scaling>
          <c:orientation val="minMax"/>
          <c:min val="5"/>
        </c:scaling>
        <c:delete val="1"/>
        <c:axPos val="l"/>
        <c:numFmt formatCode="0.0" sourceLinked="1"/>
        <c:majorTickMark val="out"/>
        <c:minorTickMark val="none"/>
        <c:tickLblPos val="none"/>
        <c:crossAx val="531279032"/>
        <c:crosses val="autoZero"/>
        <c:crossBetween val="between"/>
        <c:majorUnit val="5"/>
      </c:valAx>
      <c:spPr>
        <a:noFill/>
        <a:ln w="25400">
          <a:noFill/>
        </a:ln>
      </c:spPr>
    </c:plotArea>
    <c:plotVisOnly val="1"/>
    <c:dispBlanksAs val="gap"/>
    <c:showDLblsOverMax val="0"/>
  </c:chart>
  <c:spPr>
    <a:solidFill>
      <a:srgbClr val="EAEAEA"/>
    </a:solidFill>
    <a:ln w="25400">
      <a:noFill/>
    </a:ln>
  </c:spPr>
  <c:txPr>
    <a:bodyPr rot="-1500000"/>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9789206952953348E-2"/>
          <c:y val="0.215599457409343"/>
          <c:w val="0.92304778567729806"/>
          <c:h val="0.68661073388575533"/>
        </c:manualLayout>
      </c:layout>
      <c:lineChart>
        <c:grouping val="standard"/>
        <c:varyColors val="0"/>
        <c:ser>
          <c:idx val="0"/>
          <c:order val="0"/>
          <c:tx>
            <c:strRef>
              <c:f>'I Industrie BIP'!$B$2</c:f>
              <c:strCache>
                <c:ptCount val="1"/>
                <c:pt idx="0">
                  <c:v> Deutschland</c:v>
                </c:pt>
              </c:strCache>
            </c:strRef>
          </c:tx>
          <c:spPr>
            <a:ln w="57150">
              <a:solidFill>
                <a:srgbClr val="004A94"/>
              </a:solidFill>
            </a:ln>
          </c:spPr>
          <c:marker>
            <c:symbol val="none"/>
          </c:marker>
          <c:dLbls>
            <c:delete val="1"/>
          </c:dLbls>
          <c:cat>
            <c:strRef>
              <c:f>'I Industrie BIP'!$D$1:$AG$1</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'I Industrie BIP'!$C$2:$AG$2</c:f>
              <c:numCache>
                <c:formatCode>0.0</c:formatCode>
                <c:ptCount val="21"/>
                <c:pt idx="0">
                  <c:v>22.785305990244002</c:v>
                </c:pt>
                <c:pt idx="1">
                  <c:v>22.5173445512429</c:v>
                </c:pt>
                <c:pt idx="2">
                  <c:v>21.891224759388599</c:v>
                </c:pt>
                <c:pt idx="3">
                  <c:v>21.976495148568201</c:v>
                </c:pt>
                <c:pt idx="4">
                  <c:v>22.114248412186502</c:v>
                </c:pt>
                <c:pt idx="5">
                  <c:v>22.190042992610401</c:v>
                </c:pt>
                <c:pt idx="6">
                  <c:v>22.844776228733298</c:v>
                </c:pt>
                <c:pt idx="7">
                  <c:v>23.189476072478801</c:v>
                </c:pt>
                <c:pt idx="8">
                  <c:v>22.299549300671401</c:v>
                </c:pt>
                <c:pt idx="9">
                  <c:v>19.7227423507662</c:v>
                </c:pt>
                <c:pt idx="10">
                  <c:v>21.905170005950499</c:v>
                </c:pt>
                <c:pt idx="11">
                  <c:v>22.537869624031099</c:v>
                </c:pt>
                <c:pt idx="12">
                  <c:v>22.441276664774101</c:v>
                </c:pt>
                <c:pt idx="13">
                  <c:v>22.159530326363999</c:v>
                </c:pt>
                <c:pt idx="14">
                  <c:v>22.465529809026599</c:v>
                </c:pt>
                <c:pt idx="15">
                  <c:v>22.621582501230701</c:v>
                </c:pt>
                <c:pt idx="16">
                  <c:v>22.9480630786875</c:v>
                </c:pt>
                <c:pt idx="17">
                  <c:v>22.63</c:v>
                </c:pt>
                <c:pt idx="18">
                  <c:v>22.23</c:v>
                </c:pt>
                <c:pt idx="19">
                  <c:v>21.57</c:v>
                </c:pt>
                <c:pt idx="20">
                  <c:v>20.059999999999999</c:v>
                </c:pt>
              </c:numCache>
            </c:numRef>
          </c:val>
          <c:smooth val="0"/>
          <c:extLst>
            <c:ext xmlns:c16="http://schemas.microsoft.com/office/drawing/2014/chart" uri="{C3380CC4-5D6E-409C-BE32-E72D297353CC}">
              <c16:uniqueId val="{00000000-8405-479E-8A4E-C8F4FE938741}"/>
            </c:ext>
          </c:extLst>
        </c:ser>
        <c:ser>
          <c:idx val="1"/>
          <c:order val="1"/>
          <c:tx>
            <c:strRef>
              <c:f>'I Industrie BIP'!$B$3</c:f>
              <c:strCache>
                <c:ptCount val="1"/>
                <c:pt idx="0">
                  <c:v> Japan*</c:v>
                </c:pt>
              </c:strCache>
            </c:strRef>
          </c:tx>
          <c:spPr>
            <a:ln w="57150">
              <a:solidFill>
                <a:srgbClr val="FF5C33"/>
              </a:solidFill>
            </a:ln>
          </c:spPr>
          <c:marker>
            <c:symbol val="none"/>
          </c:marker>
          <c:dLbls>
            <c:delete val="1"/>
          </c:dLbls>
          <c:cat>
            <c:strRef>
              <c:f>'I Industrie BIP'!$D$1:$AG$1</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'I Industrie BIP'!$C$3:$AG$3</c:f>
              <c:numCache>
                <c:formatCode>0.0</c:formatCode>
                <c:ptCount val="21"/>
                <c:pt idx="0">
                  <c:v>22.523102143815301</c:v>
                </c:pt>
                <c:pt idx="1">
                  <c:v>21.3505020782274</c:v>
                </c:pt>
                <c:pt idx="2">
                  <c:v>20.884575504152401</c:v>
                </c:pt>
                <c:pt idx="3">
                  <c:v>21.093014527413199</c:v>
                </c:pt>
                <c:pt idx="4">
                  <c:v>21.322307009433601</c:v>
                </c:pt>
                <c:pt idx="5">
                  <c:v>21.582346762842</c:v>
                </c:pt>
                <c:pt idx="6">
                  <c:v>21.607627918131801</c:v>
                </c:pt>
                <c:pt idx="7">
                  <c:v>22.069602080161602</c:v>
                </c:pt>
                <c:pt idx="8">
                  <c:v>21.464819598437298</c:v>
                </c:pt>
                <c:pt idx="9">
                  <c:v>19.027849793613701</c:v>
                </c:pt>
                <c:pt idx="10">
                  <c:v>20.768600132707601</c:v>
                </c:pt>
                <c:pt idx="11">
                  <c:v>19.639085618898701</c:v>
                </c:pt>
                <c:pt idx="12">
                  <c:v>19.7789303849347</c:v>
                </c:pt>
                <c:pt idx="13">
                  <c:v>19.457796444412399</c:v>
                </c:pt>
                <c:pt idx="14">
                  <c:v>19.752766401227099</c:v>
                </c:pt>
                <c:pt idx="15">
                  <c:v>20.583219288208898</c:v>
                </c:pt>
                <c:pt idx="16">
                  <c:v>20.360933505427699</c:v>
                </c:pt>
                <c:pt idx="17">
                  <c:v>20.529015979203901</c:v>
                </c:pt>
                <c:pt idx="18">
                  <c:v>20.775279545656002</c:v>
                </c:pt>
                <c:pt idx="19">
                  <c:v>20.499540367033699</c:v>
                </c:pt>
                <c:pt idx="20">
                  <c:v>19.064477504065646</c:v>
                </c:pt>
              </c:numCache>
            </c:numRef>
          </c:val>
          <c:smooth val="0"/>
          <c:extLst>
            <c:ext xmlns:c16="http://schemas.microsoft.com/office/drawing/2014/chart" uri="{C3380CC4-5D6E-409C-BE32-E72D297353CC}">
              <c16:uniqueId val="{00000001-8405-479E-8A4E-C8F4FE938741}"/>
            </c:ext>
          </c:extLst>
        </c:ser>
        <c:ser>
          <c:idx val="2"/>
          <c:order val="2"/>
          <c:tx>
            <c:strRef>
              <c:f>'I Industrie BIP'!$B$5</c:f>
              <c:strCache>
                <c:ptCount val="1"/>
                <c:pt idx="0">
                  <c:v>  EU</c:v>
                </c:pt>
              </c:strCache>
            </c:strRef>
          </c:tx>
          <c:spPr>
            <a:ln w="57150">
              <a:solidFill>
                <a:srgbClr val="003061"/>
              </a:solidFill>
            </a:ln>
          </c:spPr>
          <c:marker>
            <c:symbol val="none"/>
          </c:marker>
          <c:dLbls>
            <c:delete val="1"/>
          </c:dLbls>
          <c:cat>
            <c:strRef>
              <c:f>'I Industrie BIP'!$D$1:$AG$1</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'I Industrie BIP'!$C$5:$AG$5</c:f>
              <c:numCache>
                <c:formatCode>0.0</c:formatCode>
                <c:ptCount val="21"/>
                <c:pt idx="0">
                  <c:v>18.668693664406199</c:v>
                </c:pt>
                <c:pt idx="1">
                  <c:v>18.177677775769201</c:v>
                </c:pt>
                <c:pt idx="2">
                  <c:v>17.7080720270088</c:v>
                </c:pt>
                <c:pt idx="3">
                  <c:v>17.262537501690101</c:v>
                </c:pt>
                <c:pt idx="4">
                  <c:v>16.962254767634001</c:v>
                </c:pt>
                <c:pt idx="5">
                  <c:v>16.645971243555898</c:v>
                </c:pt>
                <c:pt idx="6">
                  <c:v>16.574722183352701</c:v>
                </c:pt>
                <c:pt idx="7">
                  <c:v>16.527115503052102</c:v>
                </c:pt>
                <c:pt idx="8">
                  <c:v>16.041432642928498</c:v>
                </c:pt>
                <c:pt idx="9">
                  <c:v>15.420174465953799</c:v>
                </c:pt>
                <c:pt idx="10">
                  <c:v>16.119478450443602</c:v>
                </c:pt>
                <c:pt idx="11">
                  <c:v>16.477653426941298</c:v>
                </c:pt>
                <c:pt idx="12">
                  <c:v>16.255596325180601</c:v>
                </c:pt>
                <c:pt idx="13">
                  <c:v>16.1465307084231</c:v>
                </c:pt>
                <c:pt idx="14">
                  <c:v>16.390902670178399</c:v>
                </c:pt>
                <c:pt idx="15">
                  <c:v>17.064083953441401</c:v>
                </c:pt>
                <c:pt idx="16">
                  <c:v>17.189398007581499</c:v>
                </c:pt>
                <c:pt idx="17">
                  <c:v>17.1258581098893</c:v>
                </c:pt>
                <c:pt idx="18">
                  <c:v>16.961246191371799</c:v>
                </c:pt>
                <c:pt idx="19">
                  <c:v>16.558530165300901</c:v>
                </c:pt>
                <c:pt idx="20">
                  <c:v>16.181043784067601</c:v>
                </c:pt>
              </c:numCache>
            </c:numRef>
          </c:val>
          <c:smooth val="0"/>
          <c:extLst>
            <c:ext xmlns:c16="http://schemas.microsoft.com/office/drawing/2014/chart" uri="{C3380CC4-5D6E-409C-BE32-E72D297353CC}">
              <c16:uniqueId val="{00000002-8405-479E-8A4E-C8F4FE938741}"/>
            </c:ext>
          </c:extLst>
        </c:ser>
        <c:ser>
          <c:idx val="3"/>
          <c:order val="3"/>
          <c:tx>
            <c:strRef>
              <c:f>'I Industrie BIP'!$B$4</c:f>
              <c:strCache>
                <c:ptCount val="1"/>
                <c:pt idx="0">
                  <c:v> Italien</c:v>
                </c:pt>
              </c:strCache>
            </c:strRef>
          </c:tx>
          <c:spPr>
            <a:ln w="57150">
              <a:solidFill>
                <a:srgbClr val="5A7916"/>
              </a:solidFill>
            </a:ln>
          </c:spPr>
          <c:marker>
            <c:symbol val="none"/>
          </c:marker>
          <c:dLbls>
            <c:delete val="1"/>
          </c:dLbls>
          <c:cat>
            <c:strRef>
              <c:f>'I Industrie BIP'!$D$1:$AG$1</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'I Industrie BIP'!$C$4:$AG$4</c:f>
              <c:numCache>
                <c:formatCode>0.0</c:formatCode>
                <c:ptCount val="21"/>
                <c:pt idx="0">
                  <c:v>19.611932481997702</c:v>
                </c:pt>
                <c:pt idx="1">
                  <c:v>19.018878126731199</c:v>
                </c:pt>
                <c:pt idx="2">
                  <c:v>18.641864671146401</c:v>
                </c:pt>
                <c:pt idx="3">
                  <c:v>17.833934823447599</c:v>
                </c:pt>
                <c:pt idx="4">
                  <c:v>17.6192271499581</c:v>
                </c:pt>
                <c:pt idx="5">
                  <c:v>17.252914760828901</c:v>
                </c:pt>
                <c:pt idx="6">
                  <c:v>17.416976222730302</c:v>
                </c:pt>
                <c:pt idx="7">
                  <c:v>17.772760859224402</c:v>
                </c:pt>
                <c:pt idx="8">
                  <c:v>17.150311243162601</c:v>
                </c:pt>
                <c:pt idx="9">
                  <c:v>15.177367488449899</c:v>
                </c:pt>
                <c:pt idx="10">
                  <c:v>15.8182276292811</c:v>
                </c:pt>
                <c:pt idx="11">
                  <c:v>15.825436424470199</c:v>
                </c:pt>
                <c:pt idx="12">
                  <c:v>15.4298056380674</c:v>
                </c:pt>
                <c:pt idx="13">
                  <c:v>15.4218391096801</c:v>
                </c:pt>
                <c:pt idx="14">
                  <c:v>15.549542961908699</c:v>
                </c:pt>
                <c:pt idx="15">
                  <c:v>16.0138879835274</c:v>
                </c:pt>
                <c:pt idx="16">
                  <c:v>16.471763196388</c:v>
                </c:pt>
                <c:pt idx="17">
                  <c:v>16.625619352677699</c:v>
                </c:pt>
                <c:pt idx="18">
                  <c:v>16.727387346778499</c:v>
                </c:pt>
                <c:pt idx="19">
                  <c:v>16.602657583636098</c:v>
                </c:pt>
                <c:pt idx="20">
                  <c:v>16.471311901299099</c:v>
                </c:pt>
              </c:numCache>
            </c:numRef>
          </c:val>
          <c:smooth val="0"/>
          <c:extLst>
            <c:ext xmlns:c16="http://schemas.microsoft.com/office/drawing/2014/chart" uri="{C3380CC4-5D6E-409C-BE32-E72D297353CC}">
              <c16:uniqueId val="{00000003-8405-479E-8A4E-C8F4FE938741}"/>
            </c:ext>
          </c:extLst>
        </c:ser>
        <c:ser>
          <c:idx val="4"/>
          <c:order val="4"/>
          <c:tx>
            <c:strRef>
              <c:f>'I Industrie BIP'!$B$6</c:f>
              <c:strCache>
                <c:ptCount val="1"/>
                <c:pt idx="0">
                  <c:v> USA*</c:v>
                </c:pt>
              </c:strCache>
            </c:strRef>
          </c:tx>
          <c:spPr>
            <a:ln w="57150">
              <a:solidFill>
                <a:srgbClr val="623C72"/>
              </a:solidFill>
            </a:ln>
          </c:spPr>
          <c:marker>
            <c:symbol val="none"/>
          </c:marker>
          <c:dLbls>
            <c:delete val="1"/>
          </c:dLbls>
          <c:cat>
            <c:strRef>
              <c:f>'I Industrie BIP'!$D$1:$AG$1</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'I Industrie BIP'!$C$6:$AG$6</c:f>
              <c:numCache>
                <c:formatCode>0.0</c:formatCode>
                <c:ptCount val="21"/>
                <c:pt idx="0">
                  <c:v>15.6779813267337</c:v>
                </c:pt>
                <c:pt idx="1">
                  <c:v>14.410101287958501</c:v>
                </c:pt>
                <c:pt idx="2">
                  <c:v>13.934199679528801</c:v>
                </c:pt>
                <c:pt idx="3">
                  <c:v>13.804030812976301</c:v>
                </c:pt>
                <c:pt idx="4">
                  <c:v>13.675477973743799</c:v>
                </c:pt>
                <c:pt idx="5">
                  <c:v>13.480845233813101</c:v>
                </c:pt>
                <c:pt idx="6">
                  <c:v>13.4937144566988</c:v>
                </c:pt>
                <c:pt idx="7">
                  <c:v>13.2576886510682</c:v>
                </c:pt>
                <c:pt idx="8">
                  <c:v>12.7064837946505</c:v>
                </c:pt>
                <c:pt idx="9">
                  <c:v>12.1272407845495</c:v>
                </c:pt>
                <c:pt idx="10">
                  <c:v>12.3521552409892</c:v>
                </c:pt>
                <c:pt idx="11">
                  <c:v>12.3861310268264</c:v>
                </c:pt>
                <c:pt idx="12">
                  <c:v>12.286746502791701</c:v>
                </c:pt>
                <c:pt idx="13">
                  <c:v>12.2520165305375</c:v>
                </c:pt>
                <c:pt idx="14">
                  <c:v>12.096769960659699</c:v>
                </c:pt>
                <c:pt idx="15">
                  <c:v>12.071899371423299</c:v>
                </c:pt>
                <c:pt idx="16">
                  <c:v>11.5845135661658</c:v>
                </c:pt>
                <c:pt idx="17">
                  <c:v>11.539128511111301</c:v>
                </c:pt>
                <c:pt idx="18">
                  <c:v>11.6238480256239</c:v>
                </c:pt>
                <c:pt idx="19">
                  <c:v>11.3356831677436</c:v>
                </c:pt>
                <c:pt idx="20">
                  <c:v>10.611957822550643</c:v>
                </c:pt>
              </c:numCache>
            </c:numRef>
          </c:val>
          <c:smooth val="0"/>
          <c:extLst>
            <c:ext xmlns:c16="http://schemas.microsoft.com/office/drawing/2014/chart" uri="{C3380CC4-5D6E-409C-BE32-E72D297353CC}">
              <c16:uniqueId val="{00000004-8405-479E-8A4E-C8F4FE938741}"/>
            </c:ext>
          </c:extLst>
        </c:ser>
        <c:ser>
          <c:idx val="5"/>
          <c:order val="5"/>
          <c:tx>
            <c:strRef>
              <c:f>'I Industrie BIP'!$B$8</c:f>
              <c:strCache>
                <c:ptCount val="1"/>
                <c:pt idx="0">
                  <c:v> Vereinigtes Königreich</c:v>
                </c:pt>
              </c:strCache>
            </c:strRef>
          </c:tx>
          <c:spPr>
            <a:ln w="57150">
              <a:solidFill>
                <a:srgbClr val="BE9528"/>
              </a:solidFill>
            </a:ln>
          </c:spPr>
          <c:marker>
            <c:symbol val="none"/>
          </c:marker>
          <c:dLbls>
            <c:delete val="1"/>
          </c:dLbls>
          <c:cat>
            <c:strRef>
              <c:f>'I Industrie BIP'!$D$1:$AG$1</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'I Industrie BIP'!$C$8:$AG$8</c:f>
              <c:numCache>
                <c:formatCode>0.0</c:formatCode>
                <c:ptCount val="21"/>
                <c:pt idx="0">
                  <c:v>15.042812820638099</c:v>
                </c:pt>
                <c:pt idx="1">
                  <c:v>14.028715531942099</c:v>
                </c:pt>
                <c:pt idx="2">
                  <c:v>13.7083352390838</c:v>
                </c:pt>
                <c:pt idx="3">
                  <c:v>13.031499053915301</c:v>
                </c:pt>
                <c:pt idx="4">
                  <c:v>12.340330523504401</c:v>
                </c:pt>
                <c:pt idx="5">
                  <c:v>11.7820381396673</c:v>
                </c:pt>
                <c:pt idx="6">
                  <c:v>11.3857340240756</c:v>
                </c:pt>
                <c:pt idx="7">
                  <c:v>10.804957354510501</c:v>
                </c:pt>
                <c:pt idx="8">
                  <c:v>10.633960763483801</c:v>
                </c:pt>
                <c:pt idx="9">
                  <c:v>10.073204344455499</c:v>
                </c:pt>
                <c:pt idx="10">
                  <c:v>10.577561896939899</c:v>
                </c:pt>
                <c:pt idx="11">
                  <c:v>10.5274807439769</c:v>
                </c:pt>
                <c:pt idx="12">
                  <c:v>10.443789980159099</c:v>
                </c:pt>
                <c:pt idx="13">
                  <c:v>10.6937647714148</c:v>
                </c:pt>
                <c:pt idx="14">
                  <c:v>10.5309730784303</c:v>
                </c:pt>
                <c:pt idx="15">
                  <c:v>10.4867085029134</c:v>
                </c:pt>
                <c:pt idx="16">
                  <c:v>10.2398155472761</c:v>
                </c:pt>
                <c:pt idx="17">
                  <c:v>10.221365393897001</c:v>
                </c:pt>
                <c:pt idx="18">
                  <c:v>10.058908612341799</c:v>
                </c:pt>
                <c:pt idx="19">
                  <c:v>9.7191877910193405</c:v>
                </c:pt>
                <c:pt idx="20">
                  <c:v>9.2917000781947792</c:v>
                </c:pt>
              </c:numCache>
            </c:numRef>
          </c:val>
          <c:smooth val="0"/>
          <c:extLst>
            <c:ext xmlns:c16="http://schemas.microsoft.com/office/drawing/2014/chart" uri="{C3380CC4-5D6E-409C-BE32-E72D297353CC}">
              <c16:uniqueId val="{00000005-8405-479E-8A4E-C8F4FE938741}"/>
            </c:ext>
          </c:extLst>
        </c:ser>
        <c:ser>
          <c:idx val="6"/>
          <c:order val="6"/>
          <c:tx>
            <c:strRef>
              <c:f>'I Industrie BIP'!$B$7</c:f>
              <c:strCache>
                <c:ptCount val="1"/>
                <c:pt idx="0">
                  <c:v> Frankreich</c:v>
                </c:pt>
              </c:strCache>
            </c:strRef>
          </c:tx>
          <c:spPr>
            <a:ln w="57150">
              <a:solidFill>
                <a:srgbClr val="B22063"/>
              </a:solidFill>
            </a:ln>
          </c:spPr>
          <c:marker>
            <c:symbol val="none"/>
          </c:marker>
          <c:dLbls>
            <c:delete val="1"/>
          </c:dLbls>
          <c:cat>
            <c:strRef>
              <c:f>'I Industrie BIP'!$D$1:$AG$1</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'I Industrie BIP'!$C$7:$AG$7</c:f>
              <c:numCache>
                <c:formatCode>0.0</c:formatCode>
                <c:ptCount val="21"/>
                <c:pt idx="0">
                  <c:v>16.1393638589171</c:v>
                </c:pt>
                <c:pt idx="1">
                  <c:v>15.5934613472677</c:v>
                </c:pt>
                <c:pt idx="2">
                  <c:v>15.0821551929074</c:v>
                </c:pt>
                <c:pt idx="3">
                  <c:v>14.532616678226001</c:v>
                </c:pt>
                <c:pt idx="4">
                  <c:v>14.1026561144132</c:v>
                </c:pt>
                <c:pt idx="5">
                  <c:v>13.638045880264899</c:v>
                </c:pt>
                <c:pt idx="6">
                  <c:v>13.1000734981239</c:v>
                </c:pt>
                <c:pt idx="7">
                  <c:v>12.9568192108974</c:v>
                </c:pt>
                <c:pt idx="8">
                  <c:v>12.3407174790343</c:v>
                </c:pt>
                <c:pt idx="9">
                  <c:v>11.7171496697097</c:v>
                </c:pt>
                <c:pt idx="10">
                  <c:v>11.461627887573099</c:v>
                </c:pt>
                <c:pt idx="11">
                  <c:v>11.5757853447749</c:v>
                </c:pt>
                <c:pt idx="12">
                  <c:v>11.5410928772346</c:v>
                </c:pt>
                <c:pt idx="13">
                  <c:v>11.5389129932452</c:v>
                </c:pt>
                <c:pt idx="14">
                  <c:v>11.4674947982337</c:v>
                </c:pt>
                <c:pt idx="15">
                  <c:v>11.6584987999793</c:v>
                </c:pt>
                <c:pt idx="16">
                  <c:v>11.505265951852699</c:v>
                </c:pt>
                <c:pt idx="17">
                  <c:v>11.380269767937399</c:v>
                </c:pt>
                <c:pt idx="18">
                  <c:v>11.212597001574901</c:v>
                </c:pt>
                <c:pt idx="19">
                  <c:v>11.2459081838168</c:v>
                </c:pt>
                <c:pt idx="20">
                  <c:v>10.5279145118076</c:v>
                </c:pt>
              </c:numCache>
            </c:numRef>
          </c:val>
          <c:smooth val="0"/>
          <c:extLst>
            <c:ext xmlns:c16="http://schemas.microsoft.com/office/drawing/2014/chart" uri="{C3380CC4-5D6E-409C-BE32-E72D297353CC}">
              <c16:uniqueId val="{00000006-8405-479E-8A4E-C8F4FE938741}"/>
            </c:ext>
          </c:extLst>
        </c:ser>
        <c:dLbls>
          <c:showLegendKey val="0"/>
          <c:showVal val="1"/>
          <c:showCatName val="0"/>
          <c:showSerName val="0"/>
          <c:showPercent val="0"/>
          <c:showBubbleSize val="0"/>
        </c:dLbls>
        <c:smooth val="0"/>
        <c:axId val="531275504"/>
        <c:axId val="531277072"/>
      </c:lineChart>
      <c:catAx>
        <c:axId val="531275504"/>
        <c:scaling>
          <c:orientation val="minMax"/>
        </c:scaling>
        <c:delete val="0"/>
        <c:axPos val="b"/>
        <c:numFmt formatCode="General" sourceLinked="0"/>
        <c:majorTickMark val="out"/>
        <c:minorTickMark val="none"/>
        <c:tickLblPos val="nextTo"/>
        <c:spPr>
          <a:ln>
            <a:solidFill>
              <a:srgbClr val="B2B2B2"/>
            </a:solidFill>
          </a:ln>
        </c:spPr>
        <c:crossAx val="531277072"/>
        <c:crosses val="autoZero"/>
        <c:auto val="1"/>
        <c:lblAlgn val="ctr"/>
        <c:lblOffset val="100"/>
        <c:tickLblSkip val="2"/>
        <c:noMultiLvlLbl val="0"/>
      </c:catAx>
      <c:valAx>
        <c:axId val="531277072"/>
        <c:scaling>
          <c:orientation val="minMax"/>
          <c:max val="26"/>
          <c:min val="8"/>
        </c:scaling>
        <c:delete val="0"/>
        <c:axPos val="l"/>
        <c:majorGridlines>
          <c:spPr>
            <a:ln>
              <a:solidFill>
                <a:srgbClr val="B2B2B2"/>
              </a:solidFill>
            </a:ln>
          </c:spPr>
        </c:majorGridlines>
        <c:numFmt formatCode="0" sourceLinked="0"/>
        <c:majorTickMark val="out"/>
        <c:minorTickMark val="none"/>
        <c:tickLblPos val="nextTo"/>
        <c:spPr>
          <a:ln w="3175">
            <a:solidFill>
              <a:srgbClr val="B2B2B2"/>
            </a:solidFill>
          </a:ln>
        </c:spPr>
        <c:crossAx val="531275504"/>
        <c:crosses val="autoZero"/>
        <c:crossBetween val="between"/>
      </c:valAx>
      <c:spPr>
        <a:noFill/>
        <a:ln w="25400">
          <a:noFill/>
        </a:ln>
      </c:spPr>
    </c:plotArea>
    <c:legend>
      <c:legendPos val="t"/>
      <c:layout>
        <c:manualLayout>
          <c:xMode val="edge"/>
          <c:yMode val="edge"/>
          <c:x val="4.2337378905095376E-2"/>
          <c:y val="9.1358953645042408E-3"/>
          <c:w val="0.95050207575390522"/>
          <c:h val="0.15457071722533505"/>
        </c:manualLayout>
      </c:layout>
      <c:overlay val="0"/>
    </c:legend>
    <c:plotVisOnly val="1"/>
    <c:dispBlanksAs val="gap"/>
    <c:showDLblsOverMax val="0"/>
  </c:chart>
  <c:spPr>
    <a:solidFill>
      <a:srgbClr val="EAEAEA"/>
    </a:solidFill>
    <a:ln w="9525">
      <a:noFill/>
    </a:ln>
  </c:spPr>
  <c:txPr>
    <a:bodyPr/>
    <a:lstStyle/>
    <a:p>
      <a:pPr>
        <a:defRPr sz="1400" b="1">
          <a:solidFill>
            <a:srgbClr val="564A3E"/>
          </a:solidFill>
          <a:latin typeface="Source Sans Pro" panose="020B0503030403020204" pitchFamily="34" charset="0"/>
          <a:ea typeface="Arial"/>
          <a:cs typeface="Arial"/>
        </a:defRPr>
      </a:pPr>
      <a:endParaRPr lang="de-DE"/>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577676311291967"/>
          <c:y val="0.15527713055194475"/>
          <c:w val="0.40084163597854905"/>
          <c:h val="0.69197429576274294"/>
        </c:manualLayout>
      </c:layout>
      <c:pieChart>
        <c:varyColors val="1"/>
        <c:ser>
          <c:idx val="0"/>
          <c:order val="0"/>
          <c:spPr>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B48B-4801-A2FF-9DE3B8C5E6FA}"/>
              </c:ext>
            </c:extLst>
          </c:dPt>
          <c:dPt>
            <c:idx val="1"/>
            <c:bubble3D val="0"/>
            <c:spPr>
              <a:solidFill>
                <a:schemeClr val="accent1">
                  <a:alpha val="80000"/>
                </a:schemeClr>
              </a:solidFill>
              <a:ln>
                <a:solidFill>
                  <a:schemeClr val="bg1"/>
                </a:solidFill>
              </a:ln>
            </c:spPr>
            <c:extLst>
              <c:ext xmlns:c16="http://schemas.microsoft.com/office/drawing/2014/chart" uri="{C3380CC4-5D6E-409C-BE32-E72D297353CC}">
                <c16:uniqueId val="{00000003-B48B-4801-A2FF-9DE3B8C5E6FA}"/>
              </c:ext>
            </c:extLst>
          </c:dPt>
          <c:dPt>
            <c:idx val="2"/>
            <c:bubble3D val="0"/>
            <c:spPr>
              <a:solidFill>
                <a:schemeClr val="accent1">
                  <a:alpha val="60000"/>
                </a:schemeClr>
              </a:solidFill>
              <a:ln>
                <a:solidFill>
                  <a:schemeClr val="bg1"/>
                </a:solidFill>
              </a:ln>
            </c:spPr>
            <c:extLst>
              <c:ext xmlns:c16="http://schemas.microsoft.com/office/drawing/2014/chart" uri="{C3380CC4-5D6E-409C-BE32-E72D297353CC}">
                <c16:uniqueId val="{00000005-B48B-4801-A2FF-9DE3B8C5E6FA}"/>
              </c:ext>
            </c:extLst>
          </c:dPt>
          <c:dPt>
            <c:idx val="3"/>
            <c:bubble3D val="0"/>
            <c:spPr>
              <a:solidFill>
                <a:schemeClr val="accent4"/>
              </a:solidFill>
              <a:ln>
                <a:solidFill>
                  <a:schemeClr val="bg1"/>
                </a:solidFill>
              </a:ln>
            </c:spPr>
            <c:extLst>
              <c:ext xmlns:c16="http://schemas.microsoft.com/office/drawing/2014/chart" uri="{C3380CC4-5D6E-409C-BE32-E72D297353CC}">
                <c16:uniqueId val="{00000007-B48B-4801-A2FF-9DE3B8C5E6FA}"/>
              </c:ext>
            </c:extLst>
          </c:dPt>
          <c:dPt>
            <c:idx val="4"/>
            <c:bubble3D val="0"/>
            <c:spPr>
              <a:solidFill>
                <a:srgbClr val="B22063"/>
              </a:solidFill>
              <a:ln>
                <a:solidFill>
                  <a:schemeClr val="bg1"/>
                </a:solidFill>
              </a:ln>
            </c:spPr>
            <c:extLst>
              <c:ext xmlns:c16="http://schemas.microsoft.com/office/drawing/2014/chart" uri="{C3380CC4-5D6E-409C-BE32-E72D297353CC}">
                <c16:uniqueId val="{00000009-B48B-4801-A2FF-9DE3B8C5E6FA}"/>
              </c:ext>
            </c:extLst>
          </c:dPt>
          <c:dPt>
            <c:idx val="5"/>
            <c:bubble3D val="0"/>
            <c:spPr>
              <a:solidFill>
                <a:srgbClr val="BE9528"/>
              </a:solidFill>
              <a:ln>
                <a:solidFill>
                  <a:schemeClr val="bg1"/>
                </a:solidFill>
              </a:ln>
            </c:spPr>
            <c:extLst>
              <c:ext xmlns:c16="http://schemas.microsoft.com/office/drawing/2014/chart" uri="{C3380CC4-5D6E-409C-BE32-E72D297353CC}">
                <c16:uniqueId val="{0000000B-B48B-4801-A2FF-9DE3B8C5E6FA}"/>
              </c:ext>
            </c:extLst>
          </c:dPt>
          <c:dPt>
            <c:idx val="6"/>
            <c:bubble3D val="0"/>
            <c:spPr>
              <a:solidFill>
                <a:srgbClr val="FF5C33"/>
              </a:solidFill>
              <a:ln>
                <a:solidFill>
                  <a:schemeClr val="bg1"/>
                </a:solidFill>
              </a:ln>
            </c:spPr>
            <c:extLst>
              <c:ext xmlns:c16="http://schemas.microsoft.com/office/drawing/2014/chart" uri="{C3380CC4-5D6E-409C-BE32-E72D297353CC}">
                <c16:uniqueId val="{0000000D-B48B-4801-A2FF-9DE3B8C5E6FA}"/>
              </c:ext>
            </c:extLst>
          </c:dPt>
          <c:dLbls>
            <c:dLbl>
              <c:idx val="0"/>
              <c:layout>
                <c:manualLayout>
                  <c:x val="6.5270125812022031E-2"/>
                  <c:y val="9.440425209987712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B48B-4801-A2FF-9DE3B8C5E6FA}"/>
                </c:ext>
              </c:extLst>
            </c:dLbl>
            <c:dLbl>
              <c:idx val="1"/>
              <c:layout>
                <c:manualLayout>
                  <c:x val="2.986528434939343E-2"/>
                  <c:y val="3.34982830031821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0919621208248788"/>
                      <c:h val="0.14727063327580836"/>
                    </c:manualLayout>
                  </c15:layout>
                </c:ext>
                <c:ext xmlns:c16="http://schemas.microsoft.com/office/drawing/2014/chart" uri="{C3380CC4-5D6E-409C-BE32-E72D297353CC}">
                  <c16:uniqueId val="{00000003-B48B-4801-A2FF-9DE3B8C5E6FA}"/>
                </c:ext>
              </c:extLst>
            </c:dLbl>
            <c:dLbl>
              <c:idx val="2"/>
              <c:layout>
                <c:manualLayout>
                  <c:x val="3.0871005451632044E-2"/>
                  <c:y val="2.893033532093009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998010365434921"/>
                      <c:h val="0.11273694879798234"/>
                    </c:manualLayout>
                  </c15:layout>
                </c:ext>
                <c:ext xmlns:c16="http://schemas.microsoft.com/office/drawing/2014/chart" uri="{C3380CC4-5D6E-409C-BE32-E72D297353CC}">
                  <c16:uniqueId val="{00000005-B48B-4801-A2FF-9DE3B8C5E6FA}"/>
                </c:ext>
              </c:extLst>
            </c:dLbl>
            <c:dLbl>
              <c:idx val="3"/>
              <c:layout>
                <c:manualLayout>
                  <c:x val="-1.8915140780118991E-2"/>
                  <c:y val="2.436238763867797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3192505061594774"/>
                      <c:h val="0.1107270518177914"/>
                    </c:manualLayout>
                  </c15:layout>
                </c:ext>
                <c:ext xmlns:c16="http://schemas.microsoft.com/office/drawing/2014/chart" uri="{C3380CC4-5D6E-409C-BE32-E72D297353CC}">
                  <c16:uniqueId val="{00000007-B48B-4801-A2FF-9DE3B8C5E6FA}"/>
                </c:ext>
              </c:extLst>
            </c:dLbl>
            <c:dLbl>
              <c:idx val="4"/>
              <c:layout>
                <c:manualLayout>
                  <c:x val="-3.6299996444104657E-2"/>
                  <c:y val="3.654358145801696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B48B-4801-A2FF-9DE3B8C5E6FA}"/>
                </c:ext>
              </c:extLst>
            </c:dLbl>
            <c:dLbl>
              <c:idx val="5"/>
              <c:layout>
                <c:manualLayout>
                  <c:x val="-4.2337378905095389E-2"/>
                  <c:y val="3.349828300318221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B48B-4801-A2FF-9DE3B8C5E6FA}"/>
                </c:ext>
              </c:extLst>
            </c:dLbl>
            <c:dLbl>
              <c:idx val="6"/>
              <c:layout>
                <c:manualLayout>
                  <c:x val="1.2348471631733667E-2"/>
                  <c:y val="-3.22545063822981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7697466091204265"/>
                      <c:h val="0.11578224725281706"/>
                    </c:manualLayout>
                  </c15:layout>
                </c:ext>
                <c:ext xmlns:c16="http://schemas.microsoft.com/office/drawing/2014/chart" uri="{C3380CC4-5D6E-409C-BE32-E72D297353CC}">
                  <c16:uniqueId val="{0000000D-B48B-4801-A2FF-9DE3B8C5E6FA}"/>
                </c:ext>
              </c:extLst>
            </c:dLbl>
            <c:numFmt formatCode="0.0%" sourceLinked="0"/>
            <c:spPr>
              <a:noFill/>
              <a:ln>
                <a:noFill/>
              </a:ln>
              <a:effectLst/>
            </c:spPr>
            <c:dLblPos val="outEnd"/>
            <c:showLegendKey val="0"/>
            <c:showVal val="0"/>
            <c:showCatName val="1"/>
            <c:showSerName val="0"/>
            <c:showPercent val="1"/>
            <c:showBubbleSize val="0"/>
            <c:showLeaderLines val="1"/>
            <c:extLst>
              <c:ext xmlns:c15="http://schemas.microsoft.com/office/drawing/2012/chart" uri="{CE6537A1-D6FC-4f65-9D91-7224C49458BB}"/>
            </c:extLst>
          </c:dLbls>
          <c:cat>
            <c:strRef>
              <c:f>'D Anteil BIP'!$A$2:$A$8</c:f>
              <c:strCache>
                <c:ptCount val="7"/>
                <c:pt idx="0">
                  <c:v>Industrie*</c:v>
                </c:pt>
                <c:pt idx="1">
                  <c:v>sonstiges Produzierendes Gewerbe</c:v>
                </c:pt>
                <c:pt idx="2">
                  <c:v>unternehmensnahe DL</c:v>
                </c:pt>
                <c:pt idx="3">
                  <c:v>Handel, Gastgewerbe, Verkehr</c:v>
                </c:pt>
                <c:pt idx="4">
                  <c:v>Finanzierung, Vermietung, Information</c:v>
                </c:pt>
                <c:pt idx="5">
                  <c:v>Öffentliche DL</c:v>
                </c:pt>
                <c:pt idx="6">
                  <c:v>Land- und Forstwirtschaft</c:v>
                </c:pt>
              </c:strCache>
            </c:strRef>
          </c:cat>
          <c:val>
            <c:numRef>
              <c:f>'D Anteil BIP'!$O$2:$O$8</c:f>
              <c:numCache>
                <c:formatCode>0.00</c:formatCode>
                <c:ptCount val="7"/>
                <c:pt idx="0" formatCode="General">
                  <c:v>611.88800000000003</c:v>
                </c:pt>
                <c:pt idx="1">
                  <c:v>281.58399999999995</c:v>
                </c:pt>
                <c:pt idx="2" formatCode="General">
                  <c:v>337.13400000000001</c:v>
                </c:pt>
                <c:pt idx="3" formatCode="General">
                  <c:v>479.54599999999999</c:v>
                </c:pt>
                <c:pt idx="4" formatCode="General">
                  <c:v>722.93</c:v>
                </c:pt>
                <c:pt idx="5" formatCode="General">
                  <c:v>592.47799999999995</c:v>
                </c:pt>
                <c:pt idx="6" formatCode="General">
                  <c:v>24.762</c:v>
                </c:pt>
              </c:numCache>
            </c:numRef>
          </c:val>
          <c:extLst>
            <c:ext xmlns:c16="http://schemas.microsoft.com/office/drawing/2014/chart" uri="{C3380CC4-5D6E-409C-BE32-E72D297353CC}">
              <c16:uniqueId val="{0000000E-B48B-4801-A2FF-9DE3B8C5E6FA}"/>
            </c:ext>
          </c:extLst>
        </c:ser>
        <c:dLbls>
          <c:showLegendKey val="0"/>
          <c:showVal val="1"/>
          <c:showCatName val="0"/>
          <c:showSerName val="0"/>
          <c:showPercent val="0"/>
          <c:showBubbleSize val="0"/>
          <c:showLeaderLines val="1"/>
        </c:dLbls>
        <c:firstSliceAng val="0"/>
      </c:pieChart>
      <c:spPr>
        <a:ln>
          <a:noFill/>
        </a:ln>
      </c:spPr>
    </c:plotArea>
    <c:plotVisOnly val="1"/>
    <c:dispBlanksAs val="gap"/>
    <c:showDLblsOverMax val="0"/>
  </c:chart>
  <c:spPr>
    <a:solidFill>
      <a:srgbClr val="EAEAEA"/>
    </a:solidFill>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3.3498283003182215E-2"/>
          <c:w val="0.99529550088746488"/>
          <c:h val="0.83576201879788403"/>
        </c:manualLayout>
      </c:layout>
      <c:barChart>
        <c:barDir val="col"/>
        <c:grouping val="clustered"/>
        <c:varyColors val="0"/>
        <c:ser>
          <c:idx val="0"/>
          <c:order val="0"/>
          <c:spPr>
            <a:solidFill>
              <a:schemeClr val="accent3"/>
            </a:solidFill>
          </c:spPr>
          <c:invertIfNegative val="0"/>
          <c:dPt>
            <c:idx val="1"/>
            <c:invertIfNegative val="0"/>
            <c:bubble3D val="0"/>
            <c:spPr>
              <a:solidFill>
                <a:schemeClr val="tx2"/>
              </a:solidFill>
            </c:spPr>
            <c:extLst>
              <c:ext xmlns:c16="http://schemas.microsoft.com/office/drawing/2014/chart" uri="{C3380CC4-5D6E-409C-BE32-E72D297353CC}">
                <c16:uniqueId val="{00000001-A24D-4840-AC94-AD67AA0B2B9A}"/>
              </c:ext>
            </c:extLst>
          </c:dPt>
          <c:dLbls>
            <c:numFmt formatCode="#,##0.0" sourceLinked="0"/>
            <c:spPr>
              <a:noFill/>
              <a:ln>
                <a:noFill/>
              </a:ln>
              <a:effectLst/>
            </c:spPr>
            <c:txPr>
              <a:bodyPr/>
              <a:lstStyle/>
              <a:p>
                <a:pPr>
                  <a:defRPr sz="1800" b="1"/>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Produktivität!$D$2:$E$2</c:f>
              <c:strCache>
                <c:ptCount val="2"/>
                <c:pt idx="0">
                  <c:v>Gesamtwirtschaft</c:v>
                </c:pt>
                <c:pt idx="1">
                  <c:v>Industrie</c:v>
                </c:pt>
              </c:strCache>
            </c:strRef>
          </c:cat>
          <c:val>
            <c:numRef>
              <c:f>Produktivität!$D$31:$E$31</c:f>
              <c:numCache>
                <c:formatCode>0.0</c:formatCode>
                <c:ptCount val="2"/>
                <c:pt idx="0">
                  <c:v>20.417893867127905</c:v>
                </c:pt>
                <c:pt idx="1">
                  <c:v>28.250873661630255</c:v>
                </c:pt>
              </c:numCache>
            </c:numRef>
          </c:val>
          <c:extLst>
            <c:ext xmlns:c16="http://schemas.microsoft.com/office/drawing/2014/chart" uri="{C3380CC4-5D6E-409C-BE32-E72D297353CC}">
              <c16:uniqueId val="{00000002-A24D-4840-AC94-AD67AA0B2B9A}"/>
            </c:ext>
          </c:extLst>
        </c:ser>
        <c:dLbls>
          <c:showLegendKey val="0"/>
          <c:showVal val="1"/>
          <c:showCatName val="0"/>
          <c:showSerName val="0"/>
          <c:showPercent val="0"/>
          <c:showBubbleSize val="0"/>
        </c:dLbls>
        <c:gapWidth val="30"/>
        <c:axId val="717678080"/>
        <c:axId val="717679256"/>
      </c:barChart>
      <c:catAx>
        <c:axId val="717678080"/>
        <c:scaling>
          <c:orientation val="maxMin"/>
        </c:scaling>
        <c:delete val="0"/>
        <c:axPos val="b"/>
        <c:numFmt formatCode="General" sourceLinked="0"/>
        <c:majorTickMark val="out"/>
        <c:minorTickMark val="none"/>
        <c:tickLblPos val="nextTo"/>
        <c:spPr>
          <a:noFill/>
          <a:ln>
            <a:noFill/>
          </a:ln>
        </c:spPr>
        <c:txPr>
          <a:bodyPr/>
          <a:lstStyle/>
          <a:p>
            <a:pPr>
              <a:defRPr sz="1800" b="1">
                <a:solidFill>
                  <a:schemeClr val="tx1"/>
                </a:solidFill>
              </a:defRPr>
            </a:pPr>
            <a:endParaRPr lang="de-DE"/>
          </a:p>
        </c:txPr>
        <c:crossAx val="717679256"/>
        <c:crosses val="autoZero"/>
        <c:auto val="1"/>
        <c:lblAlgn val="ctr"/>
        <c:lblOffset val="100"/>
        <c:noMultiLvlLbl val="0"/>
      </c:catAx>
      <c:valAx>
        <c:axId val="717679256"/>
        <c:scaling>
          <c:orientation val="minMax"/>
        </c:scaling>
        <c:delete val="1"/>
        <c:axPos val="r"/>
        <c:numFmt formatCode="0.0" sourceLinked="1"/>
        <c:majorTickMark val="out"/>
        <c:minorTickMark val="none"/>
        <c:tickLblPos val="none"/>
        <c:crossAx val="717678080"/>
        <c:crosses val="autoZero"/>
        <c:crossBetween val="between"/>
      </c:valAx>
      <c:spPr>
        <a:noFill/>
        <a:ln w="25400">
          <a:noFill/>
        </a:ln>
      </c:spPr>
    </c:plotArea>
    <c:plotVisOnly val="1"/>
    <c:dispBlanksAs val="gap"/>
    <c:showDLblsOverMax val="0"/>
  </c:chart>
  <c:spPr>
    <a:solidFill>
      <a:srgbClr val="EAEAEA"/>
    </a:solidFill>
    <a:ln w="9525">
      <a:noFill/>
    </a:ln>
  </c:spPr>
  <c:txPr>
    <a:bodyPr/>
    <a:lstStyle/>
    <a:p>
      <a:pPr>
        <a:defRPr sz="1600">
          <a:solidFill>
            <a:schemeClr val="tx1"/>
          </a:solidFill>
          <a:latin typeface="+mn-lt"/>
          <a:ea typeface="Arial"/>
          <a:cs typeface="Arial"/>
        </a:defRPr>
      </a:pPr>
      <a:endParaRPr lang="de-DE"/>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2493087193532247E-2"/>
          <c:y val="2.841885613493042E-2"/>
          <c:w val="0.88927764464224579"/>
          <c:h val="0.82381677566197464"/>
        </c:manualLayout>
      </c:layout>
      <c:areaChart>
        <c:grouping val="standard"/>
        <c:varyColors val="0"/>
        <c:ser>
          <c:idx val="0"/>
          <c:order val="0"/>
          <c:spPr>
            <a:solidFill>
              <a:srgbClr val="166E79"/>
            </a:solidFill>
            <a:ln w="60325"/>
          </c:spPr>
          <c:dLbls>
            <c:dLbl>
              <c:idx val="0"/>
              <c:layout>
                <c:manualLayout>
                  <c:x val="4.9045936611720672E-2"/>
                  <c:y val="-0.3831335545610777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A63-4DAC-9832-E9E0C995E2D2}"/>
                </c:ext>
              </c:extLst>
            </c:dLbl>
            <c:dLbl>
              <c:idx val="13"/>
              <c:layout>
                <c:manualLayout>
                  <c:x val="0.27246395211097951"/>
                  <c:y val="-0.3415575574596264"/>
                </c:manualLayout>
              </c:layout>
              <c:tx>
                <c:rich>
                  <a:bodyPr/>
                  <a:lstStyle/>
                  <a:p>
                    <a:pPr>
                      <a:defRPr sz="1800" b="1">
                        <a:solidFill>
                          <a:schemeClr val="bg1"/>
                        </a:solidFill>
                      </a:defRPr>
                    </a:pPr>
                    <a:r>
                      <a:rPr lang="en-US">
                        <a:solidFill>
                          <a:schemeClr val="bg1"/>
                        </a:solidFill>
                      </a:rPr>
                      <a:t>6.211</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DA63-4DAC-9832-E9E0C995E2D2}"/>
                </c:ext>
              </c:extLst>
            </c:dLbl>
            <c:spPr>
              <a:noFill/>
              <a:ln>
                <a:noFill/>
              </a:ln>
              <a:effectLst/>
            </c:spPr>
            <c:txPr>
              <a:bodyPr/>
              <a:lstStyle/>
              <a:p>
                <a:pPr>
                  <a:defRPr sz="1800" b="1">
                    <a:solidFill>
                      <a:srgbClr val="166E79"/>
                    </a:solidFill>
                  </a:defRPr>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'D Beschäftigung'!$A$14:$A$34</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'D Beschäftigung'!$B$14:$B$34</c:f>
              <c:numCache>
                <c:formatCode>#,##0</c:formatCode>
                <c:ptCount val="21"/>
                <c:pt idx="0">
                  <c:v>6256.7169999999996</c:v>
                </c:pt>
                <c:pt idx="1">
                  <c:v>6284.6949999999997</c:v>
                </c:pt>
                <c:pt idx="2">
                  <c:v>6108.634</c:v>
                </c:pt>
                <c:pt idx="3">
                  <c:v>6036.0590000000002</c:v>
                </c:pt>
                <c:pt idx="4">
                  <c:v>5923.5730000000003</c:v>
                </c:pt>
                <c:pt idx="5">
                  <c:v>5841.549</c:v>
                </c:pt>
                <c:pt idx="6">
                  <c:v>5811.576</c:v>
                </c:pt>
                <c:pt idx="7">
                  <c:v>5988.4830000000002</c:v>
                </c:pt>
                <c:pt idx="8">
                  <c:v>5925.95</c:v>
                </c:pt>
                <c:pt idx="9">
                  <c:v>5657.9889999999996</c:v>
                </c:pt>
                <c:pt idx="10">
                  <c:v>5641.9179999999997</c:v>
                </c:pt>
                <c:pt idx="11">
                  <c:v>5832.37</c:v>
                </c:pt>
                <c:pt idx="12">
                  <c:v>5923.0609999999997</c:v>
                </c:pt>
                <c:pt idx="13">
                  <c:v>5948.7640000000001</c:v>
                </c:pt>
                <c:pt idx="14">
                  <c:v>6018.48</c:v>
                </c:pt>
                <c:pt idx="15">
                  <c:v>6068.3630000000003</c:v>
                </c:pt>
                <c:pt idx="16">
                  <c:v>6118.049</c:v>
                </c:pt>
                <c:pt idx="17" formatCode="General">
                  <c:v>6226.71</c:v>
                </c:pt>
                <c:pt idx="18" formatCode="General">
                  <c:v>6383.0460000000003</c:v>
                </c:pt>
                <c:pt idx="19" formatCode="General">
                  <c:v>6399.357</c:v>
                </c:pt>
                <c:pt idx="20" formatCode="General">
                  <c:v>6211.6189999999997</c:v>
                </c:pt>
              </c:numCache>
            </c:numRef>
          </c:val>
          <c:extLst>
            <c:ext xmlns:c16="http://schemas.microsoft.com/office/drawing/2014/chart" uri="{C3380CC4-5D6E-409C-BE32-E72D297353CC}">
              <c16:uniqueId val="{00000002-DA63-4DAC-9832-E9E0C995E2D2}"/>
            </c:ext>
          </c:extLst>
        </c:ser>
        <c:dLbls>
          <c:showLegendKey val="0"/>
          <c:showVal val="0"/>
          <c:showCatName val="0"/>
          <c:showSerName val="0"/>
          <c:showPercent val="0"/>
          <c:showBubbleSize val="0"/>
        </c:dLbls>
        <c:axId val="818184864"/>
        <c:axId val="818187608"/>
      </c:areaChart>
      <c:catAx>
        <c:axId val="818184864"/>
        <c:scaling>
          <c:orientation val="minMax"/>
        </c:scaling>
        <c:delete val="0"/>
        <c:axPos val="b"/>
        <c:numFmt formatCode="General" sourceLinked="1"/>
        <c:majorTickMark val="out"/>
        <c:minorTickMark val="none"/>
        <c:tickLblPos val="nextTo"/>
        <c:txPr>
          <a:bodyPr/>
          <a:lstStyle/>
          <a:p>
            <a:pPr>
              <a:defRPr>
                <a:solidFill>
                  <a:schemeClr val="tx1"/>
                </a:solidFill>
              </a:defRPr>
            </a:pPr>
            <a:endParaRPr lang="de-DE"/>
          </a:p>
        </c:txPr>
        <c:crossAx val="818187608"/>
        <c:crosses val="autoZero"/>
        <c:auto val="1"/>
        <c:lblAlgn val="ctr"/>
        <c:lblOffset val="100"/>
        <c:noMultiLvlLbl val="0"/>
      </c:catAx>
      <c:valAx>
        <c:axId val="818187608"/>
        <c:scaling>
          <c:orientation val="minMax"/>
          <c:min val="5000"/>
        </c:scaling>
        <c:delete val="0"/>
        <c:axPos val="l"/>
        <c:numFmt formatCode="#,##0" sourceLinked="1"/>
        <c:majorTickMark val="out"/>
        <c:minorTickMark val="none"/>
        <c:tickLblPos val="nextTo"/>
        <c:txPr>
          <a:bodyPr/>
          <a:lstStyle/>
          <a:p>
            <a:pPr>
              <a:defRPr b="1">
                <a:solidFill>
                  <a:schemeClr val="tx1"/>
                </a:solidFill>
              </a:defRPr>
            </a:pPr>
            <a:endParaRPr lang="de-DE"/>
          </a:p>
        </c:txPr>
        <c:crossAx val="818184864"/>
        <c:crosses val="autoZero"/>
        <c:crossBetween val="midCat"/>
      </c:valAx>
      <c:spPr>
        <a:noFill/>
        <a:ln w="25400">
          <a:noFill/>
        </a:ln>
      </c:spPr>
    </c:plotArea>
    <c:plotVisOnly val="1"/>
    <c:dispBlanksAs val="gap"/>
    <c:showDLblsOverMax val="0"/>
  </c:chart>
  <c:spPr>
    <a:solidFill>
      <a:srgbClr val="EAEAEA"/>
    </a:solidFill>
    <a:ln w="9525">
      <a:noFill/>
    </a:ln>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222434032585336"/>
          <c:y val="5.2501089417705373E-3"/>
          <c:w val="0.57617269539089289"/>
          <c:h val="0.9904077894418305"/>
        </c:manualLayout>
      </c:layout>
      <c:barChart>
        <c:barDir val="bar"/>
        <c:grouping val="clustered"/>
        <c:varyColors val="0"/>
        <c:ser>
          <c:idx val="0"/>
          <c:order val="0"/>
          <c:spPr>
            <a:solidFill>
              <a:schemeClr val="accent3"/>
            </a:solidFill>
          </c:spPr>
          <c:invertIfNegative val="0"/>
          <c:dPt>
            <c:idx val="1"/>
            <c:invertIfNegative val="0"/>
            <c:bubble3D val="0"/>
            <c:extLst>
              <c:ext xmlns:c16="http://schemas.microsoft.com/office/drawing/2014/chart" uri="{C3380CC4-5D6E-409C-BE32-E72D297353CC}">
                <c16:uniqueId val="{00000000-6DE0-406A-B8C3-A182ABA9FA1B}"/>
              </c:ext>
            </c:extLst>
          </c:dPt>
          <c:dPt>
            <c:idx val="2"/>
            <c:invertIfNegative val="0"/>
            <c:bubble3D val="0"/>
            <c:spPr>
              <a:solidFill>
                <a:schemeClr val="accent5"/>
              </a:solidFill>
            </c:spPr>
            <c:extLst>
              <c:ext xmlns:c16="http://schemas.microsoft.com/office/drawing/2014/chart" uri="{C3380CC4-5D6E-409C-BE32-E72D297353CC}">
                <c16:uniqueId val="{00000002-6DE0-406A-B8C3-A182ABA9FA1B}"/>
              </c:ext>
            </c:extLst>
          </c:dPt>
          <c:dPt>
            <c:idx val="3"/>
            <c:invertIfNegative val="0"/>
            <c:bubble3D val="0"/>
            <c:spPr>
              <a:solidFill>
                <a:schemeClr val="accent1"/>
              </a:solidFill>
            </c:spPr>
            <c:extLst>
              <c:ext xmlns:c16="http://schemas.microsoft.com/office/drawing/2014/chart" uri="{C3380CC4-5D6E-409C-BE32-E72D297353CC}">
                <c16:uniqueId val="{00000004-6DE0-406A-B8C3-A182ABA9FA1B}"/>
              </c:ext>
            </c:extLst>
          </c:dPt>
          <c:dPt>
            <c:idx val="4"/>
            <c:invertIfNegative val="0"/>
            <c:bubble3D val="0"/>
            <c:spPr>
              <a:solidFill>
                <a:schemeClr val="accent1"/>
              </a:solidFill>
            </c:spPr>
            <c:extLst>
              <c:ext xmlns:c16="http://schemas.microsoft.com/office/drawing/2014/chart" uri="{C3380CC4-5D6E-409C-BE32-E72D297353CC}">
                <c16:uniqueId val="{00000006-6DE0-406A-B8C3-A182ABA9FA1B}"/>
              </c:ext>
            </c:extLst>
          </c:dPt>
          <c:dPt>
            <c:idx val="6"/>
            <c:invertIfNegative val="0"/>
            <c:bubble3D val="0"/>
            <c:extLst>
              <c:ext xmlns:c16="http://schemas.microsoft.com/office/drawing/2014/chart" uri="{C3380CC4-5D6E-409C-BE32-E72D297353CC}">
                <c16:uniqueId val="{00000007-6DE0-406A-B8C3-A182ABA9FA1B}"/>
              </c:ext>
            </c:extLst>
          </c:dPt>
          <c:dPt>
            <c:idx val="7"/>
            <c:invertIfNegative val="0"/>
            <c:bubble3D val="0"/>
            <c:spPr>
              <a:solidFill>
                <a:schemeClr val="accent5"/>
              </a:solidFill>
            </c:spPr>
            <c:extLst>
              <c:ext xmlns:c16="http://schemas.microsoft.com/office/drawing/2014/chart" uri="{C3380CC4-5D6E-409C-BE32-E72D297353CC}">
                <c16:uniqueId val="{00000009-6DE0-406A-B8C3-A182ABA9FA1B}"/>
              </c:ext>
            </c:extLst>
          </c:dPt>
          <c:dPt>
            <c:idx val="8"/>
            <c:invertIfNegative val="0"/>
            <c:bubble3D val="0"/>
            <c:spPr>
              <a:solidFill>
                <a:schemeClr val="accent1"/>
              </a:solidFill>
            </c:spPr>
            <c:extLst>
              <c:ext xmlns:c16="http://schemas.microsoft.com/office/drawing/2014/chart" uri="{C3380CC4-5D6E-409C-BE32-E72D297353CC}">
                <c16:uniqueId val="{0000000B-6DE0-406A-B8C3-A182ABA9FA1B}"/>
              </c:ext>
            </c:extLst>
          </c:dPt>
          <c:dLbls>
            <c:numFmt formatCode="#,##0" sourceLinked="0"/>
            <c:spPr>
              <a:noFill/>
              <a:ln>
                <a:noFill/>
              </a:ln>
              <a:effectLst/>
            </c:spPr>
            <c:txPr>
              <a:bodyPr/>
              <a:lstStyle/>
              <a:p>
                <a:pPr>
                  <a:defRPr sz="1600" b="1">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 Arbeitnehmerentgelte'!$A$19:$A$23</c:f>
              <c:strCache>
                <c:ptCount val="5"/>
                <c:pt idx="0">
                  <c:v>Handel, Verkehr, Gastgewerbe</c:v>
                </c:pt>
                <c:pt idx="1">
                  <c:v>Baugewerbe</c:v>
                </c:pt>
                <c:pt idx="2">
                  <c:v>Gesamtwirtschaft</c:v>
                </c:pt>
                <c:pt idx="3">
                  <c:v>Industrie</c:v>
                </c:pt>
                <c:pt idx="4">
                  <c:v>Chemie- und Pharmaindustrie</c:v>
                </c:pt>
              </c:strCache>
            </c:strRef>
          </c:cat>
          <c:val>
            <c:numRef>
              <c:f>'D Arbeitnehmerentgelte'!$B$19:$B$23</c:f>
              <c:numCache>
                <c:formatCode>General</c:formatCode>
                <c:ptCount val="5"/>
                <c:pt idx="0">
                  <c:v>34825</c:v>
                </c:pt>
                <c:pt idx="1">
                  <c:v>42890</c:v>
                </c:pt>
                <c:pt idx="2">
                  <c:v>44964</c:v>
                </c:pt>
                <c:pt idx="3">
                  <c:v>58071</c:v>
                </c:pt>
                <c:pt idx="4">
                  <c:v>63149</c:v>
                </c:pt>
              </c:numCache>
            </c:numRef>
          </c:val>
          <c:extLst>
            <c:ext xmlns:c16="http://schemas.microsoft.com/office/drawing/2014/chart" uri="{C3380CC4-5D6E-409C-BE32-E72D297353CC}">
              <c16:uniqueId val="{0000000C-6DE0-406A-B8C3-A182ABA9FA1B}"/>
            </c:ext>
          </c:extLst>
        </c:ser>
        <c:dLbls>
          <c:showLegendKey val="0"/>
          <c:showVal val="1"/>
          <c:showCatName val="0"/>
          <c:showSerName val="0"/>
          <c:showPercent val="0"/>
          <c:showBubbleSize val="0"/>
        </c:dLbls>
        <c:gapWidth val="25"/>
        <c:axId val="715443056"/>
        <c:axId val="715443448"/>
      </c:barChart>
      <c:catAx>
        <c:axId val="715443056"/>
        <c:scaling>
          <c:orientation val="minMax"/>
        </c:scaling>
        <c:delete val="0"/>
        <c:axPos val="l"/>
        <c:numFmt formatCode="General" sourceLinked="0"/>
        <c:majorTickMark val="out"/>
        <c:minorTickMark val="none"/>
        <c:tickLblPos val="nextTo"/>
        <c:txPr>
          <a:bodyPr/>
          <a:lstStyle/>
          <a:p>
            <a:pPr>
              <a:defRPr sz="1400" b="1">
                <a:solidFill>
                  <a:srgbClr val="000000"/>
                </a:solidFill>
              </a:defRPr>
            </a:pPr>
            <a:endParaRPr lang="de-DE"/>
          </a:p>
        </c:txPr>
        <c:crossAx val="715443448"/>
        <c:crosses val="autoZero"/>
        <c:auto val="1"/>
        <c:lblAlgn val="ctr"/>
        <c:lblOffset val="100"/>
        <c:noMultiLvlLbl val="0"/>
      </c:catAx>
      <c:valAx>
        <c:axId val="715443448"/>
        <c:scaling>
          <c:orientation val="minMax"/>
        </c:scaling>
        <c:delete val="1"/>
        <c:axPos val="b"/>
        <c:numFmt formatCode="General" sourceLinked="1"/>
        <c:majorTickMark val="out"/>
        <c:minorTickMark val="none"/>
        <c:tickLblPos val="none"/>
        <c:crossAx val="715443056"/>
        <c:crosses val="autoZero"/>
        <c:crossBetween val="between"/>
      </c:valAx>
      <c:spPr>
        <a:noFill/>
        <a:ln w="25400">
          <a:noFill/>
        </a:ln>
      </c:spPr>
    </c:plotArea>
    <c:plotVisOnly val="1"/>
    <c:dispBlanksAs val="gap"/>
    <c:showDLblsOverMax val="0"/>
  </c:chart>
  <c:spPr>
    <a:solidFill>
      <a:srgbClr val="EAEAEA"/>
    </a:solidFill>
    <a:ln w="9525">
      <a:noFill/>
    </a:ln>
  </c:spPr>
  <c:txPr>
    <a:bodyPr/>
    <a:lstStyle/>
    <a:p>
      <a:pPr>
        <a:defRPr sz="1400">
          <a:solidFill>
            <a:srgbClr val="564A3E"/>
          </a:solidFill>
          <a:latin typeface="+mn-lt"/>
          <a:ea typeface="Arial"/>
          <a:cs typeface="Arial"/>
        </a:defRPr>
      </a:pPr>
      <a:endParaRPr lang="de-D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emf"/></Relationships>
</file>

<file path=ppt/drawings/drawing1.xml><?xml version="1.0" encoding="utf-8"?>
<c:userShapes xmlns:c="http://schemas.openxmlformats.org/drawingml/2006/chart">
  <cdr:relSizeAnchor xmlns:cdr="http://schemas.openxmlformats.org/drawingml/2006/chartDrawing">
    <cdr:from>
      <cdr:x>0.71419</cdr:x>
      <cdr:y>0.00332</cdr:y>
    </cdr:from>
    <cdr:to>
      <cdr:x>0.98632</cdr:x>
      <cdr:y>0.20993</cdr:y>
    </cdr:to>
    <cdr:sp macro="" textlink="">
      <cdr:nvSpPr>
        <cdr:cNvPr id="3" name="Textfeld 6"/>
        <cdr:cNvSpPr txBox="1"/>
      </cdr:nvSpPr>
      <cdr:spPr>
        <a:xfrm xmlns:a="http://schemas.openxmlformats.org/drawingml/2006/main">
          <a:off x="5141677" y="13846"/>
          <a:ext cx="1959148" cy="861637"/>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400" b="1" i="0" dirty="0">
              <a:solidFill>
                <a:srgbClr val="003061"/>
              </a:solidFill>
            </a:rPr>
            <a:t>Die Industrie* trägt </a:t>
          </a:r>
          <a:br>
            <a:rPr lang="de-DE" sz="1400" b="1" i="0" dirty="0">
              <a:solidFill>
                <a:srgbClr val="003061"/>
              </a:solidFill>
            </a:rPr>
          </a:br>
          <a:r>
            <a:rPr lang="de-DE" sz="1400" b="1" i="0" dirty="0">
              <a:solidFill>
                <a:srgbClr val="003061"/>
              </a:solidFill>
            </a:rPr>
            <a:t>rund 612 Mrd. Euro direkt zur deutschen Wertschöpfung bei.</a:t>
          </a:r>
        </a:p>
      </cdr:txBody>
    </cdr:sp>
  </cdr:relSizeAnchor>
</c:userShapes>
</file>

<file path=ppt/drawings/drawing2.xml><?xml version="1.0" encoding="utf-8"?>
<c:userShapes xmlns:c="http://schemas.openxmlformats.org/drawingml/2006/chart">
  <cdr:relSizeAnchor xmlns:cdr="http://schemas.openxmlformats.org/drawingml/2006/chartDrawing">
    <cdr:from>
      <cdr:x>0.7924</cdr:x>
      <cdr:y>0.19913</cdr:y>
    </cdr:from>
    <cdr:to>
      <cdr:x>0.91025</cdr:x>
      <cdr:y>0.2738</cdr:y>
    </cdr:to>
    <cdr:sp macro="" textlink="">
      <cdr:nvSpPr>
        <cdr:cNvPr id="2" name="Textfeld 1"/>
        <cdr:cNvSpPr txBox="1"/>
      </cdr:nvSpPr>
      <cdr:spPr>
        <a:xfrm xmlns:a="http://schemas.openxmlformats.org/drawingml/2006/main">
          <a:off x="5983082" y="810838"/>
          <a:ext cx="889832" cy="3040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l-GR" sz="1600" b="1">
              <a:solidFill>
                <a:schemeClr val="tx1"/>
              </a:solidFill>
              <a:effectLst/>
              <a:latin typeface="Arial" panose="020B0604020202020204" pitchFamily="34" charset="0"/>
              <a:ea typeface="+mn-ea"/>
              <a:cs typeface="Arial" panose="020B0604020202020204" pitchFamily="34" charset="0"/>
            </a:rPr>
            <a:t>Σ</a:t>
          </a:r>
          <a:r>
            <a:rPr lang="de-DE" sz="1600" b="1">
              <a:solidFill>
                <a:schemeClr val="tx1"/>
              </a:solidFill>
              <a:effectLst/>
              <a:latin typeface="Arial" panose="020B0604020202020204" pitchFamily="34" charset="0"/>
              <a:ea typeface="+mn-ea"/>
              <a:cs typeface="Arial" panose="020B0604020202020204" pitchFamily="34" charset="0"/>
            </a:rPr>
            <a:t> 3,14</a:t>
          </a:r>
          <a:endParaRPr lang="de-DE" sz="1600" b="1">
            <a:solidFill>
              <a:schemeClr val="tx1"/>
            </a:solidFill>
            <a:latin typeface="Arial" panose="020B0604020202020204" pitchFamily="34" charset="0"/>
            <a:cs typeface="Arial" panose="020B0604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B2ED4-A324-584D-BCF4-C97E05E38248}" type="datetimeFigureOut">
              <a:rPr lang="de-DE" smtClean="0"/>
              <a:t>03.02.2022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E25DA2-364F-B349-B811-055114FEA55A}" type="slidenum">
              <a:rPr lang="de-DE" smtClean="0"/>
              <a:t>‹Nr.›</a:t>
            </a:fld>
            <a:endParaRPr lang="de-DE"/>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a:t>
            </a:fld>
            <a:endParaRPr lang="de-DE"/>
          </a:p>
        </p:txBody>
      </p:sp>
    </p:spTree>
    <p:extLst>
      <p:ext uri="{BB962C8B-B14F-4D97-AF65-F5344CB8AC3E}">
        <p14:creationId xmlns:p14="http://schemas.microsoft.com/office/powerpoint/2010/main" val="897786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11</a:t>
            </a:fld>
            <a:endParaRPr lang="de-DE" dirty="0"/>
          </a:p>
        </p:txBody>
      </p:sp>
    </p:spTree>
    <p:extLst>
      <p:ext uri="{BB962C8B-B14F-4D97-AF65-F5344CB8AC3E}">
        <p14:creationId xmlns:p14="http://schemas.microsoft.com/office/powerpoint/2010/main" val="4056291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12</a:t>
            </a:fld>
            <a:endParaRPr lang="de-DE"/>
          </a:p>
        </p:txBody>
      </p:sp>
    </p:spTree>
    <p:extLst>
      <p:ext uri="{BB962C8B-B14F-4D97-AF65-F5344CB8AC3E}">
        <p14:creationId xmlns:p14="http://schemas.microsoft.com/office/powerpoint/2010/main" val="3785644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Umgekehrte Reihenfolge</a:t>
            </a:r>
          </a:p>
        </p:txBody>
      </p:sp>
      <p:sp>
        <p:nvSpPr>
          <p:cNvPr id="4" name="Foliennummernplatzhalter 3"/>
          <p:cNvSpPr>
            <a:spLocks noGrp="1"/>
          </p:cNvSpPr>
          <p:nvPr>
            <p:ph type="sldNum" sz="quarter" idx="10"/>
          </p:nvPr>
        </p:nvSpPr>
        <p:spPr/>
        <p:txBody>
          <a:bodyPr/>
          <a:lstStyle/>
          <a:p>
            <a:fld id="{30AC900D-093B-4C83-96B6-582A88582CA1}" type="slidenum">
              <a:rPr lang="de-DE" smtClean="0"/>
              <a:t>13</a:t>
            </a:fld>
            <a:endParaRPr lang="de-DE"/>
          </a:p>
        </p:txBody>
      </p:sp>
    </p:spTree>
    <p:extLst>
      <p:ext uri="{BB962C8B-B14F-4D97-AF65-F5344CB8AC3E}">
        <p14:creationId xmlns:p14="http://schemas.microsoft.com/office/powerpoint/2010/main" val="1791589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14</a:t>
            </a:fld>
            <a:endParaRPr lang="de-DE"/>
          </a:p>
        </p:txBody>
      </p:sp>
    </p:spTree>
    <p:extLst>
      <p:ext uri="{BB962C8B-B14F-4D97-AF65-F5344CB8AC3E}">
        <p14:creationId xmlns:p14="http://schemas.microsoft.com/office/powerpoint/2010/main" val="3951623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None/>
            </a:pPr>
            <a:r>
              <a:rPr lang="de-DE" dirty="0"/>
              <a:t>Für die Frage, an welchem Standort globalisierte Unternehmen ihre Investitionen tätigen, ist die Höhe der Unternehmensbesteuerung von zentraler Bedeutung. Bei gleicher Rendite vor Steuern entscheidet letztlich die Höher der Besteuerung darüber, an welchem Standort der "Return on Investment" am höchsten ist. Nominale Steuersätze besitzen eine außerordentlich hohe Signalwirkung. Vor  allem wenn über den Standort einer hoch </a:t>
            </a:r>
            <a:r>
              <a:rPr lang="de-DE" dirty="0" err="1"/>
              <a:t>proﬁtablen</a:t>
            </a:r>
            <a:r>
              <a:rPr lang="de-DE" dirty="0"/>
              <a:t> Investition entschieden werden soll, wächst die Bedeutung der Tarife. </a:t>
            </a:r>
          </a:p>
          <a:p>
            <a:pPr>
              <a:buFont typeface="Arial" pitchFamily="34" charset="0"/>
              <a:buNone/>
            </a:pPr>
            <a:endParaRPr lang="de-DE" dirty="0"/>
          </a:p>
          <a:p>
            <a:pPr>
              <a:buFont typeface="Arial" pitchFamily="34" charset="0"/>
              <a:buNone/>
            </a:pPr>
            <a:r>
              <a:rPr lang="de-DE" dirty="0"/>
              <a:t>Die Senkung des Körperschaftsteuersatzes im Rahmen der Unternehmenssteuerreform 2008 von 25 auf 15 Prozent war ein positives  Signal. Dennoch </a:t>
            </a:r>
            <a:r>
              <a:rPr lang="de-DE" dirty="0" err="1"/>
              <a:t>beﬁndet</a:t>
            </a:r>
            <a:r>
              <a:rPr lang="de-DE" dirty="0"/>
              <a:t> sich der deutsche Standort mit einer Gesamtbelastung von nominal 31 Prozent nach wie vor im oberen Drittel in einem internationalen Belastungsvergleich. Die Position Deutschlands muss daher international weiter verbessert werden. Eine solche Verbesserung kann sowohl über Tarife als auch über Strukturreformen erfolgen. </a:t>
            </a:r>
          </a:p>
          <a:p>
            <a:pPr>
              <a:buFont typeface="Arial" pitchFamily="34" charset="0"/>
              <a:buNone/>
            </a:pPr>
            <a:endParaRPr lang="de-DE" dirty="0"/>
          </a:p>
        </p:txBody>
      </p:sp>
      <p:sp>
        <p:nvSpPr>
          <p:cNvPr id="4" name="Foliennummernplatzhalter 3"/>
          <p:cNvSpPr>
            <a:spLocks noGrp="1"/>
          </p:cNvSpPr>
          <p:nvPr>
            <p:ph type="sldNum" sz="quarter" idx="10"/>
          </p:nvPr>
        </p:nvSpPr>
        <p:spPr/>
        <p:txBody>
          <a:bodyPr/>
          <a:lstStyle/>
          <a:p>
            <a:fld id="{28E42C20-C84D-4789-8E2C-8679D38BC77F}" type="slidenum">
              <a:rPr lang="de-DE" smtClean="0"/>
              <a:pPr/>
              <a:t>15</a:t>
            </a:fld>
            <a:endParaRPr lang="de-DE"/>
          </a:p>
        </p:txBody>
      </p:sp>
    </p:spTree>
    <p:extLst>
      <p:ext uri="{BB962C8B-B14F-4D97-AF65-F5344CB8AC3E}">
        <p14:creationId xmlns:p14="http://schemas.microsoft.com/office/powerpoint/2010/main" val="699522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None/>
            </a:pPr>
            <a:endParaRPr lang="de-DE" dirty="0"/>
          </a:p>
          <a:p>
            <a:pPr>
              <a:buFont typeface="Arial" pitchFamily="34" charset="0"/>
              <a:buNone/>
            </a:pPr>
            <a:endParaRPr lang="de-DE" dirty="0"/>
          </a:p>
        </p:txBody>
      </p:sp>
      <p:sp>
        <p:nvSpPr>
          <p:cNvPr id="4" name="Foliennummernplatzhalter 3"/>
          <p:cNvSpPr>
            <a:spLocks noGrp="1"/>
          </p:cNvSpPr>
          <p:nvPr>
            <p:ph type="sldNum" sz="quarter" idx="10"/>
          </p:nvPr>
        </p:nvSpPr>
        <p:spPr/>
        <p:txBody>
          <a:bodyPr/>
          <a:lstStyle/>
          <a:p>
            <a:fld id="{28E42C20-C84D-4789-8E2C-8679D38BC77F}" type="slidenum">
              <a:rPr lang="de-DE" smtClean="0"/>
              <a:pPr/>
              <a:t>16</a:t>
            </a:fld>
            <a:endParaRPr lang="de-DE"/>
          </a:p>
        </p:txBody>
      </p:sp>
    </p:spTree>
    <p:extLst>
      <p:ext uri="{BB962C8B-B14F-4D97-AF65-F5344CB8AC3E}">
        <p14:creationId xmlns:p14="http://schemas.microsoft.com/office/powerpoint/2010/main" val="1428675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2</a:t>
            </a:fld>
            <a:endParaRPr lang="de-DE"/>
          </a:p>
        </p:txBody>
      </p:sp>
    </p:spTree>
    <p:extLst>
      <p:ext uri="{BB962C8B-B14F-4D97-AF65-F5344CB8AC3E}">
        <p14:creationId xmlns:p14="http://schemas.microsoft.com/office/powerpoint/2010/main" val="1049222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3</a:t>
            </a:fld>
            <a:endParaRPr lang="de-DE" dirty="0"/>
          </a:p>
        </p:txBody>
      </p:sp>
    </p:spTree>
    <p:extLst>
      <p:ext uri="{BB962C8B-B14F-4D97-AF65-F5344CB8AC3E}">
        <p14:creationId xmlns:p14="http://schemas.microsoft.com/office/powerpoint/2010/main" val="3259159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4</a:t>
            </a:fld>
            <a:endParaRPr lang="de-DE" dirty="0"/>
          </a:p>
        </p:txBody>
      </p:sp>
    </p:spTree>
    <p:extLst>
      <p:ext uri="{BB962C8B-B14F-4D97-AF65-F5344CB8AC3E}">
        <p14:creationId xmlns:p14="http://schemas.microsoft.com/office/powerpoint/2010/main" val="815704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5</a:t>
            </a:fld>
            <a:endParaRPr lang="de-DE"/>
          </a:p>
        </p:txBody>
      </p:sp>
    </p:spTree>
    <p:extLst>
      <p:ext uri="{BB962C8B-B14F-4D97-AF65-F5344CB8AC3E}">
        <p14:creationId xmlns:p14="http://schemas.microsoft.com/office/powerpoint/2010/main" val="2283000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6</a:t>
            </a:fld>
            <a:endParaRPr lang="de-DE"/>
          </a:p>
        </p:txBody>
      </p:sp>
    </p:spTree>
    <p:extLst>
      <p:ext uri="{BB962C8B-B14F-4D97-AF65-F5344CB8AC3E}">
        <p14:creationId xmlns:p14="http://schemas.microsoft.com/office/powerpoint/2010/main" val="1281957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28E42C20-C84D-4789-8E2C-8679D38BC77F}" type="slidenum">
              <a:rPr lang="de-DE" smtClean="0"/>
              <a:pPr/>
              <a:t>7</a:t>
            </a:fld>
            <a:endParaRPr lang="de-DE"/>
          </a:p>
        </p:txBody>
      </p:sp>
    </p:spTree>
    <p:extLst>
      <p:ext uri="{BB962C8B-B14F-4D97-AF65-F5344CB8AC3E}">
        <p14:creationId xmlns:p14="http://schemas.microsoft.com/office/powerpoint/2010/main" val="401039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28E42C20-C84D-4789-8E2C-8679D38BC77F}" type="slidenum">
              <a:rPr lang="de-DE" smtClean="0"/>
              <a:pPr/>
              <a:t>8</a:t>
            </a:fld>
            <a:endParaRPr lang="de-DE"/>
          </a:p>
        </p:txBody>
      </p:sp>
    </p:spTree>
    <p:extLst>
      <p:ext uri="{BB962C8B-B14F-4D97-AF65-F5344CB8AC3E}">
        <p14:creationId xmlns:p14="http://schemas.microsoft.com/office/powerpoint/2010/main" val="4085429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br>
              <a:rPr lang="de-DE" sz="1200" b="1" kern="1200" dirty="0">
                <a:solidFill>
                  <a:schemeClr val="tx1"/>
                </a:solidFill>
                <a:latin typeface="+mn-lt"/>
                <a:ea typeface="+mn-ea"/>
                <a:cs typeface="+mn-cs"/>
              </a:rPr>
            </a:br>
            <a:endParaRPr lang="de-DE" dirty="0"/>
          </a:p>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9</a:t>
            </a:fld>
            <a:endParaRPr lang="de-DE"/>
          </a:p>
        </p:txBody>
      </p:sp>
    </p:spTree>
    <p:extLst>
      <p:ext uri="{BB962C8B-B14F-4D97-AF65-F5344CB8AC3E}">
        <p14:creationId xmlns:p14="http://schemas.microsoft.com/office/powerpoint/2010/main" val="6520394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a:buNone/>
              <a:defRPr>
                <a:solidFill>
                  <a:schemeClr val="tx2">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a:buFontTx/>
              <a:buNone/>
              <a:defRPr>
                <a:solidFill>
                  <a:schemeClr val="accent1">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a:defRPr>
                <a:solidFill>
                  <a:schemeClr val="accent1">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a:buNone/>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a:buNone/>
              <a:defRPr>
                <a:solidFill>
                  <a:srgbClr val="FF0000">
                    <a:alpha val="0"/>
                  </a:srgb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rm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mit BI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83F0C64D-3AF5-45F8-9207-CC5CEC237C3C}"/>
              </a:ext>
            </a:extLst>
          </p:cNvPr>
          <p:cNvPicPr>
            <a:picLocks noChangeAspect="1"/>
          </p:cNvPicPr>
          <p:nvPr userDrawn="1"/>
        </p:nvPicPr>
        <p:blipFill rotWithShape="1">
          <a:blip r:embed="rId2"/>
          <a:srcRect l="31986" t="29129" r="32271" b="1990"/>
          <a:stretch/>
        </p:blipFill>
        <p:spPr>
          <a:xfrm>
            <a:off x="7578580" y="849485"/>
            <a:ext cx="4638100" cy="5027787"/>
          </a:xfrm>
          <a:prstGeom prst="rect">
            <a:avLst/>
          </a:prstGeom>
        </p:spPr>
      </p:pic>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36271" y="1053113"/>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461506" y="5734104"/>
            <a:ext cx="4609767" cy="153626"/>
          </a:xfrm>
        </p:spPr>
        <p:txBody>
          <a:bodyPr anchor="b" anchorCtr="0"/>
          <a:lstStyle>
            <a:lvl1pPr marL="0" indent="0" algn="r">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Gajus/stock.adobe.com</a:t>
            </a:r>
          </a:p>
        </p:txBody>
      </p:sp>
    </p:spTree>
    <p:extLst>
      <p:ext uri="{BB962C8B-B14F-4D97-AF65-F5344CB8AC3E}">
        <p14:creationId xmlns:p14="http://schemas.microsoft.com/office/powerpoint/2010/main" val="1495255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lvl1pPr>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a:buClr>
                <a:srgbClr val="BE9528"/>
              </a:buClr>
              <a:defRPr/>
            </a:lvl1pPr>
            <a:lvl2pPr>
              <a:buClr>
                <a:srgbClr val="F2EAD4"/>
              </a:buClr>
              <a:defRPr/>
            </a:lvl2pPr>
            <a:lvl3pPr>
              <a:buClr>
                <a:srgbClr val="F2EAD4"/>
              </a:buClr>
              <a:defRPr/>
            </a:lvl3pPr>
            <a:lvl4pPr>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r>
              <a:rPr lang="de-DE"/>
              <a:t>Januar 2021</a:t>
            </a:r>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dirty="0"/>
              <a:t>Folien-Titel</a:t>
            </a:r>
          </a:p>
        </p:txBody>
      </p:sp>
      <p:sp>
        <p:nvSpPr>
          <p:cNvPr id="8" name="Datumsplatzhalter 7"/>
          <p:cNvSpPr>
            <a:spLocks noGrp="1"/>
          </p:cNvSpPr>
          <p:nvPr>
            <p:ph type="dt" sz="half" idx="21"/>
          </p:nvPr>
        </p:nvSpPr>
        <p:spPr/>
        <p:txBody>
          <a:bodyPr/>
          <a:lstStyle/>
          <a:p>
            <a:r>
              <a:rPr lang="de-DE"/>
              <a:t>Januar 2021</a:t>
            </a:r>
            <a:endParaRPr lang="de-DE" dirty="0"/>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a:lstStyle>
            <a:lvl1pPr>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p>
            <a:r>
              <a:rPr lang="de-DE"/>
              <a:t>Januar 2021</a:t>
            </a:r>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a:buClr>
                <a:schemeClr val="accent1"/>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endParaRPr lang="de-DE" dirty="0"/>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a:buClr>
                <a:srgbClr val="FF5C33"/>
              </a:buClr>
              <a:defRPr/>
            </a:lvl1pPr>
            <a:lvl2pPr>
              <a:buClr>
                <a:srgbClr val="FFDED6"/>
              </a:buClr>
              <a:defRPr/>
            </a:lvl2pPr>
            <a:lvl3pPr>
              <a:buClr>
                <a:srgbClr val="FFDED6"/>
              </a:buClr>
              <a:defRPr/>
            </a:lvl3pPr>
            <a:lvl4pPr>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a:lstStyle>
            <a:lvl1pPr>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p>
            <a:r>
              <a:rPr lang="de-DE"/>
              <a:t>Januar 2021</a:t>
            </a:r>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a:buClr>
                <a:srgbClr val="166E79"/>
              </a:buClr>
              <a:defRPr b="1"/>
            </a:lvl1pPr>
            <a:lvl2pPr>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a:buClr>
                <a:srgbClr val="FF5C33"/>
              </a:buClr>
              <a:defRPr b="1"/>
            </a:lvl1pPr>
            <a:lvl2pPr>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a:buClr>
                <a:srgbClr val="BE9528"/>
              </a:buClr>
              <a:defRPr b="1"/>
            </a:lvl1pPr>
            <a:lvl2pPr>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buClr>
                <a:srgbClr val="623C72"/>
              </a:buClr>
              <a:defRPr b="1"/>
            </a:lvl1pPr>
            <a:lvl2pPr>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p>
            <a:r>
              <a:rPr lang="de-DE"/>
              <a:t>Januar 2021</a:t>
            </a:r>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p>
            <a:r>
              <a:rPr lang="de-DE"/>
              <a:t>Januar 2021</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Januar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Januar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p>
            <a:r>
              <a:rPr lang="de-DE"/>
              <a:t>Januar 2021</a:t>
            </a:r>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r>
              <a:rPr lang="de-DE"/>
              <a:t>Januar 2021</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p>
            <a:r>
              <a:rPr lang="de-DE"/>
              <a:t>Januar 2021</a:t>
            </a:r>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endParaRPr lang="de-DE" dirty="0"/>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r>
              <a:rPr lang="de-DE"/>
              <a:t>Januar 2021</a:t>
            </a:r>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310646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_Bild &amp; Inhalt">
    <p:spTree>
      <p:nvGrpSpPr>
        <p:cNvPr id="1" name=""/>
        <p:cNvGrpSpPr/>
        <p:nvPr/>
      </p:nvGrpSpPr>
      <p:grpSpPr>
        <a:xfrm>
          <a:off x="0" y="0"/>
          <a:ext cx="0" cy="0"/>
          <a:chOff x="0" y="0"/>
          <a:chExt cx="0" cy="0"/>
        </a:xfrm>
      </p:grpSpPr>
      <p:sp>
        <p:nvSpPr>
          <p:cNvPr id="4" name="Date"/>
          <p:cNvSpPr>
            <a:spLocks noGrp="1"/>
          </p:cNvSpPr>
          <p:nvPr>
            <p:ph type="dt" sz="half" idx="10"/>
          </p:nvPr>
        </p:nvSpPr>
        <p:spPr/>
        <p:txBody>
          <a:bodyPr/>
          <a:lstStyle/>
          <a:p>
            <a:r>
              <a:rPr lang="de-DE"/>
              <a:t>Januar 2021</a:t>
            </a:r>
            <a:endParaRPr lang="en-US"/>
          </a:p>
        </p:txBody>
      </p:sp>
      <p:sp>
        <p:nvSpPr>
          <p:cNvPr id="5" name="Footer"/>
          <p:cNvSpPr>
            <a:spLocks noGrp="1"/>
          </p:cNvSpPr>
          <p:nvPr>
            <p:ph type="ftr" sz="quarter" idx="11"/>
          </p:nvPr>
        </p:nvSpPr>
        <p:spPr/>
        <p:txBody>
          <a:bodyPr/>
          <a:lstStyle/>
          <a:p>
            <a:endParaRPr lang="en-US"/>
          </a:p>
        </p:txBody>
      </p:sp>
      <p:sp>
        <p:nvSpPr>
          <p:cNvPr id="6" name="Slide Number"/>
          <p:cNvSpPr>
            <a:spLocks noGrp="1"/>
          </p:cNvSpPr>
          <p:nvPr>
            <p:ph type="sldNum" sz="quarter" idx="12"/>
          </p:nvPr>
        </p:nvSpPr>
        <p:spPr/>
        <p:txBody>
          <a:bodyPr/>
          <a:lstStyle/>
          <a:p>
            <a:fld id="{02CEFE82-39F2-4F47-8A0C-D5AB3496FA5C}" type="slidenum">
              <a:rPr lang="en-US" smtClean="0"/>
              <a:t>‹Nr.›</a:t>
            </a:fld>
            <a:endParaRPr lang="en-US"/>
          </a:p>
        </p:txBody>
      </p:sp>
      <p:sp>
        <p:nvSpPr>
          <p:cNvPr id="7" name="Titel 6"/>
          <p:cNvSpPr>
            <a:spLocks noGrp="1"/>
          </p:cNvSpPr>
          <p:nvPr>
            <p:ph type="title"/>
          </p:nvPr>
        </p:nvSpPr>
        <p:spPr>
          <a:xfrm>
            <a:off x="540070" y="216000"/>
            <a:ext cx="11111046" cy="540000"/>
          </a:xfrm>
        </p:spPr>
        <p:txBody>
          <a:bodyPr/>
          <a:lstStyle/>
          <a:p>
            <a:r>
              <a:rPr lang="de-DE"/>
              <a:t>Mastertitelformat bearbeiten</a:t>
            </a:r>
          </a:p>
        </p:txBody>
      </p:sp>
      <p:sp>
        <p:nvSpPr>
          <p:cNvPr id="12" name="Picture"/>
          <p:cNvSpPr>
            <a:spLocks noGrp="1"/>
          </p:cNvSpPr>
          <p:nvPr>
            <p:ph type="pic" sz="quarter" idx="14"/>
          </p:nvPr>
        </p:nvSpPr>
        <p:spPr bwMode="gray">
          <a:xfrm>
            <a:off x="0" y="1328400"/>
            <a:ext cx="7805816" cy="4536000"/>
          </a:xfrm>
          <a:solidFill>
            <a:schemeClr val="bg1">
              <a:lumMod val="85000"/>
            </a:schemeClr>
          </a:solidFill>
        </p:spPr>
        <p:txBody>
          <a:bodyPr vert="horz" lIns="0" tIns="0" rIns="0" bIns="0" rtlCol="0" anchor="ctr">
            <a:noAutofit/>
          </a:bodyPr>
          <a:lstStyle>
            <a:lvl1pPr>
              <a:defRPr lang="de-DE" noProof="0" dirty="0"/>
            </a:lvl1pPr>
          </a:lstStyle>
          <a:p>
            <a:pPr marL="0" lvl="0" indent="0" algn="ctr">
              <a:buFont typeface="Arial" panose="020B0604020202020204" pitchFamily="34" charset="0"/>
              <a:buNone/>
            </a:pPr>
            <a:r>
              <a:rPr lang="de-DE" noProof="0"/>
              <a:t>Bild durch Klicken auf Symbol hinzufügen</a:t>
            </a:r>
            <a:endParaRPr lang="de-DE" noProof="0" dirty="0"/>
          </a:p>
        </p:txBody>
      </p:sp>
      <p:sp>
        <p:nvSpPr>
          <p:cNvPr id="13" name="Textfeld 12"/>
          <p:cNvSpPr txBox="1"/>
          <p:nvPr userDrawn="1"/>
        </p:nvSpPr>
        <p:spPr>
          <a:xfrm>
            <a:off x="-3759192" y="6295000"/>
            <a:ext cx="3744487" cy="54000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Fußzeile:</a:t>
            </a:r>
            <a:r>
              <a:rPr lang="de-DE" sz="1400" b="1" baseline="0" dirty="0"/>
              <a:t> </a:t>
            </a:r>
            <a:r>
              <a:rPr lang="de-DE" sz="1400" b="0" dirty="0"/>
              <a:t>Bookman Old Style</a:t>
            </a:r>
            <a:r>
              <a:rPr lang="de-DE" sz="1400" b="0" baseline="0" dirty="0"/>
              <a:t> 10 Pt.</a:t>
            </a:r>
          </a:p>
        </p:txBody>
      </p:sp>
      <p:grpSp>
        <p:nvGrpSpPr>
          <p:cNvPr id="14" name="Gruppieren 13"/>
          <p:cNvGrpSpPr/>
          <p:nvPr userDrawn="1"/>
        </p:nvGrpSpPr>
        <p:grpSpPr>
          <a:xfrm>
            <a:off x="537691" y="-720000"/>
            <a:ext cx="11113427" cy="720000"/>
            <a:chOff x="537621" y="-720000"/>
            <a:chExt cx="11111980" cy="720000"/>
          </a:xfrm>
        </p:grpSpPr>
        <p:cxnSp>
          <p:nvCxnSpPr>
            <p:cNvPr id="15" name="Gerade Verbindung 14"/>
            <p:cNvCxnSpPr/>
            <p:nvPr userDrawn="1"/>
          </p:nvCxnSpPr>
          <p:spPr>
            <a:xfrm flipV="1">
              <a:off x="53762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a:xfrm flipV="1">
              <a:off x="1164960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flipV="1">
              <a:off x="6091572"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8" name="Gruppieren 17"/>
          <p:cNvGrpSpPr/>
          <p:nvPr userDrawn="1"/>
        </p:nvGrpSpPr>
        <p:grpSpPr>
          <a:xfrm>
            <a:off x="537691" y="6862588"/>
            <a:ext cx="11113427" cy="720000"/>
            <a:chOff x="537621" y="6862588"/>
            <a:chExt cx="11111980" cy="720000"/>
          </a:xfrm>
        </p:grpSpPr>
        <p:cxnSp>
          <p:nvCxnSpPr>
            <p:cNvPr id="19" name="Gerade Verbindung 18"/>
            <p:cNvCxnSpPr/>
            <p:nvPr userDrawn="1"/>
          </p:nvCxnSpPr>
          <p:spPr>
            <a:xfrm flipV="1">
              <a:off x="53762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flipV="1">
              <a:off x="1164960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a:xfrm flipV="1">
              <a:off x="6091572"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2" name="Textfeld 21"/>
          <p:cNvSpPr txBox="1"/>
          <p:nvPr userDrawn="1"/>
        </p:nvSpPr>
        <p:spPr>
          <a:xfrm>
            <a:off x="-3759192" y="217686"/>
            <a:ext cx="3744487" cy="54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Headline: </a:t>
            </a:r>
            <a:r>
              <a:rPr lang="de-DE" sz="1400" b="0" dirty="0"/>
              <a:t>Bookman Old Style</a:t>
            </a:r>
            <a:r>
              <a:rPr lang="de-DE" sz="1400" b="0" baseline="0" dirty="0"/>
              <a:t> 22 Pt.</a:t>
            </a:r>
            <a:endParaRPr lang="de-DE" sz="1400" b="0" dirty="0"/>
          </a:p>
        </p:txBody>
      </p:sp>
      <p:sp>
        <p:nvSpPr>
          <p:cNvPr id="54" name="Textfeld 53"/>
          <p:cNvSpPr txBox="1"/>
          <p:nvPr userDrawn="1"/>
        </p:nvSpPr>
        <p:spPr>
          <a:xfrm>
            <a:off x="12197703" y="1146009"/>
            <a:ext cx="3744487" cy="42984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Folie in Ursprungsform </a:t>
            </a:r>
            <a:r>
              <a:rPr lang="de-DE" sz="1400" dirty="0"/>
              <a:t>bringen </a:t>
            </a:r>
            <a:r>
              <a:rPr lang="de-DE" sz="1400" baseline="0" dirty="0"/>
              <a:t>über Menü:</a:t>
            </a:r>
            <a:br>
              <a:rPr lang="de-DE" sz="1400" baseline="0" dirty="0"/>
            </a:br>
            <a:r>
              <a:rPr lang="de-DE" sz="1400" baseline="0" dirty="0"/>
              <a:t>Reiter Start </a:t>
            </a:r>
            <a:r>
              <a:rPr lang="de-DE" sz="1400" baseline="0" dirty="0">
                <a:sym typeface="Wingdings" panose="05000000000000000000" pitchFamily="2" charset="2"/>
              </a:rPr>
              <a:t> Folien  Zurücksetzen</a:t>
            </a:r>
          </a:p>
          <a:p>
            <a:pPr>
              <a:lnSpc>
                <a:spcPct val="90000"/>
              </a:lnSpc>
              <a:spcAft>
                <a:spcPts val="1000"/>
              </a:spcAft>
            </a:pPr>
            <a:r>
              <a:rPr lang="de-DE" sz="1400" b="1" baseline="0" dirty="0">
                <a:sym typeface="Wingdings" panose="05000000000000000000" pitchFamily="2" charset="2"/>
              </a:rPr>
              <a:t>Folienlayout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Folien  Layout</a:t>
            </a:r>
          </a:p>
          <a:p>
            <a:pPr>
              <a:lnSpc>
                <a:spcPct val="90000"/>
              </a:lnSpc>
              <a:spcAft>
                <a:spcPts val="1000"/>
              </a:spcAft>
            </a:pPr>
            <a:r>
              <a:rPr lang="de-DE" sz="1400" b="1" baseline="0" dirty="0">
                <a:sym typeface="Wingdings" panose="05000000000000000000" pitchFamily="2" charset="2"/>
              </a:rPr>
              <a:t>Textebene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Absatz  Listenebene erhöhen bzw. verringern</a:t>
            </a:r>
          </a:p>
        </p:txBody>
      </p:sp>
      <p:sp>
        <p:nvSpPr>
          <p:cNvPr id="55" name="Textfeld 54"/>
          <p:cNvSpPr txBox="1"/>
          <p:nvPr userDrawn="1"/>
        </p:nvSpPr>
        <p:spPr>
          <a:xfrm>
            <a:off x="-3759192" y="1336773"/>
            <a:ext cx="3744487" cy="4527627"/>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Bilder einpassen/Bildbereiche</a:t>
            </a:r>
            <a:r>
              <a:rPr lang="de-DE" sz="1400" b="1" baseline="0" dirty="0"/>
              <a:t> auswählen</a:t>
            </a:r>
            <a:r>
              <a:rPr lang="de-DE" sz="1400" b="1" dirty="0"/>
              <a:t>: </a:t>
            </a:r>
            <a:r>
              <a:rPr lang="de-DE" sz="1400" b="0" dirty="0"/>
              <a:t>über Doppelklick Bild markieren</a:t>
            </a:r>
            <a:br>
              <a:rPr lang="de-DE" sz="1400" b="0" dirty="0"/>
            </a:br>
            <a:r>
              <a:rPr lang="de-DE" sz="1400" b="0" dirty="0">
                <a:sym typeface="Wingdings" panose="05000000000000000000" pitchFamily="2" charset="2"/>
              </a:rPr>
              <a:t> Reiter Zuschneiden</a:t>
            </a:r>
            <a:br>
              <a:rPr lang="de-DE" sz="1400" b="0" baseline="0" dirty="0">
                <a:sym typeface="Wingdings" panose="05000000000000000000" pitchFamily="2" charset="2"/>
              </a:rPr>
            </a:br>
            <a:r>
              <a:rPr lang="de-DE" sz="1400" b="0" baseline="0" dirty="0">
                <a:sym typeface="Wingdings" panose="05000000000000000000" pitchFamily="2" charset="2"/>
              </a:rPr>
              <a:t> </a:t>
            </a:r>
            <a:r>
              <a:rPr lang="de-DE" sz="1400" b="0" dirty="0">
                <a:sym typeface="Wingdings" panose="05000000000000000000" pitchFamily="2" charset="2"/>
              </a:rPr>
              <a:t>Füllbereich</a:t>
            </a:r>
            <a:r>
              <a:rPr lang="de-DE" sz="1400" b="0" baseline="0" dirty="0">
                <a:sym typeface="Wingdings" panose="05000000000000000000" pitchFamily="2" charset="2"/>
              </a:rPr>
              <a:t> anwählen</a:t>
            </a:r>
            <a:endParaRPr lang="de-DE" sz="1400" b="0" dirty="0"/>
          </a:p>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Inhaltsbereich mit/ohne Aufzählungszeichen:</a:t>
            </a:r>
            <a:br>
              <a:rPr lang="de-DE" sz="1400" b="1" dirty="0"/>
            </a:br>
            <a:r>
              <a:rPr lang="de-DE" sz="1400" b="0" kern="1200" dirty="0">
                <a:solidFill>
                  <a:schemeClr val="tx1"/>
                </a:solidFill>
                <a:latin typeface="+mn-lt"/>
                <a:ea typeface="+mn-ea"/>
                <a:cs typeface="+mn-cs"/>
              </a:rPr>
              <a:t>1. Ebene Arial 20 Pt.</a:t>
            </a:r>
            <a:br>
              <a:rPr lang="de-DE" sz="1400" b="0" kern="1200" dirty="0">
                <a:solidFill>
                  <a:schemeClr val="tx1"/>
                </a:solidFill>
                <a:latin typeface="+mn-lt"/>
                <a:ea typeface="+mn-ea"/>
                <a:cs typeface="+mn-cs"/>
              </a:rPr>
            </a:br>
            <a:r>
              <a:rPr lang="de-DE" sz="1400" b="0" kern="1200" dirty="0">
                <a:solidFill>
                  <a:schemeClr val="tx1"/>
                </a:solidFill>
                <a:latin typeface="+mn-lt"/>
                <a:ea typeface="+mn-ea"/>
                <a:cs typeface="+mn-cs"/>
              </a:rPr>
              <a:t>Ab 2. Ebene 18 Pt.</a:t>
            </a:r>
          </a:p>
          <a:p>
            <a:pPr marL="0" marR="0" indent="0" algn="l" defTabSz="914400" rtl="0" eaLnBrk="1" fontAlgn="auto" latinLnBrk="0" hangingPunct="1">
              <a:lnSpc>
                <a:spcPct val="90000"/>
              </a:lnSpc>
              <a:spcBef>
                <a:spcPts val="0"/>
              </a:spcBef>
              <a:spcAft>
                <a:spcPts val="1000"/>
              </a:spcAft>
              <a:buClrTx/>
              <a:buSzTx/>
              <a:buFontTx/>
              <a:buNone/>
              <a:tabLst/>
              <a:defRPr/>
            </a:pPr>
            <a:r>
              <a:rPr lang="de-DE" sz="1400" b="1" kern="1200" dirty="0">
                <a:solidFill>
                  <a:schemeClr val="tx1"/>
                </a:solidFill>
                <a:latin typeface="+mn-lt"/>
                <a:ea typeface="+mn-ea"/>
                <a:cs typeface="+mn-cs"/>
              </a:rPr>
              <a:t>Optional Untertitel/Zwischenüberschrift:</a:t>
            </a:r>
            <a:br>
              <a:rPr lang="de-DE" sz="1400" b="1" kern="1200" dirty="0">
                <a:solidFill>
                  <a:schemeClr val="tx1"/>
                </a:solidFill>
                <a:latin typeface="+mn-lt"/>
                <a:ea typeface="+mn-ea"/>
                <a:cs typeface="+mn-cs"/>
              </a:rPr>
            </a:br>
            <a:r>
              <a:rPr lang="de-DE" sz="1400" b="0" dirty="0"/>
              <a:t>Arial</a:t>
            </a:r>
            <a:r>
              <a:rPr lang="de-DE" sz="1400" b="0" baseline="0" dirty="0"/>
              <a:t> 20 Pt., Dunkelblau aus der oberen Farbreihe der Designfarben</a:t>
            </a:r>
            <a:br>
              <a:rPr lang="de-DE" sz="1400" b="0" baseline="0" dirty="0"/>
            </a:br>
            <a:r>
              <a:rPr lang="de-DE" sz="1400" b="0" baseline="0" dirty="0"/>
              <a:t>(RGB 76 | 128 | 179)</a:t>
            </a:r>
            <a:br>
              <a:rPr lang="de-DE" sz="1400" b="0" baseline="0" dirty="0"/>
            </a:br>
            <a:br>
              <a:rPr lang="de-DE" sz="1400" b="0" baseline="0" dirty="0"/>
            </a:br>
            <a:r>
              <a:rPr lang="de-DE" sz="1400" b="1" kern="1200" dirty="0">
                <a:solidFill>
                  <a:schemeClr val="tx1"/>
                </a:solidFill>
                <a:latin typeface="+mn-lt"/>
                <a:ea typeface="+mn-ea"/>
                <a:cs typeface="+mn-cs"/>
              </a:rPr>
              <a:t>Aufzählungszeichen einrichten:</a:t>
            </a:r>
            <a:br>
              <a:rPr lang="de-DE" sz="1400" b="1" kern="1200" dirty="0">
                <a:solidFill>
                  <a:schemeClr val="tx1"/>
                </a:solidFill>
                <a:latin typeface="+mn-lt"/>
                <a:ea typeface="+mn-ea"/>
                <a:cs typeface="+mn-cs"/>
              </a:rPr>
            </a:br>
            <a:r>
              <a:rPr lang="de-DE" sz="1400" b="0" kern="1200" baseline="0" dirty="0">
                <a:solidFill>
                  <a:schemeClr val="tx1"/>
                </a:solidFill>
                <a:latin typeface="+mn-lt"/>
                <a:ea typeface="+mn-ea"/>
                <a:cs typeface="+mn-cs"/>
              </a:rPr>
              <a:t>Reiter Start</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Aufzählungszeichen/Nummerierung</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Anpassen  Schriftart „</a:t>
            </a:r>
            <a:r>
              <a:rPr lang="de-DE" sz="1400" b="0" kern="1200" baseline="0" dirty="0" err="1">
                <a:solidFill>
                  <a:schemeClr val="tx1"/>
                </a:solidFill>
                <a:latin typeface="+mn-lt"/>
                <a:ea typeface="+mn-ea"/>
                <a:cs typeface="+mn-cs"/>
                <a:sym typeface="Wingdings" panose="05000000000000000000" pitchFamily="2" charset="2"/>
              </a:rPr>
              <a:t>Windings</a:t>
            </a:r>
            <a:r>
              <a:rPr lang="de-DE" sz="1400" b="0" kern="1200" baseline="0" dirty="0">
                <a:solidFill>
                  <a:schemeClr val="tx1"/>
                </a:solidFill>
                <a:latin typeface="+mn-lt"/>
                <a:ea typeface="+mn-ea"/>
                <a:cs typeface="+mn-cs"/>
                <a:sym typeface="Wingdings" panose="05000000000000000000" pitchFamily="2" charset="2"/>
              </a:rPr>
              <a:t> 3“</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a:t>
            </a:r>
            <a:r>
              <a:rPr lang="de-DE" sz="1400" b="1"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sym typeface="Wingdings" panose="05000000000000000000" pitchFamily="2" charset="2"/>
              </a:rPr>
              <a:t>Symbol 180 „Keil“ auswählen</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 in </a:t>
            </a:r>
            <a:r>
              <a:rPr lang="de-DE" sz="1400" b="0" baseline="0" dirty="0"/>
              <a:t>Dunkelblau</a:t>
            </a:r>
            <a:br>
              <a:rPr lang="de-DE" sz="1400" b="0" baseline="0" dirty="0"/>
            </a:br>
            <a:r>
              <a:rPr lang="de-DE" sz="1400" b="0" baseline="0" dirty="0"/>
              <a:t>aus der oberen Farbreihe der Designfarben</a:t>
            </a:r>
            <a:br>
              <a:rPr lang="de-DE" sz="1400" b="0" baseline="0" dirty="0"/>
            </a:br>
            <a:r>
              <a:rPr lang="de-DE" sz="1400" b="0" baseline="0" dirty="0"/>
              <a:t>(RGB 76 | 128 | 179) einfärben</a:t>
            </a: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0" kern="1200" baseline="0" dirty="0">
              <a:solidFill>
                <a:schemeClr val="tx1"/>
              </a:solidFill>
              <a:latin typeface="+mn-lt"/>
              <a:ea typeface="+mn-ea"/>
              <a:cs typeface="+mn-cs"/>
            </a:endParaRP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1" kern="1200" dirty="0">
              <a:solidFill>
                <a:schemeClr val="tx1"/>
              </a:solidFill>
              <a:latin typeface="+mn-lt"/>
              <a:ea typeface="+mn-ea"/>
              <a:cs typeface="+mn-cs"/>
            </a:endParaRPr>
          </a:p>
        </p:txBody>
      </p:sp>
      <p:grpSp>
        <p:nvGrpSpPr>
          <p:cNvPr id="88" name="Gruppieren 87"/>
          <p:cNvGrpSpPr/>
          <p:nvPr userDrawn="1"/>
        </p:nvGrpSpPr>
        <p:grpSpPr>
          <a:xfrm>
            <a:off x="-722542" y="1328400"/>
            <a:ext cx="720094" cy="4536000"/>
            <a:chOff x="12193160" y="1328400"/>
            <a:chExt cx="720000" cy="4536000"/>
          </a:xfrm>
        </p:grpSpPr>
        <p:cxnSp>
          <p:nvCxnSpPr>
            <p:cNvPr id="89" name="Gerade Verbindung 88"/>
            <p:cNvCxnSpPr/>
            <p:nvPr userDrawn="1"/>
          </p:nvCxnSpPr>
          <p:spPr>
            <a:xfrm rot="5400000" flipV="1">
              <a:off x="12553160" y="9684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0" name="Gerade Verbindung 89"/>
            <p:cNvCxnSpPr/>
            <p:nvPr userDrawn="1"/>
          </p:nvCxnSpPr>
          <p:spPr>
            <a:xfrm rot="5400000" flipV="1">
              <a:off x="12553160" y="55044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1" name="Gruppieren 90"/>
          <p:cNvGrpSpPr/>
          <p:nvPr userDrawn="1"/>
        </p:nvGrpSpPr>
        <p:grpSpPr>
          <a:xfrm>
            <a:off x="-722542" y="217688"/>
            <a:ext cx="13637383" cy="6316313"/>
            <a:chOff x="-722448" y="217687"/>
            <a:chExt cx="13635608" cy="6316313"/>
          </a:xfrm>
        </p:grpSpPr>
        <p:grpSp>
          <p:nvGrpSpPr>
            <p:cNvPr id="92" name="Gruppieren 91"/>
            <p:cNvGrpSpPr/>
            <p:nvPr userDrawn="1"/>
          </p:nvGrpSpPr>
          <p:grpSpPr>
            <a:xfrm>
              <a:off x="-722448" y="217687"/>
              <a:ext cx="13635608" cy="6316313"/>
              <a:chOff x="-722448" y="217687"/>
              <a:chExt cx="13635608" cy="6316313"/>
            </a:xfrm>
          </p:grpSpPr>
          <p:grpSp>
            <p:nvGrpSpPr>
              <p:cNvPr id="96" name="Gruppieren 95"/>
              <p:cNvGrpSpPr/>
              <p:nvPr userDrawn="1"/>
            </p:nvGrpSpPr>
            <p:grpSpPr>
              <a:xfrm>
                <a:off x="-722448" y="6390000"/>
                <a:ext cx="720000" cy="144000"/>
                <a:chOff x="-722448" y="6390000"/>
                <a:chExt cx="720000" cy="144000"/>
              </a:xfrm>
            </p:grpSpPr>
            <p:cxnSp>
              <p:nvCxnSpPr>
                <p:cNvPr id="107" name="Gerade Verbindung 106"/>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8" name="Gerade Verbindung 107"/>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 name="Gruppieren 96"/>
              <p:cNvGrpSpPr/>
              <p:nvPr userDrawn="1"/>
            </p:nvGrpSpPr>
            <p:grpSpPr>
              <a:xfrm>
                <a:off x="12193160" y="6390000"/>
                <a:ext cx="720000" cy="144000"/>
                <a:chOff x="-722448" y="6390000"/>
                <a:chExt cx="720000" cy="144000"/>
              </a:xfrm>
            </p:grpSpPr>
            <p:cxnSp>
              <p:nvCxnSpPr>
                <p:cNvPr id="105" name="Gerade Verbindung 104"/>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6" name="Gerade Verbindung 105"/>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 name="Gruppieren 97"/>
              <p:cNvGrpSpPr/>
              <p:nvPr userDrawn="1"/>
            </p:nvGrpSpPr>
            <p:grpSpPr>
              <a:xfrm>
                <a:off x="-722448" y="217687"/>
                <a:ext cx="13635608" cy="536793"/>
                <a:chOff x="-722448" y="217687"/>
                <a:chExt cx="13635608" cy="536793"/>
              </a:xfrm>
            </p:grpSpPr>
            <p:grpSp>
              <p:nvGrpSpPr>
                <p:cNvPr id="99" name="Gruppieren 98"/>
                <p:cNvGrpSpPr/>
                <p:nvPr userDrawn="1"/>
              </p:nvGrpSpPr>
              <p:grpSpPr>
                <a:xfrm>
                  <a:off x="12193160" y="217687"/>
                  <a:ext cx="720000" cy="536793"/>
                  <a:chOff x="12193160" y="217687"/>
                  <a:chExt cx="720000" cy="536793"/>
                </a:xfrm>
              </p:grpSpPr>
              <p:cxnSp>
                <p:nvCxnSpPr>
                  <p:cNvPr id="103" name="Gerade Verbindung 102"/>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4" name="Gerade Verbindung 103"/>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 name="Gruppieren 99"/>
                <p:cNvGrpSpPr/>
                <p:nvPr userDrawn="1"/>
              </p:nvGrpSpPr>
              <p:grpSpPr>
                <a:xfrm>
                  <a:off x="-722448" y="217687"/>
                  <a:ext cx="720000" cy="536793"/>
                  <a:chOff x="12193160" y="217687"/>
                  <a:chExt cx="720000" cy="536793"/>
                </a:xfrm>
              </p:grpSpPr>
              <p:cxnSp>
                <p:nvCxnSpPr>
                  <p:cNvPr id="101" name="Gerade Verbindung 100"/>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2" name="Gerade Verbindung 101"/>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grpSp>
        <p:grpSp>
          <p:nvGrpSpPr>
            <p:cNvPr id="93" name="Gruppieren 92"/>
            <p:cNvGrpSpPr/>
            <p:nvPr userDrawn="1"/>
          </p:nvGrpSpPr>
          <p:grpSpPr>
            <a:xfrm>
              <a:off x="12193160" y="1141200"/>
              <a:ext cx="720000" cy="4907862"/>
              <a:chOff x="25108768" y="1141200"/>
              <a:chExt cx="720000" cy="4907862"/>
            </a:xfrm>
          </p:grpSpPr>
          <p:cxnSp>
            <p:nvCxnSpPr>
              <p:cNvPr id="94" name="Gerade Verbindung 93"/>
              <p:cNvCxnSpPr/>
              <p:nvPr userDrawn="1"/>
            </p:nvCxnSpPr>
            <p:spPr>
              <a:xfrm rot="5400000" flipV="1">
                <a:off x="25468768" y="5689062"/>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5" name="Gerade Verbindung 94"/>
              <p:cNvCxnSpPr/>
              <p:nvPr userDrawn="1"/>
            </p:nvCxnSpPr>
            <p:spPr>
              <a:xfrm rot="5400000" flipV="1">
                <a:off x="25468768" y="7812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45" name="Textfeld 44"/>
          <p:cNvSpPr txBox="1"/>
          <p:nvPr userDrawn="1"/>
        </p:nvSpPr>
        <p:spPr>
          <a:xfrm>
            <a:off x="552404" y="6879827"/>
            <a:ext cx="11111046" cy="108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Fußzeile und Datum </a:t>
            </a:r>
            <a:r>
              <a:rPr lang="de-DE" sz="1400" b="1" baseline="0" dirty="0"/>
              <a:t>anpassen </a:t>
            </a:r>
            <a:r>
              <a:rPr lang="de-DE" sz="1400" b="0" baseline="0" dirty="0"/>
              <a:t>über Menü</a:t>
            </a:r>
            <a:r>
              <a:rPr lang="de-DE" sz="1400" b="1" baseline="0" dirty="0"/>
              <a:t>:</a:t>
            </a:r>
            <a:r>
              <a:rPr lang="de-DE" sz="1400" b="1" dirty="0"/>
              <a:t> </a:t>
            </a:r>
            <a:r>
              <a:rPr lang="de-DE" sz="1400" dirty="0"/>
              <a:t>Reiter Einfügen </a:t>
            </a:r>
            <a:r>
              <a:rPr lang="de-DE" sz="1400" dirty="0">
                <a:sym typeface="Wingdings" panose="05000000000000000000" pitchFamily="2" charset="2"/>
              </a:rPr>
              <a:t> Text  Kopf- und Fußzeile</a:t>
            </a:r>
            <a:br>
              <a:rPr lang="de-DE" sz="1400" dirty="0">
                <a:sym typeface="Wingdings" panose="05000000000000000000" pitchFamily="2" charset="2"/>
              </a:rPr>
            </a:br>
            <a:br>
              <a:rPr lang="de-DE" sz="1400" dirty="0">
                <a:sym typeface="Wingdings" panose="05000000000000000000" pitchFamily="2" charset="2"/>
              </a:rPr>
            </a:br>
            <a:r>
              <a:rPr lang="de-DE" sz="1400" b="1" dirty="0"/>
              <a:t>Fußzeileninformation:</a:t>
            </a:r>
            <a:br>
              <a:rPr lang="de-DE" sz="1400" b="1" dirty="0"/>
            </a:br>
            <a:r>
              <a:rPr lang="de-DE" sz="1400" kern="1200" dirty="0">
                <a:solidFill>
                  <a:schemeClr val="tx1"/>
                </a:solidFill>
                <a:latin typeface="+mn-lt"/>
                <a:ea typeface="+mn-ea"/>
                <a:cs typeface="+mn-cs"/>
              </a:rPr>
              <a:t>Hier können Sie Informationen zur Präsentation wie beispielsweise den Name der/s Referentin/en und/oder den Titel der Präsentation sowie den</a:t>
            </a:r>
            <a:r>
              <a:rPr lang="de-DE" sz="1400" kern="1200" baseline="0" dirty="0">
                <a:solidFill>
                  <a:schemeClr val="tx1"/>
                </a:solidFill>
                <a:latin typeface="+mn-lt"/>
                <a:ea typeface="+mn-ea"/>
                <a:cs typeface="+mn-cs"/>
              </a:rPr>
              <a:t> </a:t>
            </a:r>
            <a:r>
              <a:rPr lang="de-DE" sz="1400" kern="1200" dirty="0">
                <a:solidFill>
                  <a:schemeClr val="tx1"/>
                </a:solidFill>
                <a:latin typeface="+mn-lt"/>
                <a:ea typeface="+mn-ea"/>
                <a:cs typeface="+mn-cs"/>
              </a:rPr>
              <a:t>Ort eingegeben. </a:t>
            </a:r>
            <a:br>
              <a:rPr lang="de-DE" sz="1400" kern="1200" dirty="0">
                <a:solidFill>
                  <a:schemeClr val="tx1"/>
                </a:solidFill>
                <a:latin typeface="+mn-lt"/>
                <a:ea typeface="+mn-ea"/>
                <a:cs typeface="+mn-cs"/>
              </a:rPr>
            </a:br>
            <a:endParaRPr lang="de-DE" sz="1400" kern="1200" dirty="0">
              <a:solidFill>
                <a:schemeClr val="tx1"/>
              </a:solidFill>
              <a:latin typeface="+mn-lt"/>
              <a:ea typeface="+mn-ea"/>
              <a:cs typeface="+mn-cs"/>
            </a:endParaRPr>
          </a:p>
        </p:txBody>
      </p:sp>
      <p:sp>
        <p:nvSpPr>
          <p:cNvPr id="46" name="Textfeld 45"/>
          <p:cNvSpPr txBox="1"/>
          <p:nvPr userDrawn="1"/>
        </p:nvSpPr>
        <p:spPr>
          <a:xfrm>
            <a:off x="552404" y="-968991"/>
            <a:ext cx="11111046" cy="966412"/>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Folienübergang: </a:t>
            </a:r>
            <a:r>
              <a:rPr lang="de-DE" sz="1400" b="0" dirty="0"/>
              <a:t>Nur „Verblassen“ verwenden.</a:t>
            </a:r>
            <a:br>
              <a:rPr lang="de-DE" sz="1400" b="0" dirty="0"/>
            </a:br>
            <a:endParaRPr lang="de-DE" sz="1400" b="0" dirty="0"/>
          </a:p>
          <a:p>
            <a:pPr>
              <a:lnSpc>
                <a:spcPct val="90000"/>
              </a:lnSpc>
              <a:spcAft>
                <a:spcPts val="1000"/>
              </a:spcAft>
            </a:pPr>
            <a:r>
              <a:rPr lang="de-DE" sz="1400" b="1" dirty="0"/>
              <a:t>Hilfslinien anzeigen </a:t>
            </a:r>
            <a:r>
              <a:rPr lang="de-DE" sz="1400" dirty="0"/>
              <a:t>über Menü: Reiter Ansicht </a:t>
            </a:r>
            <a:r>
              <a:rPr lang="de-DE" sz="1400" dirty="0">
                <a:sym typeface="Wingdings" panose="05000000000000000000" pitchFamily="2" charset="2"/>
              </a:rPr>
              <a:t> Häkchen bei Führungslinien</a:t>
            </a:r>
            <a:r>
              <a:rPr lang="de-DE" sz="1400" baseline="0" dirty="0">
                <a:sym typeface="Wingdings" panose="05000000000000000000" pitchFamily="2" charset="2"/>
              </a:rPr>
              <a:t> setzen</a:t>
            </a:r>
            <a:r>
              <a:rPr lang="de-DE" sz="1400" dirty="0">
                <a:sym typeface="Wingdings" panose="05000000000000000000" pitchFamily="2" charset="2"/>
              </a:rPr>
              <a:t>  </a:t>
            </a:r>
            <a:endParaRPr lang="de-DE" sz="1400" dirty="0"/>
          </a:p>
        </p:txBody>
      </p:sp>
      <p:sp>
        <p:nvSpPr>
          <p:cNvPr id="47" name="Textfeld 46"/>
          <p:cNvSpPr txBox="1"/>
          <p:nvPr userDrawn="1"/>
        </p:nvSpPr>
        <p:spPr>
          <a:xfrm>
            <a:off x="-3759192" y="5884599"/>
            <a:ext cx="3744487" cy="27000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Bildnachweis:</a:t>
            </a:r>
            <a:r>
              <a:rPr lang="de-DE" sz="1400" b="1" baseline="0" dirty="0"/>
              <a:t> </a:t>
            </a:r>
            <a:r>
              <a:rPr lang="de-DE" sz="1400" b="0" dirty="0"/>
              <a:t>Arial 8</a:t>
            </a:r>
            <a:r>
              <a:rPr lang="de-DE" sz="1400" b="0" baseline="0" dirty="0"/>
              <a:t> Pt.</a:t>
            </a:r>
          </a:p>
        </p:txBody>
      </p:sp>
      <p:sp>
        <p:nvSpPr>
          <p:cNvPr id="48" name="Textplatzhalter 3"/>
          <p:cNvSpPr>
            <a:spLocks noGrp="1"/>
          </p:cNvSpPr>
          <p:nvPr>
            <p:ph type="body" sz="quarter" idx="18" hasCustomPrompt="1"/>
          </p:nvPr>
        </p:nvSpPr>
        <p:spPr>
          <a:xfrm>
            <a:off x="540070" y="5904000"/>
            <a:ext cx="5346696" cy="144000"/>
          </a:xfrm>
        </p:spPr>
        <p:txBody>
          <a:bodyPr lIns="0" tIns="0" rIns="0" bIns="0"/>
          <a:lstStyle>
            <a:lvl1pPr marL="0" indent="0">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Bildnachweis hier eingeben</a:t>
            </a:r>
          </a:p>
        </p:txBody>
      </p:sp>
      <p:sp>
        <p:nvSpPr>
          <p:cNvPr id="49" name="Content 3"/>
          <p:cNvSpPr>
            <a:spLocks noGrp="1"/>
          </p:cNvSpPr>
          <p:nvPr>
            <p:ph sz="half" idx="2"/>
          </p:nvPr>
        </p:nvSpPr>
        <p:spPr>
          <a:xfrm>
            <a:off x="8230671" y="1144800"/>
            <a:ext cx="3420445" cy="49032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519367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image" Target="../media/image2.png"/><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oleObject" Target="../embeddings/oleObject1.bin"/><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vmlDrawing" Target="../drawings/vmlDrawing1.vml"/><Relationship Id="rId85" Type="http://schemas.openxmlformats.org/officeDocument/2006/relationships/image" Target="../media/image3.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C4F5C74-8131-4E9B-BAC2-F9EFCFD58DED}"/>
              </a:ext>
            </a:extLst>
          </p:cNvPr>
          <p:cNvGraphicFramePr>
            <a:graphicFrameLocks noChangeAspect="1"/>
          </p:cNvGraphicFramePr>
          <p:nvPr userDrawn="1">
            <p:custDataLst>
              <p:tags r:id="rId81"/>
            </p:custDataLst>
            <p:extLst>
              <p:ext uri="{D42A27DB-BD31-4B8C-83A1-F6EECF244321}">
                <p14:modId xmlns:p14="http://schemas.microsoft.com/office/powerpoint/2010/main" val="38438710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5" name="think-cell Folie" r:id="rId82" imgW="498" imgH="499" progId="TCLayout.ActiveDocument.1">
                  <p:embed/>
                </p:oleObj>
              </mc:Choice>
              <mc:Fallback>
                <p:oleObj name="think-cell Folie" r:id="rId82" imgW="498" imgH="499" progId="TCLayout.ActiveDocument.1">
                  <p:embed/>
                  <p:pic>
                    <p:nvPicPr>
                      <p:cNvPr id="0" name=""/>
                      <p:cNvPicPr/>
                      <p:nvPr/>
                    </p:nvPicPr>
                    <p:blipFill>
                      <a:blip r:embed="rId83"/>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Folien-Titel</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4"/>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a:defRPr sz="1100">
                <a:solidFill>
                  <a:schemeClr val="tx1"/>
                </a:solidFill>
              </a:defRPr>
            </a:lvl1pPr>
          </a:lstStyle>
          <a:p>
            <a:r>
              <a:rPr lang="de-DE"/>
              <a:t>Januar 2021</a:t>
            </a:r>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a:defRPr sz="1100" b="0" i="0">
                <a:solidFill>
                  <a:schemeClr val="bg1"/>
                </a:solidFill>
                <a:latin typeface="Source Sans Pro" panose="020B0503030403020204" pitchFamily="34" charset="0"/>
              </a:defRPr>
            </a:lvl1pPr>
          </a:lstStyle>
          <a:p>
            <a:fld id="{B42D4303-B7FF-7540-9F33-74BBD7018147}" type="slidenum">
              <a:rPr lang="de-DE" smtClean="0"/>
              <a:pPr/>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5"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81" r:id="rId39"/>
    <p:sldLayoutId id="2147483876" r:id="rId40"/>
    <p:sldLayoutId id="2147483857" r:id="rId41"/>
    <p:sldLayoutId id="2147483877" r:id="rId42"/>
    <p:sldLayoutId id="2147483878" r:id="rId43"/>
    <p:sldLayoutId id="2147483798" r:id="rId44"/>
    <p:sldLayoutId id="2147483839" r:id="rId45"/>
    <p:sldLayoutId id="2147483840" r:id="rId46"/>
    <p:sldLayoutId id="2147483836" r:id="rId47"/>
    <p:sldLayoutId id="2147483846" r:id="rId48"/>
    <p:sldLayoutId id="2147483875" r:id="rId49"/>
    <p:sldLayoutId id="2147483838" r:id="rId50"/>
    <p:sldLayoutId id="2147483841" r:id="rId51"/>
    <p:sldLayoutId id="2147483811" r:id="rId52"/>
    <p:sldLayoutId id="2147483812" r:id="rId53"/>
    <p:sldLayoutId id="2147483842" r:id="rId54"/>
    <p:sldLayoutId id="2147483799" r:id="rId55"/>
    <p:sldLayoutId id="2147483810" r:id="rId56"/>
    <p:sldLayoutId id="2147483845" r:id="rId57"/>
    <p:sldLayoutId id="2147483823" r:id="rId58"/>
    <p:sldLayoutId id="2147483848" r:id="rId59"/>
    <p:sldLayoutId id="2147483824" r:id="rId60"/>
    <p:sldLayoutId id="2147483849" r:id="rId61"/>
    <p:sldLayoutId id="2147483826" r:id="rId62"/>
    <p:sldLayoutId id="2147483862" r:id="rId63"/>
    <p:sldLayoutId id="2147483825" r:id="rId64"/>
    <p:sldLayoutId id="2147483863" r:id="rId65"/>
    <p:sldLayoutId id="2147483827" r:id="rId66"/>
    <p:sldLayoutId id="2147483880" r:id="rId67"/>
    <p:sldLayoutId id="2147483828" r:id="rId68"/>
    <p:sldLayoutId id="2147483865" r:id="rId69"/>
    <p:sldLayoutId id="2147483830" r:id="rId70"/>
    <p:sldLayoutId id="2147483831" r:id="rId71"/>
    <p:sldLayoutId id="2147483879" r:id="rId72"/>
    <p:sldLayoutId id="2147483832" r:id="rId73"/>
    <p:sldLayoutId id="2147483833" r:id="rId74"/>
    <p:sldLayoutId id="2147483834" r:id="rId75"/>
    <p:sldLayoutId id="2147483835" r:id="rId76"/>
    <p:sldLayoutId id="2147483882" r:id="rId77"/>
    <p:sldLayoutId id="2147483883" r:id="rId7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0.jpg"/><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5.xml"/><Relationship Id="rId2" Type="http://schemas.openxmlformats.org/officeDocument/2006/relationships/tags" Target="../tags/tag9.xml"/><Relationship Id="rId1" Type="http://schemas.openxmlformats.org/officeDocument/2006/relationships/vmlDrawing" Target="../drawings/vmlDrawing8.v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8" Type="http://schemas.openxmlformats.org/officeDocument/2006/relationships/chart" Target="../charts/chart12.xml"/><Relationship Id="rId3" Type="http://schemas.openxmlformats.org/officeDocument/2006/relationships/tags" Target="../tags/tag11.xml"/><Relationship Id="rId7" Type="http://schemas.openxmlformats.org/officeDocument/2006/relationships/image" Target="../media/image11.emf"/><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notesSlide" Target="../notesSlides/notesSlide10.xml"/><Relationship Id="rId4" Type="http://schemas.openxmlformats.org/officeDocument/2006/relationships/slideLayout" Target="../slideLayouts/slideLayout75.xml"/></Relationships>
</file>

<file path=ppt/slides/_rels/slide12.xml.rels><?xml version="1.0" encoding="UTF-8" standalone="yes"?>
<Relationships xmlns="http://schemas.openxmlformats.org/package/2006/relationships"><Relationship Id="rId8" Type="http://schemas.openxmlformats.org/officeDocument/2006/relationships/chart" Target="../charts/chart13.xml"/><Relationship Id="rId3" Type="http://schemas.openxmlformats.org/officeDocument/2006/relationships/tags" Target="../tags/tag13.xml"/><Relationship Id="rId7" Type="http://schemas.openxmlformats.org/officeDocument/2006/relationships/image" Target="../media/image11.emf"/><Relationship Id="rId2" Type="http://schemas.openxmlformats.org/officeDocument/2006/relationships/tags" Target="../tags/tag12.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notesSlide" Target="../notesSlides/notesSlide11.xml"/><Relationship Id="rId4" Type="http://schemas.openxmlformats.org/officeDocument/2006/relationships/slideLayout" Target="../slideLayouts/slideLayout7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4.xml"/><Relationship Id="rId2" Type="http://schemas.openxmlformats.org/officeDocument/2006/relationships/tags" Target="../tags/tag14.xml"/><Relationship Id="rId1" Type="http://schemas.openxmlformats.org/officeDocument/2006/relationships/vmlDrawing" Target="../drawings/vmlDrawing11.v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8" Type="http://schemas.openxmlformats.org/officeDocument/2006/relationships/chart" Target="../charts/chart15.xml"/><Relationship Id="rId3" Type="http://schemas.openxmlformats.org/officeDocument/2006/relationships/tags" Target="../tags/tag16.xml"/><Relationship Id="rId7" Type="http://schemas.openxmlformats.org/officeDocument/2006/relationships/image" Target="../media/image12.emf"/><Relationship Id="rId2" Type="http://schemas.openxmlformats.org/officeDocument/2006/relationships/tags" Target="../tags/tag15.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notesSlide" Target="../notesSlides/notesSlide13.xml"/><Relationship Id="rId4" Type="http://schemas.openxmlformats.org/officeDocument/2006/relationships/slideLayout" Target="../slideLayouts/slideLayout75.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6.xml"/><Relationship Id="rId2" Type="http://schemas.openxmlformats.org/officeDocument/2006/relationships/tags" Target="../tags/tag17.xml"/><Relationship Id="rId1" Type="http://schemas.openxmlformats.org/officeDocument/2006/relationships/vmlDrawing" Target="../drawings/vmlDrawing13.v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7.xml"/><Relationship Id="rId2" Type="http://schemas.openxmlformats.org/officeDocument/2006/relationships/tags" Target="../tags/tag18.xml"/><Relationship Id="rId1" Type="http://schemas.openxmlformats.org/officeDocument/2006/relationships/vmlDrawing" Target="../drawings/vmlDrawing14.vml"/><Relationship Id="rId6" Type="http://schemas.openxmlformats.org/officeDocument/2006/relationships/image" Target="../media/image1.emf"/><Relationship Id="rId5" Type="http://schemas.openxmlformats.org/officeDocument/2006/relationships/oleObject" Target="../embeddings/oleObject14.bin"/><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7.xml"/><Relationship Id="rId2" Type="http://schemas.openxmlformats.org/officeDocument/2006/relationships/tags" Target="../tags/tag19.xml"/><Relationship Id="rId1" Type="http://schemas.openxmlformats.org/officeDocument/2006/relationships/vmlDrawing" Target="../drawings/vmlDrawing15.v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63.xml"/><Relationship Id="rId7" Type="http://schemas.openxmlformats.org/officeDocument/2006/relationships/chart" Target="../charts/chart1.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notesSlide" Target="../notesSlides/notesSlide2.xml"/><Relationship Id="rId9" Type="http://schemas.openxmlformats.org/officeDocument/2006/relationships/chart" Target="../charts/char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4.xml"/><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5.xml"/><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7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7.xml"/><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7.xml"/><Relationship Id="rId1" Type="http://schemas.openxmlformats.org/officeDocument/2006/relationships/slideLayout" Target="../slideLayouts/slideLayout75.xml"/></Relationships>
</file>

<file path=ppt/slides/_rels/slide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8.xml"/><Relationship Id="rId1" Type="http://schemas.openxmlformats.org/officeDocument/2006/relationships/slideLayout" Target="../slideLayouts/slideLayout7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0.xml"/><Relationship Id="rId2" Type="http://schemas.openxmlformats.org/officeDocument/2006/relationships/tags" Target="../tags/tag8.xml"/><Relationship Id="rId1" Type="http://schemas.openxmlformats.org/officeDocument/2006/relationships/vmlDrawing" Target="../drawings/vmlDrawing7.v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kt 16" hidden="1">
            <a:extLst>
              <a:ext uri="{FF2B5EF4-FFF2-40B4-BE49-F238E27FC236}">
                <a16:creationId xmlns:a16="http://schemas.microsoft.com/office/drawing/2014/main" id="{F25CC38A-ADD2-46F3-8B9D-DEE4C62BDF9B}"/>
              </a:ext>
            </a:extLst>
          </p:cNvPr>
          <p:cNvGraphicFramePr>
            <a:graphicFrameLocks noChangeAspect="1"/>
          </p:cNvGraphicFramePr>
          <p:nvPr>
            <p:custDataLst>
              <p:tags r:id="rId2"/>
            </p:custDataLst>
            <p:extLst>
              <p:ext uri="{D42A27DB-BD31-4B8C-83A1-F6EECF244321}">
                <p14:modId xmlns:p14="http://schemas.microsoft.com/office/powerpoint/2010/main" val="22939738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9" name="think-cell Folie" r:id="rId5" imgW="498" imgH="499" progId="TCLayout.ActiveDocument.1">
                  <p:embed/>
                </p:oleObj>
              </mc:Choice>
              <mc:Fallback>
                <p:oleObj name="think-cell Folie" r:id="rId5" imgW="498" imgH="499"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6" name="Bildplatzhalter 5" descr="Ein Bild, das Himmel, Wasser, draußen, Boot enthält.&#10;&#10;Automatisch generierte Beschreibung">
            <a:extLst>
              <a:ext uri="{FF2B5EF4-FFF2-40B4-BE49-F238E27FC236}">
                <a16:creationId xmlns:a16="http://schemas.microsoft.com/office/drawing/2014/main" id="{B1E0D0CA-CA88-4759-8DCC-40AD87DCC354}"/>
              </a:ext>
            </a:extLst>
          </p:cNvPr>
          <p:cNvPicPr>
            <a:picLocks noGrp="1" noChangeAspect="1"/>
          </p:cNvPicPr>
          <p:nvPr>
            <p:ph type="pic" sz="quarter" idx="16"/>
          </p:nvPr>
        </p:nvPicPr>
        <p:blipFill>
          <a:blip r:embed="rId7"/>
          <a:srcRect t="16256" b="16256"/>
          <a:stretch>
            <a:fillRect/>
          </a:stretch>
        </p:blipFill>
        <p:spPr/>
      </p:pic>
      <p:sp>
        <p:nvSpPr>
          <p:cNvPr id="12" name="Textplatzhalter 11">
            <a:extLst>
              <a:ext uri="{FF2B5EF4-FFF2-40B4-BE49-F238E27FC236}">
                <a16:creationId xmlns:a16="http://schemas.microsoft.com/office/drawing/2014/main" id="{A073E6A4-ED11-49AA-A77A-FCFD900BD1E3}"/>
              </a:ext>
            </a:extLst>
          </p:cNvPr>
          <p:cNvSpPr>
            <a:spLocks noGrp="1"/>
          </p:cNvSpPr>
          <p:nvPr>
            <p:ph type="body" sz="quarter" idx="19"/>
          </p:nvPr>
        </p:nvSpPr>
        <p:spPr/>
        <p:txBody>
          <a:bodyPr/>
          <a:lstStyle/>
          <a:p>
            <a:endParaRPr lang="de-DE"/>
          </a:p>
        </p:txBody>
      </p:sp>
      <p:sp>
        <p:nvSpPr>
          <p:cNvPr id="11" name="Textplatzhalter 10">
            <a:extLst>
              <a:ext uri="{FF2B5EF4-FFF2-40B4-BE49-F238E27FC236}">
                <a16:creationId xmlns:a16="http://schemas.microsoft.com/office/drawing/2014/main" id="{2AB4CCED-F8BC-44AB-8411-DF5D1C06FEBB}"/>
              </a:ext>
            </a:extLst>
          </p:cNvPr>
          <p:cNvSpPr>
            <a:spLocks noGrp="1"/>
          </p:cNvSpPr>
          <p:nvPr>
            <p:ph type="body" sz="quarter" idx="18"/>
          </p:nvPr>
        </p:nvSpPr>
        <p:spPr/>
        <p:txBody>
          <a:bodyPr/>
          <a:lstStyle/>
          <a:p>
            <a:endParaRPr lang="de-DE" dirty="0"/>
          </a:p>
        </p:txBody>
      </p:sp>
      <p:sp>
        <p:nvSpPr>
          <p:cNvPr id="5" name="Titel 4">
            <a:extLst>
              <a:ext uri="{FF2B5EF4-FFF2-40B4-BE49-F238E27FC236}">
                <a16:creationId xmlns:a16="http://schemas.microsoft.com/office/drawing/2014/main" id="{0C3A826D-B8CB-4F18-91EB-E77FB19C4319}"/>
              </a:ext>
            </a:extLst>
          </p:cNvPr>
          <p:cNvSpPr>
            <a:spLocks noGrp="1"/>
          </p:cNvSpPr>
          <p:nvPr>
            <p:ph type="ctrTitle"/>
          </p:nvPr>
        </p:nvSpPr>
        <p:spPr>
          <a:xfrm>
            <a:off x="1356021" y="2060848"/>
            <a:ext cx="4159687" cy="739085"/>
          </a:xfrm>
        </p:spPr>
        <p:txBody>
          <a:bodyPr vert="horz"/>
          <a:lstStyle/>
          <a:p>
            <a:r>
              <a:rPr lang="de-DE" dirty="0"/>
              <a:t>Industrieland Deutschland</a:t>
            </a:r>
          </a:p>
        </p:txBody>
      </p:sp>
      <p:sp>
        <p:nvSpPr>
          <p:cNvPr id="13" name="Textplatzhalter 12">
            <a:extLst>
              <a:ext uri="{FF2B5EF4-FFF2-40B4-BE49-F238E27FC236}">
                <a16:creationId xmlns:a16="http://schemas.microsoft.com/office/drawing/2014/main" id="{F7D2CC83-1B03-47DF-AF23-868ECF90D306}"/>
              </a:ext>
            </a:extLst>
          </p:cNvPr>
          <p:cNvSpPr>
            <a:spLocks noGrp="1"/>
          </p:cNvSpPr>
          <p:nvPr>
            <p:ph type="body" sz="quarter" idx="21"/>
          </p:nvPr>
        </p:nvSpPr>
        <p:spPr/>
        <p:txBody>
          <a:bodyPr/>
          <a:lstStyle/>
          <a:p>
            <a:endParaRPr lang="de-DE"/>
          </a:p>
        </p:txBody>
      </p:sp>
      <p:sp>
        <p:nvSpPr>
          <p:cNvPr id="14" name="Textplatzhalter 13">
            <a:extLst>
              <a:ext uri="{FF2B5EF4-FFF2-40B4-BE49-F238E27FC236}">
                <a16:creationId xmlns:a16="http://schemas.microsoft.com/office/drawing/2014/main" id="{8668757D-0848-4E72-AFE9-BEA10F00566D}"/>
              </a:ext>
            </a:extLst>
          </p:cNvPr>
          <p:cNvSpPr>
            <a:spLocks noGrp="1"/>
          </p:cNvSpPr>
          <p:nvPr>
            <p:ph type="body" sz="quarter" idx="24"/>
          </p:nvPr>
        </p:nvSpPr>
        <p:spPr/>
        <p:txBody>
          <a:bodyPr/>
          <a:lstStyle/>
          <a:p>
            <a:r>
              <a:rPr lang="de-DE" dirty="0"/>
              <a:t>Stand: Februar 2022</a:t>
            </a:r>
          </a:p>
        </p:txBody>
      </p:sp>
      <p:sp>
        <p:nvSpPr>
          <p:cNvPr id="15" name="Textplatzhalter 14">
            <a:extLst>
              <a:ext uri="{FF2B5EF4-FFF2-40B4-BE49-F238E27FC236}">
                <a16:creationId xmlns:a16="http://schemas.microsoft.com/office/drawing/2014/main" id="{B6C625DC-AA4F-4A01-B529-A852E7A93845}"/>
              </a:ext>
            </a:extLst>
          </p:cNvPr>
          <p:cNvSpPr>
            <a:spLocks noGrp="1"/>
          </p:cNvSpPr>
          <p:nvPr>
            <p:ph type="body" sz="quarter" idx="27"/>
          </p:nvPr>
        </p:nvSpPr>
        <p:spPr/>
        <p:txBody>
          <a:bodyPr/>
          <a:lstStyle/>
          <a:p>
            <a:r>
              <a:rPr lang="de-DE" dirty="0"/>
              <a:t>nMann77/fotolia.com</a:t>
            </a:r>
          </a:p>
        </p:txBody>
      </p:sp>
    </p:spTree>
    <p:extLst>
      <p:ext uri="{BB962C8B-B14F-4D97-AF65-F5344CB8AC3E}">
        <p14:creationId xmlns:p14="http://schemas.microsoft.com/office/powerpoint/2010/main" val="2894441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B2633DC-3BD3-4481-92C2-9DFE5A02EA01}"/>
              </a:ext>
            </a:extLst>
          </p:cNvPr>
          <p:cNvGraphicFramePr>
            <a:graphicFrameLocks noChangeAspect="1"/>
          </p:cNvGraphicFramePr>
          <p:nvPr>
            <p:custDataLst>
              <p:tags r:id="rId2"/>
            </p:custDataLst>
            <p:extLst>
              <p:ext uri="{D42A27DB-BD31-4B8C-83A1-F6EECF244321}">
                <p14:modId xmlns:p14="http://schemas.microsoft.com/office/powerpoint/2010/main" val="18669114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6"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5392A6F-3D21-4111-8446-4CA2818AB039}"/>
              </a:ext>
            </a:extLst>
          </p:cNvPr>
          <p:cNvSpPr>
            <a:spLocks noGrp="1"/>
          </p:cNvSpPr>
          <p:nvPr>
            <p:ph type="title"/>
          </p:nvPr>
        </p:nvSpPr>
        <p:spPr>
          <a:solidFill>
            <a:srgbClr val="CCDBEA"/>
          </a:solidFill>
        </p:spPr>
        <p:txBody>
          <a:bodyPr vert="horz"/>
          <a:lstStyle/>
          <a:p>
            <a:r>
              <a:rPr lang="de-DE" dirty="0"/>
              <a:t>Industriewaren aus der EU sind weltweit gefragt – insbesondere Chemie/</a:t>
            </a:r>
            <a:r>
              <a:rPr lang="de-DE" dirty="0" err="1"/>
              <a:t>Pharma</a:t>
            </a:r>
            <a:endParaRPr lang="de-DE" dirty="0"/>
          </a:p>
        </p:txBody>
      </p:sp>
      <p:sp>
        <p:nvSpPr>
          <p:cNvPr id="3" name="Inhaltsplatzhalter 2">
            <a:extLst>
              <a:ext uri="{FF2B5EF4-FFF2-40B4-BE49-F238E27FC236}">
                <a16:creationId xmlns:a16="http://schemas.microsoft.com/office/drawing/2014/main" id="{A8358A63-0999-45AC-8D5F-AE2B7AE8D277}"/>
              </a:ext>
            </a:extLst>
          </p:cNvPr>
          <p:cNvSpPr>
            <a:spLocks noGrp="1"/>
          </p:cNvSpPr>
          <p:nvPr>
            <p:ph idx="18"/>
          </p:nvPr>
        </p:nvSpPr>
        <p:spPr/>
        <p:txBody>
          <a:bodyPr/>
          <a:lstStyle/>
          <a:p>
            <a:r>
              <a:rPr lang="de-DE" dirty="0"/>
              <a:t>2020 exportierte die EU vor allem chemische und pharmazeutische Erzeugnisse – 21 Prozent aller Industriewarenexporte entfielen auf diese Erzeugnisse.</a:t>
            </a:r>
          </a:p>
          <a:p>
            <a:pPr marL="0" indent="0">
              <a:buNone/>
            </a:pPr>
            <a:endParaRPr lang="de-DE" dirty="0"/>
          </a:p>
        </p:txBody>
      </p:sp>
      <p:sp>
        <p:nvSpPr>
          <p:cNvPr id="5" name="Textplatzhalter 4">
            <a:extLst>
              <a:ext uri="{FF2B5EF4-FFF2-40B4-BE49-F238E27FC236}">
                <a16:creationId xmlns:a16="http://schemas.microsoft.com/office/drawing/2014/main" id="{A8C9F070-DA24-40B7-90AD-2C78972B63A6}"/>
              </a:ext>
            </a:extLst>
          </p:cNvPr>
          <p:cNvSpPr>
            <a:spLocks noGrp="1"/>
          </p:cNvSpPr>
          <p:nvPr>
            <p:ph type="body" sz="quarter" idx="13"/>
          </p:nvPr>
        </p:nvSpPr>
        <p:spPr/>
        <p:txBody>
          <a:bodyPr/>
          <a:lstStyle/>
          <a:p>
            <a:r>
              <a:rPr lang="de-DE" dirty="0"/>
              <a:t>Exporte von Industriewaren der EU</a:t>
            </a:r>
          </a:p>
        </p:txBody>
      </p:sp>
      <p:sp>
        <p:nvSpPr>
          <p:cNvPr id="6" name="Textplatzhalter 5">
            <a:extLst>
              <a:ext uri="{FF2B5EF4-FFF2-40B4-BE49-F238E27FC236}">
                <a16:creationId xmlns:a16="http://schemas.microsoft.com/office/drawing/2014/main" id="{BFA00918-7C7B-414A-BC62-65DCAFA0DBCD}"/>
              </a:ext>
            </a:extLst>
          </p:cNvPr>
          <p:cNvSpPr>
            <a:spLocks noGrp="1"/>
          </p:cNvSpPr>
          <p:nvPr>
            <p:ph type="body" sz="quarter" idx="20"/>
          </p:nvPr>
        </p:nvSpPr>
        <p:spPr/>
        <p:txBody>
          <a:bodyPr/>
          <a:lstStyle/>
          <a:p>
            <a:r>
              <a:rPr lang="de-DE" dirty="0"/>
              <a:t>In Mrd. Euro und in Prozent, 2020</a:t>
            </a:r>
          </a:p>
        </p:txBody>
      </p:sp>
      <p:sp>
        <p:nvSpPr>
          <p:cNvPr id="7" name="Foliennummernplatzhalter 6">
            <a:extLst>
              <a:ext uri="{FF2B5EF4-FFF2-40B4-BE49-F238E27FC236}">
                <a16:creationId xmlns:a16="http://schemas.microsoft.com/office/drawing/2014/main" id="{13998648-B00D-4B7C-A302-FCE8868988E8}"/>
              </a:ext>
            </a:extLst>
          </p:cNvPr>
          <p:cNvSpPr>
            <a:spLocks noGrp="1"/>
          </p:cNvSpPr>
          <p:nvPr>
            <p:ph type="sldNum" sz="quarter" idx="43"/>
          </p:nvPr>
        </p:nvSpPr>
        <p:spPr/>
        <p:txBody>
          <a:bodyPr/>
          <a:lstStyle/>
          <a:p>
            <a:fld id="{B42D4303-B7FF-7540-9F33-74BBD7018147}" type="slidenum">
              <a:rPr lang="de-DE" smtClean="0"/>
              <a:pPr/>
              <a:t>10</a:t>
            </a:fld>
            <a:endParaRPr lang="de-DE" dirty="0"/>
          </a:p>
        </p:txBody>
      </p:sp>
      <p:sp>
        <p:nvSpPr>
          <p:cNvPr id="8" name="Textplatzhalter 7">
            <a:extLst>
              <a:ext uri="{FF2B5EF4-FFF2-40B4-BE49-F238E27FC236}">
                <a16:creationId xmlns:a16="http://schemas.microsoft.com/office/drawing/2014/main" id="{66B184A4-F27F-4973-8430-9F0E5D8505C0}"/>
              </a:ext>
            </a:extLst>
          </p:cNvPr>
          <p:cNvSpPr>
            <a:spLocks noGrp="1"/>
          </p:cNvSpPr>
          <p:nvPr>
            <p:ph type="body" sz="quarter" idx="40"/>
          </p:nvPr>
        </p:nvSpPr>
        <p:spPr/>
        <p:txBody>
          <a:bodyPr/>
          <a:lstStyle/>
          <a:p>
            <a:r>
              <a:rPr lang="de-DE" dirty="0"/>
              <a:t>Quellen: </a:t>
            </a:r>
            <a:r>
              <a:rPr lang="de-DE" dirty="0" err="1"/>
              <a:t>Feri</a:t>
            </a:r>
            <a:r>
              <a:rPr lang="de-DE" dirty="0"/>
              <a:t>, VCI</a:t>
            </a:r>
          </a:p>
        </p:txBody>
      </p:sp>
      <p:sp>
        <p:nvSpPr>
          <p:cNvPr id="9" name="Textplatzhalter 8">
            <a:extLst>
              <a:ext uri="{FF2B5EF4-FFF2-40B4-BE49-F238E27FC236}">
                <a16:creationId xmlns:a16="http://schemas.microsoft.com/office/drawing/2014/main" id="{0C86DDE2-0E4B-4035-8734-B49622549DD4}"/>
              </a:ext>
            </a:extLst>
          </p:cNvPr>
          <p:cNvSpPr>
            <a:spLocks noGrp="1"/>
          </p:cNvSpPr>
          <p:nvPr>
            <p:ph type="body" sz="quarter" idx="41"/>
          </p:nvPr>
        </p:nvSpPr>
        <p:spPr/>
        <p:txBody>
          <a:bodyPr/>
          <a:lstStyle/>
          <a:p>
            <a:endParaRPr lang="de-DE"/>
          </a:p>
        </p:txBody>
      </p:sp>
      <p:graphicFrame>
        <p:nvGraphicFramePr>
          <p:cNvPr id="20" name="Diagrammplatzhalter 19">
            <a:extLst>
              <a:ext uri="{FF2B5EF4-FFF2-40B4-BE49-F238E27FC236}">
                <a16:creationId xmlns:a16="http://schemas.microsoft.com/office/drawing/2014/main" id="{F473A2D1-CE98-4929-8AF1-71D7F74C7C4A}"/>
              </a:ext>
            </a:extLst>
          </p:cNvPr>
          <p:cNvGraphicFramePr>
            <a:graphicFrameLocks noGrp="1"/>
          </p:cNvGraphicFramePr>
          <p:nvPr>
            <p:ph type="chart" sz="quarter" idx="19"/>
            <p:extLst>
              <p:ext uri="{D42A27DB-BD31-4B8C-83A1-F6EECF244321}">
                <p14:modId xmlns:p14="http://schemas.microsoft.com/office/powerpoint/2010/main" val="3324700228"/>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76931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EDD7EE9-C0FD-42F4-9F0B-584D0C8DAD14}"/>
              </a:ext>
            </a:extLst>
          </p:cNvPr>
          <p:cNvGraphicFramePr>
            <a:graphicFrameLocks noChangeAspect="1"/>
          </p:cNvGraphicFramePr>
          <p:nvPr>
            <p:custDataLst>
              <p:tags r:id="rId2"/>
            </p:custDataLst>
            <p:extLst>
              <p:ext uri="{D42A27DB-BD31-4B8C-83A1-F6EECF244321}">
                <p14:modId xmlns:p14="http://schemas.microsoft.com/office/powerpoint/2010/main" val="209555934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spid="_x0000_s10251" name="think-cell Folie" r:id="rId6" imgW="345" imgH="343" progId="TCLayout.ActiveDocument.1">
                  <p:embed/>
                </p:oleObj>
              </mc:Choice>
              <mc:Fallback>
                <p:oleObj name="think-cell Folie" r:id="rId6" imgW="345" imgH="343" progId="TCLayout.ActiveDocument.1">
                  <p:embed/>
                  <p:pic>
                    <p:nvPicPr>
                      <p:cNvPr id="7" name="Objekt 6" hidden="1">
                        <a:extLst>
                          <a:ext uri="{FF2B5EF4-FFF2-40B4-BE49-F238E27FC236}">
                            <a16:creationId xmlns:a16="http://schemas.microsoft.com/office/drawing/2014/main" id="{1EDD7EE9-C0FD-42F4-9F0B-584D0C8DAD14}"/>
                          </a:ext>
                        </a:extLst>
                      </p:cNvPr>
                      <p:cNvPicPr/>
                      <p:nvPr/>
                    </p:nvPicPr>
                    <p:blipFill>
                      <a:blip r:embed="rId7"/>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EE1E0AA8-B4CC-445C-A1AD-F5674D0F3B26}"/>
              </a:ext>
            </a:extLst>
          </p:cNvPr>
          <p:cNvSpPr/>
          <p:nvPr>
            <p:custDataLst>
              <p:tags r:id="rId3"/>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Wirtschaft trägt Großteil der </a:t>
            </a:r>
            <a:r>
              <a:rPr lang="de-DE" dirty="0" err="1"/>
              <a:t>FuE</a:t>
            </a:r>
            <a:r>
              <a:rPr lang="de-DE" dirty="0"/>
              <a:t>-Aufwendungen auf dem Weg zum neuen Ziel</a:t>
            </a:r>
          </a:p>
        </p:txBody>
      </p:sp>
      <p:sp>
        <p:nvSpPr>
          <p:cNvPr id="9" name="Inhaltsplatzhalter 8">
            <a:extLst>
              <a:ext uri="{FF2B5EF4-FFF2-40B4-BE49-F238E27FC236}">
                <a16:creationId xmlns:a16="http://schemas.microsoft.com/office/drawing/2014/main" id="{64AB70BA-159F-4A25-944A-DDC1ED88152E}"/>
              </a:ext>
            </a:extLst>
          </p:cNvPr>
          <p:cNvSpPr>
            <a:spLocks noGrp="1"/>
          </p:cNvSpPr>
          <p:nvPr>
            <p:ph idx="18"/>
          </p:nvPr>
        </p:nvSpPr>
        <p:spPr>
          <a:xfrm>
            <a:off x="8079734" y="1742882"/>
            <a:ext cx="3600000" cy="4170556"/>
          </a:xfrm>
        </p:spPr>
        <p:txBody>
          <a:bodyPr/>
          <a:lstStyle/>
          <a:p>
            <a:r>
              <a:rPr lang="de-DE" sz="1800" dirty="0"/>
              <a:t>Das </a:t>
            </a:r>
            <a:r>
              <a:rPr lang="de-DE" sz="1800" dirty="0" err="1"/>
              <a:t>Lissabonziel</a:t>
            </a:r>
            <a:r>
              <a:rPr lang="de-DE" sz="1800" dirty="0"/>
              <a:t> – 3 Prozent des Bruttoinlandsproduktes für Forschung und Entwicklung zur Verfügung zu stellen – ist in Deutschland 2017 erstmals erreicht worden. </a:t>
            </a:r>
          </a:p>
          <a:p>
            <a:r>
              <a:rPr lang="de-DE" sz="1800" dirty="0"/>
              <a:t>Die Wirtschaft trägt Großteil der </a:t>
            </a:r>
            <a:r>
              <a:rPr lang="de-DE" sz="1800" dirty="0" err="1"/>
              <a:t>FuE</a:t>
            </a:r>
            <a:r>
              <a:rPr lang="de-DE" sz="1800" dirty="0"/>
              <a:t>-Aufwendungen in Deutschland.</a:t>
            </a:r>
          </a:p>
          <a:p>
            <a:r>
              <a:rPr lang="de-DE" sz="1800" dirty="0"/>
              <a:t>Nun gilt es das neue Ziel, </a:t>
            </a:r>
            <a:br>
              <a:rPr lang="de-DE" sz="1800" dirty="0"/>
            </a:br>
            <a:r>
              <a:rPr lang="de-DE" sz="1800" dirty="0"/>
              <a:t>3,5 Prozent Anteil am BIP, zu verfolgen und dauerhaft zu halten.</a:t>
            </a:r>
          </a:p>
          <a:p>
            <a:endParaRPr lang="de-DE" sz="1800" dirty="0"/>
          </a:p>
        </p:txBody>
      </p:sp>
      <p:sp>
        <p:nvSpPr>
          <p:cNvPr id="13" name="Textplatzhalter 12"/>
          <p:cNvSpPr>
            <a:spLocks noGrp="1"/>
          </p:cNvSpPr>
          <p:nvPr>
            <p:ph type="body" sz="quarter" idx="13"/>
          </p:nvPr>
        </p:nvSpPr>
        <p:spPr>
          <a:xfrm>
            <a:off x="521659" y="1080498"/>
            <a:ext cx="7199941" cy="288000"/>
          </a:xfrm>
        </p:spPr>
        <p:txBody>
          <a:bodyPr/>
          <a:lstStyle/>
          <a:p>
            <a:r>
              <a:rPr lang="de-DE" dirty="0" err="1"/>
              <a:t>FuE</a:t>
            </a:r>
            <a:r>
              <a:rPr lang="de-DE" dirty="0"/>
              <a:t>-Aufwendungen in Deutschland</a:t>
            </a:r>
          </a:p>
        </p:txBody>
      </p:sp>
      <p:sp>
        <p:nvSpPr>
          <p:cNvPr id="11" name="Textplatzhalter 11"/>
          <p:cNvSpPr>
            <a:spLocks noGrp="1"/>
          </p:cNvSpPr>
          <p:nvPr>
            <p:ph type="body" sz="quarter" idx="20"/>
          </p:nvPr>
        </p:nvSpPr>
        <p:spPr>
          <a:xfrm>
            <a:off x="521659" y="1348079"/>
            <a:ext cx="7199997" cy="252000"/>
          </a:xfrm>
        </p:spPr>
        <p:txBody>
          <a:bodyPr/>
          <a:lstStyle/>
          <a:p>
            <a:r>
              <a:rPr lang="de-DE" dirty="0"/>
              <a:t>Anteil der internen FuE-Aufwendungen am BIP in Deutschland in Prozent</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11</a:t>
            </a:fld>
            <a:endParaRPr lang="de-DE" dirty="0"/>
          </a:p>
        </p:txBody>
      </p:sp>
      <p:sp>
        <p:nvSpPr>
          <p:cNvPr id="3" name="Textplatzhalter 2">
            <a:extLst>
              <a:ext uri="{FF2B5EF4-FFF2-40B4-BE49-F238E27FC236}">
                <a16:creationId xmlns:a16="http://schemas.microsoft.com/office/drawing/2014/main" id="{7BA7F319-E072-4D34-AE07-7355C14E537F}"/>
              </a:ext>
            </a:extLst>
          </p:cNvPr>
          <p:cNvSpPr>
            <a:spLocks noGrp="1"/>
          </p:cNvSpPr>
          <p:nvPr>
            <p:ph type="body" sz="quarter" idx="40"/>
          </p:nvPr>
        </p:nvSpPr>
        <p:spPr>
          <a:xfrm>
            <a:off x="540069" y="5977438"/>
            <a:ext cx="7181587" cy="140686"/>
          </a:xfrm>
        </p:spPr>
        <p:txBody>
          <a:bodyPr/>
          <a:lstStyle/>
          <a:p>
            <a:r>
              <a:rPr lang="de-DE" dirty="0"/>
              <a:t>Quellen: Stifterverband, Destatis, VCI</a:t>
            </a:r>
          </a:p>
          <a:p>
            <a:endParaRPr lang="de-DE" dirty="0"/>
          </a:p>
        </p:txBody>
      </p:sp>
      <p:sp>
        <p:nvSpPr>
          <p:cNvPr id="17" name="Textplatzhalter 16">
            <a:extLst>
              <a:ext uri="{FF2B5EF4-FFF2-40B4-BE49-F238E27FC236}">
                <a16:creationId xmlns:a16="http://schemas.microsoft.com/office/drawing/2014/main" id="{23FBA2D2-FCC7-4D8C-BC37-43EA1FE880B9}"/>
              </a:ext>
            </a:extLst>
          </p:cNvPr>
          <p:cNvSpPr>
            <a:spLocks noGrp="1"/>
          </p:cNvSpPr>
          <p:nvPr>
            <p:ph type="body" sz="quarter" idx="41"/>
          </p:nvPr>
        </p:nvSpPr>
        <p:spPr>
          <a:xfrm>
            <a:off x="4913656" y="5977438"/>
            <a:ext cx="2808000" cy="125180"/>
          </a:xfrm>
        </p:spPr>
        <p:txBody>
          <a:bodyPr/>
          <a:lstStyle/>
          <a:p>
            <a:endParaRPr lang="de-DE"/>
          </a:p>
        </p:txBody>
      </p:sp>
      <p:graphicFrame>
        <p:nvGraphicFramePr>
          <p:cNvPr id="16" name="Diagrammplatzhalter 15">
            <a:extLst>
              <a:ext uri="{FF2B5EF4-FFF2-40B4-BE49-F238E27FC236}">
                <a16:creationId xmlns:a16="http://schemas.microsoft.com/office/drawing/2014/main" id="{00000000-0008-0000-0D00-000002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834058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2"/>
            </p:custDataLst>
            <p:extLst>
              <p:ext uri="{D42A27DB-BD31-4B8C-83A1-F6EECF244321}">
                <p14:modId xmlns:p14="http://schemas.microsoft.com/office/powerpoint/2010/main" val="2545865934"/>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spid="_x0000_s12299" name="think-cell Folie" r:id="rId6" imgW="345" imgH="343" progId="TCLayout.ActiveDocument.1">
                  <p:embed/>
                </p:oleObj>
              </mc:Choice>
              <mc:Fallback>
                <p:oleObj name="think-cell Folie" r:id="rId6"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7"/>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3"/>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dirty="0">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Forschung in allen Zukunftsfeldern</a:t>
            </a:r>
            <a:endParaRPr lang="de-DE" dirty="0">
              <a:solidFill>
                <a:srgbClr val="FF0000"/>
              </a:solidFill>
            </a:endParaRPr>
          </a:p>
        </p:txBody>
      </p:sp>
      <p:sp>
        <p:nvSpPr>
          <p:cNvPr id="8" name="Inhaltsplatzhalter 7"/>
          <p:cNvSpPr>
            <a:spLocks noGrp="1"/>
          </p:cNvSpPr>
          <p:nvPr>
            <p:ph idx="18"/>
          </p:nvPr>
        </p:nvSpPr>
        <p:spPr>
          <a:xfrm>
            <a:off x="8079734" y="1742882"/>
            <a:ext cx="3600000" cy="4170556"/>
          </a:xfrm>
        </p:spPr>
        <p:txBody>
          <a:bodyPr/>
          <a:lstStyle/>
          <a:p>
            <a:r>
              <a:rPr lang="de-DE" dirty="0"/>
              <a:t>Zukünftige Herausforderungen – alternde Bevölkerung, Klimaschutz, veränderte Mobilität, Ressourcenschonung, Kreislaufwirtschaft, Ernährung einer zunehmenden Weltbevölkerung – sind nur mit Innovationen aus der Chemie- und Pharmaindustrie zu bewältigen.</a:t>
            </a:r>
          </a:p>
          <a:p>
            <a:r>
              <a:rPr lang="de-DE" dirty="0"/>
              <a:t>Unternehmen forschen in allen Zukunftsfeldern.</a:t>
            </a:r>
          </a:p>
          <a:p>
            <a:endParaRPr lang="de-DE" dirty="0"/>
          </a:p>
        </p:txBody>
      </p:sp>
      <p:sp>
        <p:nvSpPr>
          <p:cNvPr id="6" name="Textplatzhalter 5"/>
          <p:cNvSpPr>
            <a:spLocks noGrp="1"/>
          </p:cNvSpPr>
          <p:nvPr>
            <p:ph type="body" sz="quarter" idx="13"/>
          </p:nvPr>
        </p:nvSpPr>
        <p:spPr>
          <a:xfrm>
            <a:off x="521659" y="1060079"/>
            <a:ext cx="11154404" cy="288000"/>
          </a:xfrm>
        </p:spPr>
        <p:txBody>
          <a:bodyPr/>
          <a:lstStyle/>
          <a:p>
            <a:r>
              <a:rPr lang="de-DE" dirty="0"/>
              <a:t>Forschungsfelder der Chemie- und Pharmaindustrie in Deutschland</a:t>
            </a:r>
          </a:p>
        </p:txBody>
      </p:sp>
      <p:sp>
        <p:nvSpPr>
          <p:cNvPr id="9" name="Textplatzhalter 8"/>
          <p:cNvSpPr>
            <a:spLocks noGrp="1"/>
          </p:cNvSpPr>
          <p:nvPr>
            <p:ph type="body" sz="quarter" idx="20"/>
          </p:nvPr>
        </p:nvSpPr>
        <p:spPr>
          <a:xfrm>
            <a:off x="521659" y="1348079"/>
            <a:ext cx="11154404" cy="252000"/>
          </a:xfrm>
        </p:spPr>
        <p:txBody>
          <a:bodyPr/>
          <a:lstStyle/>
          <a:p>
            <a:r>
              <a:rPr lang="de-DE" dirty="0"/>
              <a:t>Anteil der befragten Chemie- und Pharma-Unternehmen, die in den Forschungsfeldern agieren, 2019</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12</a:t>
            </a:fld>
            <a:endParaRPr lang="de-DE" dirty="0"/>
          </a:p>
        </p:txBody>
      </p:sp>
      <p:sp>
        <p:nvSpPr>
          <p:cNvPr id="7" name="Inhaltsplatzhalter 6"/>
          <p:cNvSpPr>
            <a:spLocks noGrp="1"/>
          </p:cNvSpPr>
          <p:nvPr>
            <p:ph type="body" sz="quarter" idx="40"/>
          </p:nvPr>
        </p:nvSpPr>
        <p:spPr>
          <a:xfrm>
            <a:off x="540069" y="5977438"/>
            <a:ext cx="7181587" cy="140686"/>
          </a:xfrm>
        </p:spPr>
        <p:txBody>
          <a:bodyPr/>
          <a:lstStyle/>
          <a:p>
            <a:r>
              <a:rPr lang="de-DE" dirty="0"/>
              <a:t>Quellen: Stifterverband, VCI</a:t>
            </a:r>
          </a:p>
        </p:txBody>
      </p:sp>
      <p:sp>
        <p:nvSpPr>
          <p:cNvPr id="31" name="Textplatzhalter 30">
            <a:extLst>
              <a:ext uri="{FF2B5EF4-FFF2-40B4-BE49-F238E27FC236}">
                <a16:creationId xmlns:a16="http://schemas.microsoft.com/office/drawing/2014/main" id="{CBCEB7D4-F959-4071-9B1B-869DD6BF6DE4}"/>
              </a:ext>
            </a:extLst>
          </p:cNvPr>
          <p:cNvSpPr>
            <a:spLocks noGrp="1"/>
          </p:cNvSpPr>
          <p:nvPr>
            <p:ph type="body" sz="quarter" idx="41"/>
          </p:nvPr>
        </p:nvSpPr>
        <p:spPr/>
        <p:txBody>
          <a:bodyPr/>
          <a:lstStyle/>
          <a:p>
            <a:endParaRPr lang="de-DE"/>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212 Unternehmen, Mehrfachnennungen waren möglich</a:t>
            </a:r>
          </a:p>
          <a:p>
            <a:pPr algn="r"/>
            <a:endParaRPr lang="de-DE" dirty="0"/>
          </a:p>
        </p:txBody>
      </p:sp>
      <p:graphicFrame>
        <p:nvGraphicFramePr>
          <p:cNvPr id="15" name="Diagrammplatzhalter 9">
            <a:extLst>
              <a:ext uri="{FF2B5EF4-FFF2-40B4-BE49-F238E27FC236}">
                <a16:creationId xmlns:a16="http://schemas.microsoft.com/office/drawing/2014/main" id="{DFE6A51D-AE1B-4E27-AAAE-921C6AB53CF1}"/>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597113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8C60A80-3744-4A5A-92AA-12C4299D6344}"/>
              </a:ext>
            </a:extLst>
          </p:cNvPr>
          <p:cNvGraphicFramePr>
            <a:graphicFrameLocks noChangeAspect="1"/>
          </p:cNvGraphicFramePr>
          <p:nvPr>
            <p:custDataLst>
              <p:tags r:id="rId2"/>
            </p:custDataLst>
            <p:extLst>
              <p:ext uri="{D42A27DB-BD31-4B8C-83A1-F6EECF244321}">
                <p14:modId xmlns:p14="http://schemas.microsoft.com/office/powerpoint/2010/main" val="26373615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2774" name="think-cell Folie" r:id="rId5" imgW="498" imgH="499" progId="TCLayout.ActiveDocument.1">
                  <p:embed/>
                </p:oleObj>
              </mc:Choice>
              <mc:Fallback>
                <p:oleObj name="think-cell Folie" r:id="rId5" imgW="498" imgH="499" progId="TCLayout.ActiveDocument.1">
                  <p:embed/>
                  <p:pic>
                    <p:nvPicPr>
                      <p:cNvPr id="4" name="Objekt 3" hidden="1">
                        <a:extLst>
                          <a:ext uri="{FF2B5EF4-FFF2-40B4-BE49-F238E27FC236}">
                            <a16:creationId xmlns:a16="http://schemas.microsoft.com/office/drawing/2014/main" id="{58C60A80-3744-4A5A-92AA-12C4299D634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Bedeutung in Gefahr: Deutschland verliert 4 Rangplätze und landet auf Platz 7 </a:t>
            </a:r>
          </a:p>
        </p:txBody>
      </p:sp>
      <p:sp>
        <p:nvSpPr>
          <p:cNvPr id="6" name="Inhaltsplatzhalter 5"/>
          <p:cNvSpPr>
            <a:spLocks noGrp="1"/>
          </p:cNvSpPr>
          <p:nvPr>
            <p:ph idx="18"/>
          </p:nvPr>
        </p:nvSpPr>
        <p:spPr>
          <a:xfrm>
            <a:off x="8079734" y="1742882"/>
            <a:ext cx="3600000" cy="4170556"/>
          </a:xfrm>
        </p:spPr>
        <p:txBody>
          <a:bodyPr/>
          <a:lstStyle/>
          <a:p>
            <a:r>
              <a:rPr lang="de-DE" dirty="0"/>
              <a:t>Deutschland ist zwar ein guter Industriestandort, hat im Standortwettbewerb aber an Rangplätzen verloren.</a:t>
            </a:r>
          </a:p>
          <a:p>
            <a:r>
              <a:rPr lang="de-DE" dirty="0"/>
              <a:t>In wichtigen Feldern für die Industrie spielt Deutschland ganz vorne mit.</a:t>
            </a:r>
          </a:p>
          <a:p>
            <a:r>
              <a:rPr lang="de-DE" dirty="0"/>
              <a:t>Es gibt allerdings auch Schwächen, insbesondere bei der Steuerbelastung, die es zu beseitigen gilt.</a:t>
            </a:r>
          </a:p>
        </p:txBody>
      </p:sp>
      <p:sp>
        <p:nvSpPr>
          <p:cNvPr id="8" name="Textplatzhalter 7"/>
          <p:cNvSpPr>
            <a:spLocks noGrp="1"/>
          </p:cNvSpPr>
          <p:nvPr>
            <p:ph type="body" sz="quarter" idx="13"/>
          </p:nvPr>
        </p:nvSpPr>
        <p:spPr>
          <a:xfrm>
            <a:off x="521659" y="1060079"/>
            <a:ext cx="11154404" cy="288000"/>
          </a:xfrm>
        </p:spPr>
        <p:txBody>
          <a:bodyPr/>
          <a:lstStyle/>
          <a:p>
            <a:r>
              <a:rPr lang="de-DE" dirty="0"/>
              <a:t>Stärken und Schwächen des Industriestandorts D - Auswahl</a:t>
            </a:r>
          </a:p>
        </p:txBody>
      </p:sp>
      <p:sp>
        <p:nvSpPr>
          <p:cNvPr id="9" name="Textplatzhalter 8"/>
          <p:cNvSpPr>
            <a:spLocks noGrp="1"/>
          </p:cNvSpPr>
          <p:nvPr>
            <p:ph type="body" sz="quarter" idx="20"/>
          </p:nvPr>
        </p:nvSpPr>
        <p:spPr>
          <a:xfrm>
            <a:off x="521659" y="1348079"/>
            <a:ext cx="11154404" cy="252000"/>
          </a:xfrm>
        </p:spPr>
        <p:txBody>
          <a:bodyPr/>
          <a:lstStyle/>
          <a:p>
            <a:r>
              <a:rPr lang="de-DE" dirty="0"/>
              <a:t>141 Länder im Vergleich; Bester Platz =1, Schlechtester Platz = 141</a:t>
            </a:r>
          </a:p>
          <a:p>
            <a:endParaRPr lang="de-DE" dirty="0"/>
          </a:p>
        </p:txBody>
      </p:sp>
      <p:sp>
        <p:nvSpPr>
          <p:cNvPr id="22" name="Foliennummernplatzhalter 21">
            <a:extLst>
              <a:ext uri="{FF2B5EF4-FFF2-40B4-BE49-F238E27FC236}">
                <a16:creationId xmlns:a16="http://schemas.microsoft.com/office/drawing/2014/main" id="{B15613B4-2376-43A3-B936-AA66105B2378}"/>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13</a:t>
            </a:fld>
            <a:endParaRPr lang="de-DE" dirty="0"/>
          </a:p>
        </p:txBody>
      </p:sp>
      <p:sp>
        <p:nvSpPr>
          <p:cNvPr id="10" name="Textplatzhalter 9"/>
          <p:cNvSpPr>
            <a:spLocks noGrp="1"/>
          </p:cNvSpPr>
          <p:nvPr>
            <p:ph type="body" sz="quarter" idx="40"/>
          </p:nvPr>
        </p:nvSpPr>
        <p:spPr>
          <a:xfrm>
            <a:off x="540069" y="5977438"/>
            <a:ext cx="7181587" cy="140686"/>
          </a:xfrm>
        </p:spPr>
        <p:txBody>
          <a:bodyPr/>
          <a:lstStyle/>
          <a:p>
            <a:r>
              <a:rPr lang="de-DE" dirty="0"/>
              <a:t>Quellen: </a:t>
            </a:r>
            <a:r>
              <a:rPr lang="de-DE" dirty="0" err="1"/>
              <a:t>Wolrd</a:t>
            </a:r>
            <a:r>
              <a:rPr lang="de-DE" dirty="0"/>
              <a:t> </a:t>
            </a:r>
            <a:r>
              <a:rPr lang="de-DE" dirty="0" err="1"/>
              <a:t>Economic</a:t>
            </a:r>
            <a:r>
              <a:rPr lang="de-DE" dirty="0"/>
              <a:t> Forum 2019, VCI</a:t>
            </a:r>
          </a:p>
        </p:txBody>
      </p:sp>
      <p:sp>
        <p:nvSpPr>
          <p:cNvPr id="17" name="Textplatzhalter 16">
            <a:extLst>
              <a:ext uri="{FF2B5EF4-FFF2-40B4-BE49-F238E27FC236}">
                <a16:creationId xmlns:a16="http://schemas.microsoft.com/office/drawing/2014/main" id="{72638FF1-4C2E-499B-AA66-7B93337A5785}"/>
              </a:ext>
            </a:extLst>
          </p:cNvPr>
          <p:cNvSpPr>
            <a:spLocks noGrp="1"/>
          </p:cNvSpPr>
          <p:nvPr>
            <p:ph type="body" sz="quarter" idx="41"/>
          </p:nvPr>
        </p:nvSpPr>
        <p:spPr/>
        <p:txBody>
          <a:bodyPr/>
          <a:lstStyle/>
          <a:p>
            <a:endParaRPr lang="de-DE"/>
          </a:p>
        </p:txBody>
      </p:sp>
      <p:graphicFrame>
        <p:nvGraphicFramePr>
          <p:cNvPr id="13" name="Diagrammplatzhalter 13">
            <a:extLst>
              <a:ext uri="{FF2B5EF4-FFF2-40B4-BE49-F238E27FC236}">
                <a16:creationId xmlns:a16="http://schemas.microsoft.com/office/drawing/2014/main" id="{9CE11121-5CC0-4039-9B47-3760B16603B1}"/>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0487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46119CDD-7CD9-4AFD-AC97-2BE9D2412BBB}"/>
              </a:ext>
            </a:extLst>
          </p:cNvPr>
          <p:cNvGraphicFramePr>
            <a:graphicFrameLocks noChangeAspect="1"/>
          </p:cNvGraphicFramePr>
          <p:nvPr>
            <p:custDataLst>
              <p:tags r:id="rId2"/>
            </p:custDataLst>
            <p:extLst>
              <p:ext uri="{D42A27DB-BD31-4B8C-83A1-F6EECF244321}">
                <p14:modId xmlns:p14="http://schemas.microsoft.com/office/powerpoint/2010/main" val="366030769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spid="_x0000_s35844" name="think-cell Folie" r:id="rId6" imgW="473" imgH="473" progId="TCLayout.ActiveDocument.1">
                  <p:embed/>
                </p:oleObj>
              </mc:Choice>
              <mc:Fallback>
                <p:oleObj name="think-cell Folie" r:id="rId6" imgW="473" imgH="473" progId="TCLayout.ActiveDocument.1">
                  <p:embed/>
                  <p:pic>
                    <p:nvPicPr>
                      <p:cNvPr id="10" name="Objekt 9" hidden="1">
                        <a:extLst>
                          <a:ext uri="{FF2B5EF4-FFF2-40B4-BE49-F238E27FC236}">
                            <a16:creationId xmlns:a16="http://schemas.microsoft.com/office/drawing/2014/main" id="{46119CDD-7CD9-4AFD-AC97-2BE9D2412BBB}"/>
                          </a:ext>
                        </a:extLst>
                      </p:cNvPr>
                      <p:cNvPicPr/>
                      <p:nvPr/>
                    </p:nvPicPr>
                    <p:blipFill>
                      <a:blip r:embed="rId7"/>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D624C3F8-4E2C-46C5-9CA2-C97121BC5743}"/>
              </a:ext>
            </a:extLst>
          </p:cNvPr>
          <p:cNvSpPr/>
          <p:nvPr>
            <p:custDataLst>
              <p:tags r:id="rId3"/>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CCDBEA"/>
          </a:solidFill>
        </p:spPr>
        <p:txBody>
          <a:bodyPr vert="horz"/>
          <a:lstStyle/>
          <a:p>
            <a:r>
              <a:rPr lang="de-DE" dirty="0"/>
              <a:t>Deutschland zahlt hohe Energiepreise</a:t>
            </a:r>
          </a:p>
        </p:txBody>
      </p:sp>
      <p:sp>
        <p:nvSpPr>
          <p:cNvPr id="8" name="Inhaltsplatzhalter 7">
            <a:extLst>
              <a:ext uri="{FF2B5EF4-FFF2-40B4-BE49-F238E27FC236}">
                <a16:creationId xmlns:a16="http://schemas.microsoft.com/office/drawing/2014/main" id="{8C7AFA0C-1087-4A27-BE96-0F688580C214}"/>
              </a:ext>
            </a:extLst>
          </p:cNvPr>
          <p:cNvSpPr>
            <a:spLocks noGrp="1"/>
          </p:cNvSpPr>
          <p:nvPr>
            <p:ph idx="18"/>
          </p:nvPr>
        </p:nvSpPr>
        <p:spPr/>
        <p:txBody>
          <a:bodyPr/>
          <a:lstStyle/>
          <a:p>
            <a:r>
              <a:rPr lang="de-DE" dirty="0"/>
              <a:t>Starke Unterschiede bei den Strompreisen innerhalb Europas.</a:t>
            </a:r>
          </a:p>
          <a:p>
            <a:r>
              <a:rPr lang="de-DE" dirty="0"/>
              <a:t>Deutschland belegt den „Spitzenplatz“.</a:t>
            </a:r>
          </a:p>
          <a:p>
            <a:r>
              <a:rPr lang="de-DE" dirty="0"/>
              <a:t>Günstig ist Strom in den nordischen Ländern (Wasserkraft), in Frankreich (Atomstrom) und in den Benelux Ländern.</a:t>
            </a:r>
          </a:p>
        </p:txBody>
      </p:sp>
      <p:sp>
        <p:nvSpPr>
          <p:cNvPr id="3" name="Textplatzhalter 2"/>
          <p:cNvSpPr>
            <a:spLocks noGrp="1"/>
          </p:cNvSpPr>
          <p:nvPr>
            <p:ph type="body" sz="quarter" idx="13"/>
          </p:nvPr>
        </p:nvSpPr>
        <p:spPr/>
        <p:txBody>
          <a:bodyPr/>
          <a:lstStyle/>
          <a:p>
            <a:r>
              <a:rPr lang="de-DE" dirty="0"/>
              <a:t>Europäischer Vergleich der Strompreise</a:t>
            </a:r>
          </a:p>
        </p:txBody>
      </p:sp>
      <p:sp>
        <p:nvSpPr>
          <p:cNvPr id="4" name="Textplatzhalter 3"/>
          <p:cNvSpPr>
            <a:spLocks noGrp="1"/>
          </p:cNvSpPr>
          <p:nvPr>
            <p:ph type="body" sz="quarter" idx="20"/>
          </p:nvPr>
        </p:nvSpPr>
        <p:spPr/>
        <p:txBody>
          <a:bodyPr/>
          <a:lstStyle/>
          <a:p>
            <a:r>
              <a:rPr lang="pt-BR" dirty="0"/>
              <a:t>Strompreis für die Industrie in ct/kWh, Verbrauch 70-150 GWh, 1. Halbjahr 2021</a:t>
            </a:r>
            <a:endParaRPr lang="de-DE" dirty="0"/>
          </a:p>
          <a:p>
            <a:endParaRPr lang="de-DE" dirty="0"/>
          </a:p>
        </p:txBody>
      </p:sp>
      <p:sp>
        <p:nvSpPr>
          <p:cNvPr id="5" name="Foliennummernplatzhalter 4">
            <a:extLst>
              <a:ext uri="{FF2B5EF4-FFF2-40B4-BE49-F238E27FC236}">
                <a16:creationId xmlns:a16="http://schemas.microsoft.com/office/drawing/2014/main" id="{F1A3138D-7257-4E4D-BEA2-BEA3AAD7E99D}"/>
              </a:ext>
            </a:extLst>
          </p:cNvPr>
          <p:cNvSpPr>
            <a:spLocks noGrp="1"/>
          </p:cNvSpPr>
          <p:nvPr>
            <p:ph type="sldNum" sz="quarter" idx="43"/>
          </p:nvPr>
        </p:nvSpPr>
        <p:spPr/>
        <p:txBody>
          <a:bodyPr/>
          <a:lstStyle/>
          <a:p>
            <a:fld id="{B42D4303-B7FF-7540-9F33-74BBD7018147}" type="slidenum">
              <a:rPr lang="de-DE" smtClean="0"/>
              <a:pPr/>
              <a:t>14</a:t>
            </a:fld>
            <a:endParaRPr lang="de-DE" dirty="0"/>
          </a:p>
        </p:txBody>
      </p:sp>
      <p:sp>
        <p:nvSpPr>
          <p:cNvPr id="6" name="Textplatzhalter 5"/>
          <p:cNvSpPr>
            <a:spLocks noGrp="1"/>
          </p:cNvSpPr>
          <p:nvPr>
            <p:ph type="body" sz="quarter" idx="40"/>
          </p:nvPr>
        </p:nvSpPr>
        <p:spPr/>
        <p:txBody>
          <a:bodyPr/>
          <a:lstStyle/>
          <a:p>
            <a:r>
              <a:rPr lang="de-DE"/>
              <a:t>Quelle: Eurostat, VCI</a:t>
            </a:r>
            <a:endParaRPr lang="de-DE" dirty="0"/>
          </a:p>
        </p:txBody>
      </p:sp>
      <p:sp>
        <p:nvSpPr>
          <p:cNvPr id="12" name="Textplatzhalter 11">
            <a:extLst>
              <a:ext uri="{FF2B5EF4-FFF2-40B4-BE49-F238E27FC236}">
                <a16:creationId xmlns:a16="http://schemas.microsoft.com/office/drawing/2014/main" id="{B1C740CB-71E6-4AFB-AF5F-6DD11ACFF02A}"/>
              </a:ext>
            </a:extLst>
          </p:cNvPr>
          <p:cNvSpPr>
            <a:spLocks noGrp="1"/>
          </p:cNvSpPr>
          <p:nvPr>
            <p:ph type="body" sz="quarter" idx="41"/>
          </p:nvPr>
        </p:nvSpPr>
        <p:spPr>
          <a:xfrm>
            <a:off x="5375920" y="5956729"/>
            <a:ext cx="2808000" cy="125180"/>
          </a:xfrm>
        </p:spPr>
        <p:txBody>
          <a:bodyPr/>
          <a:lstStyle/>
          <a:p>
            <a:r>
              <a:rPr lang="de-DE" dirty="0"/>
              <a:t>Repräsentative Strompreise, inkl. Steuern, ohne </a:t>
            </a:r>
            <a:r>
              <a:rPr lang="de-DE" dirty="0" err="1"/>
              <a:t>MWSt.</a:t>
            </a:r>
            <a:endParaRPr lang="de-DE" dirty="0"/>
          </a:p>
          <a:p>
            <a:endParaRPr lang="de-DE" dirty="0"/>
          </a:p>
        </p:txBody>
      </p:sp>
      <p:graphicFrame>
        <p:nvGraphicFramePr>
          <p:cNvPr id="14" name="Diagrammplatzhalter 13">
            <a:extLst>
              <a:ext uri="{FF2B5EF4-FFF2-40B4-BE49-F238E27FC236}">
                <a16:creationId xmlns:a16="http://schemas.microsoft.com/office/drawing/2014/main" id="{00000000-0008-0000-0600-000005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490121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A9DBB2F4-8597-4ECA-975C-C180A25342B2}"/>
              </a:ext>
            </a:extLst>
          </p:cNvPr>
          <p:cNvGraphicFramePr>
            <a:graphicFrameLocks noChangeAspect="1"/>
          </p:cNvGraphicFramePr>
          <p:nvPr>
            <p:custDataLst>
              <p:tags r:id="rId2"/>
            </p:custDataLst>
            <p:extLst>
              <p:ext uri="{D42A27DB-BD31-4B8C-83A1-F6EECF244321}">
                <p14:modId xmlns:p14="http://schemas.microsoft.com/office/powerpoint/2010/main" val="36964272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4822" name="think-cell Folie" r:id="rId5" imgW="498" imgH="499" progId="TCLayout.ActiveDocument.1">
                  <p:embed/>
                </p:oleObj>
              </mc:Choice>
              <mc:Fallback>
                <p:oleObj name="think-cell Folie" r:id="rId5" imgW="498" imgH="499"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Wettbewerber im Ausland haben Steuervorteile</a:t>
            </a:r>
          </a:p>
        </p:txBody>
      </p:sp>
      <p:sp>
        <p:nvSpPr>
          <p:cNvPr id="8" name="Inhaltsplatzhalter 7"/>
          <p:cNvSpPr>
            <a:spLocks noGrp="1"/>
          </p:cNvSpPr>
          <p:nvPr>
            <p:ph idx="18"/>
          </p:nvPr>
        </p:nvSpPr>
        <p:spPr>
          <a:xfrm>
            <a:off x="8079734" y="1742882"/>
            <a:ext cx="3600000" cy="4170556"/>
          </a:xfrm>
        </p:spPr>
        <p:txBody>
          <a:bodyPr/>
          <a:lstStyle/>
          <a:p>
            <a:r>
              <a:rPr lang="de-DE" dirty="0"/>
              <a:t>Bei der Standortwahl spielt die Unternehmensbesteuerung eine zentrale Rolle.</a:t>
            </a:r>
          </a:p>
          <a:p>
            <a:r>
              <a:rPr lang="de-DE" dirty="0"/>
              <a:t>Viele Länder haben ihre Unternehmenssteuern gesenkt oder planen dies zu tun.</a:t>
            </a:r>
          </a:p>
          <a:p>
            <a:r>
              <a:rPr lang="de-DE" dirty="0"/>
              <a:t>Inzwischen rangiert die Gesamtsteuerbelastung Deutschlands im Ländervergleich an der Spitze.</a:t>
            </a:r>
          </a:p>
        </p:txBody>
      </p:sp>
      <p:graphicFrame>
        <p:nvGraphicFramePr>
          <p:cNvPr id="13" name="Diagrammplatzhalter 12">
            <a:extLst>
              <a:ext uri="{FF2B5EF4-FFF2-40B4-BE49-F238E27FC236}">
                <a16:creationId xmlns:a16="http://schemas.microsoft.com/office/drawing/2014/main" id="{00000000-0008-0000-0B00-000002000000}"/>
              </a:ext>
            </a:extLst>
          </p:cNvPr>
          <p:cNvGraphicFramePr>
            <a:graphicFrameLocks noGrp="1"/>
          </p:cNvGraphicFramePr>
          <p:nvPr>
            <p:ph type="chart" sz="quarter" idx="19"/>
            <p:extLst>
              <p:ext uri="{D42A27DB-BD31-4B8C-83A1-F6EECF244321}">
                <p14:modId xmlns:p14="http://schemas.microsoft.com/office/powerpoint/2010/main" val="343113380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
        <p:nvSpPr>
          <p:cNvPr id="3" name="Textplatzhalter 2"/>
          <p:cNvSpPr>
            <a:spLocks noGrp="1"/>
          </p:cNvSpPr>
          <p:nvPr>
            <p:ph type="body" sz="quarter" idx="13"/>
          </p:nvPr>
        </p:nvSpPr>
        <p:spPr>
          <a:xfrm>
            <a:off x="521659" y="1060079"/>
            <a:ext cx="11154404" cy="288000"/>
          </a:xfrm>
        </p:spPr>
        <p:txBody>
          <a:bodyPr/>
          <a:lstStyle/>
          <a:p>
            <a:r>
              <a:rPr lang="de-DE" dirty="0"/>
              <a:t>Gesamtsteuerlast von Kapitalgesellschaften</a:t>
            </a:r>
          </a:p>
        </p:txBody>
      </p:sp>
      <p:sp>
        <p:nvSpPr>
          <p:cNvPr id="4" name="Textplatzhalter 3"/>
          <p:cNvSpPr>
            <a:spLocks noGrp="1"/>
          </p:cNvSpPr>
          <p:nvPr>
            <p:ph type="body" sz="quarter" idx="20"/>
          </p:nvPr>
        </p:nvSpPr>
        <p:spPr>
          <a:xfrm>
            <a:off x="521659" y="1348079"/>
            <a:ext cx="11154404" cy="252000"/>
          </a:xfrm>
        </p:spPr>
        <p:txBody>
          <a:bodyPr/>
          <a:lstStyle/>
          <a:p>
            <a:r>
              <a:rPr lang="de-DE" dirty="0"/>
              <a:t>Tarifliche Belastung in % des Gewinns, 2020 </a:t>
            </a:r>
          </a:p>
        </p:txBody>
      </p:sp>
      <p:sp>
        <p:nvSpPr>
          <p:cNvPr id="23" name="Foliennummernplatzhalter 22">
            <a:extLst>
              <a:ext uri="{FF2B5EF4-FFF2-40B4-BE49-F238E27FC236}">
                <a16:creationId xmlns:a16="http://schemas.microsoft.com/office/drawing/2014/main" id="{60A9CD3F-B544-4AFC-979E-75E03605BF93}"/>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15</a:t>
            </a:fld>
            <a:endParaRPr lang="de-DE" dirty="0"/>
          </a:p>
        </p:txBody>
      </p:sp>
      <p:sp>
        <p:nvSpPr>
          <p:cNvPr id="6" name="Inhaltsplatzhalter 5"/>
          <p:cNvSpPr>
            <a:spLocks noGrp="1"/>
          </p:cNvSpPr>
          <p:nvPr>
            <p:ph type="body" sz="quarter" idx="40"/>
          </p:nvPr>
        </p:nvSpPr>
        <p:spPr>
          <a:xfrm>
            <a:off x="540069" y="5977438"/>
            <a:ext cx="7181587" cy="140686"/>
          </a:xfrm>
        </p:spPr>
        <p:txBody>
          <a:bodyPr/>
          <a:lstStyle/>
          <a:p>
            <a:r>
              <a:rPr lang="de-DE" dirty="0"/>
              <a:t>Quellen: BDI/VCI-Studie</a:t>
            </a:r>
          </a:p>
        </p:txBody>
      </p:sp>
      <p:sp>
        <p:nvSpPr>
          <p:cNvPr id="18" name="Textplatzhalter 17">
            <a:extLst>
              <a:ext uri="{FF2B5EF4-FFF2-40B4-BE49-F238E27FC236}">
                <a16:creationId xmlns:a16="http://schemas.microsoft.com/office/drawing/2014/main" id="{8F33A2C1-AE3A-4294-9580-633894ACC332}"/>
              </a:ext>
            </a:extLst>
          </p:cNvPr>
          <p:cNvSpPr>
            <a:spLocks noGrp="1"/>
          </p:cNvSpPr>
          <p:nvPr>
            <p:ph type="body" sz="quarter" idx="41"/>
          </p:nvPr>
        </p:nvSpPr>
        <p:spPr>
          <a:xfrm>
            <a:off x="4948179" y="6040028"/>
            <a:ext cx="2808000" cy="125180"/>
          </a:xfrm>
        </p:spPr>
        <p:txBody>
          <a:bodyPr/>
          <a:lstStyle/>
          <a:p>
            <a:endParaRPr lang="de-DE" dirty="0"/>
          </a:p>
        </p:txBody>
      </p:sp>
      <p:sp>
        <p:nvSpPr>
          <p:cNvPr id="10" name="Inhaltsplatzhalter 6"/>
          <p:cNvSpPr txBox="1">
            <a:spLocks/>
          </p:cNvSpPr>
          <p:nvPr/>
        </p:nvSpPr>
        <p:spPr>
          <a:xfrm>
            <a:off x="8607185" y="1649999"/>
            <a:ext cx="1287836" cy="144001"/>
          </a:xfrm>
          <a:prstGeom prst="rect">
            <a:avLst/>
          </a:prstGeom>
        </p:spPr>
        <p:txBody>
          <a:bodyPr vert="horz" lIns="0" tIns="0" rIns="0" bIns="0" rtlCol="0">
            <a:noAutofit/>
          </a:bodyPr>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None/>
              <a:defRPr lang="de-DE" sz="800" kern="1200" baseline="0" noProof="0" dirty="0" smtClean="0">
                <a:solidFill>
                  <a:schemeClr val="tx1">
                    <a:lumMod val="60000"/>
                    <a:lumOff val="40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endParaRPr lang="de-DE" sz="1000" b="1" dirty="0">
              <a:solidFill>
                <a:schemeClr val="accent3">
                  <a:lumMod val="75000"/>
                </a:schemeClr>
              </a:solidFill>
            </a:endParaRPr>
          </a:p>
        </p:txBody>
      </p:sp>
    </p:spTree>
    <p:extLst>
      <p:ext uri="{BB962C8B-B14F-4D97-AF65-F5344CB8AC3E}">
        <p14:creationId xmlns:p14="http://schemas.microsoft.com/office/powerpoint/2010/main" val="166700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A2F3C99-C210-4D17-A5ED-3CB7DA1C00DC}"/>
              </a:ext>
            </a:extLst>
          </p:cNvPr>
          <p:cNvGraphicFramePr>
            <a:graphicFrameLocks noChangeAspect="1"/>
          </p:cNvGraphicFramePr>
          <p:nvPr>
            <p:custDataLst>
              <p:tags r:id="rId2"/>
            </p:custDataLst>
            <p:extLst>
              <p:ext uri="{D42A27DB-BD31-4B8C-83A1-F6EECF244321}">
                <p14:modId xmlns:p14="http://schemas.microsoft.com/office/powerpoint/2010/main" val="2861081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798" name="think-cell Folie" r:id="rId5" imgW="498" imgH="499" progId="TCLayout.ActiveDocument.1">
                  <p:embed/>
                </p:oleObj>
              </mc:Choice>
              <mc:Fallback>
                <p:oleObj name="think-cell Folie" r:id="rId5" imgW="498" imgH="499" progId="TCLayout.ActiveDocument.1">
                  <p:embed/>
                  <p:pic>
                    <p:nvPicPr>
                      <p:cNvPr id="9" name="Objekt 8" hidden="1">
                        <a:extLst>
                          <a:ext uri="{FF2B5EF4-FFF2-40B4-BE49-F238E27FC236}">
                            <a16:creationId xmlns:a16="http://schemas.microsoft.com/office/drawing/2014/main" id="{0A2F3C99-C210-4D17-A5ED-3CB7DA1C00D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Hohe Abgabenbelastung auf Arbeit in Deutschland</a:t>
            </a:r>
          </a:p>
        </p:txBody>
      </p:sp>
      <p:sp>
        <p:nvSpPr>
          <p:cNvPr id="8" name="Inhaltsplatzhalter 7"/>
          <p:cNvSpPr>
            <a:spLocks noGrp="1"/>
          </p:cNvSpPr>
          <p:nvPr>
            <p:ph idx="18"/>
          </p:nvPr>
        </p:nvSpPr>
        <p:spPr>
          <a:xfrm>
            <a:off x="8079734" y="1742882"/>
            <a:ext cx="3600000" cy="4170556"/>
          </a:xfrm>
        </p:spPr>
        <p:txBody>
          <a:bodyPr/>
          <a:lstStyle/>
          <a:p>
            <a:r>
              <a:rPr lang="de-DE" dirty="0"/>
              <a:t>Einkommensteuer und die Sozialabgaben machen bei einem ledigen Durchschnittsverdiener in Deutschland fast die Hälfte der beim Unternehmen anfallenden Arbeitskosten aus.</a:t>
            </a:r>
          </a:p>
          <a:p>
            <a:r>
              <a:rPr lang="de-DE" dirty="0"/>
              <a:t>Nur in Belgien war die Belastung des Faktors Arbeit mit Steuern und Sozialabgaben noch höher als in Deutschland.</a:t>
            </a:r>
          </a:p>
          <a:p>
            <a:endParaRPr lang="de-DE" dirty="0"/>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Abgabenbelastung eines Durchschnittsverdieners</a:t>
            </a:r>
          </a:p>
        </p:txBody>
      </p:sp>
      <p:sp>
        <p:nvSpPr>
          <p:cNvPr id="4" name="Textplatzhalter 3"/>
          <p:cNvSpPr>
            <a:spLocks noGrp="1"/>
          </p:cNvSpPr>
          <p:nvPr>
            <p:ph type="body" sz="quarter" idx="20"/>
          </p:nvPr>
        </p:nvSpPr>
        <p:spPr>
          <a:xfrm>
            <a:off x="521659" y="1348079"/>
            <a:ext cx="11154404" cy="252000"/>
          </a:xfrm>
        </p:spPr>
        <p:txBody>
          <a:bodyPr/>
          <a:lstStyle/>
          <a:p>
            <a:r>
              <a:rPr lang="de-DE" dirty="0"/>
              <a:t>in Prozent der Arbeitskosten, 2020</a:t>
            </a:r>
          </a:p>
          <a:p>
            <a:endParaRPr lang="de-DE" dirty="0"/>
          </a:p>
        </p:txBody>
      </p:sp>
      <p:sp>
        <p:nvSpPr>
          <p:cNvPr id="20" name="Foliennummernplatzhalter 19">
            <a:extLst>
              <a:ext uri="{FF2B5EF4-FFF2-40B4-BE49-F238E27FC236}">
                <a16:creationId xmlns:a16="http://schemas.microsoft.com/office/drawing/2014/main" id="{379B10EA-8521-47BA-AB86-BBE914742CDA}"/>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16</a:t>
            </a:fld>
            <a:endParaRPr lang="de-DE" dirty="0"/>
          </a:p>
        </p:txBody>
      </p:sp>
      <p:sp>
        <p:nvSpPr>
          <p:cNvPr id="7" name="Textplatzhalter 6"/>
          <p:cNvSpPr>
            <a:spLocks noGrp="1"/>
          </p:cNvSpPr>
          <p:nvPr>
            <p:ph type="body" sz="quarter" idx="40"/>
          </p:nvPr>
        </p:nvSpPr>
        <p:spPr>
          <a:xfrm>
            <a:off x="540069" y="5977438"/>
            <a:ext cx="7181587" cy="140686"/>
          </a:xfrm>
        </p:spPr>
        <p:txBody>
          <a:bodyPr/>
          <a:lstStyle/>
          <a:p>
            <a:r>
              <a:rPr lang="de-DE" dirty="0"/>
              <a:t>Quelle: OECD</a:t>
            </a:r>
          </a:p>
        </p:txBody>
      </p:sp>
      <p:sp>
        <p:nvSpPr>
          <p:cNvPr id="6" name="Textplatzhalter 5"/>
          <p:cNvSpPr>
            <a:spLocks noGrp="1"/>
          </p:cNvSpPr>
          <p:nvPr>
            <p:ph type="body" sz="quarter" idx="41"/>
          </p:nvPr>
        </p:nvSpPr>
        <p:spPr>
          <a:xfrm>
            <a:off x="4878297" y="5985191"/>
            <a:ext cx="2808000" cy="125180"/>
          </a:xfrm>
        </p:spPr>
        <p:txBody>
          <a:bodyPr/>
          <a:lstStyle/>
          <a:p>
            <a:r>
              <a:rPr lang="de-DE" dirty="0"/>
              <a:t>Unter Berücksichtigung von Barleistungen (z.B. Kindergeld) an Arbeitnehmer</a:t>
            </a:r>
          </a:p>
        </p:txBody>
      </p:sp>
      <p:graphicFrame>
        <p:nvGraphicFramePr>
          <p:cNvPr id="14" name="Diagrammplatzhalter 11">
            <a:extLst>
              <a:ext uri="{FF2B5EF4-FFF2-40B4-BE49-F238E27FC236}">
                <a16:creationId xmlns:a16="http://schemas.microsoft.com/office/drawing/2014/main" id="{66912DE9-A99F-4802-9460-F2884214A9C9}"/>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90218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91"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dirty="0"/>
              <a:t>VCI-Ansprechpartnerin</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pPr/>
              <a:t>17</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Senior-Referentin</a:t>
            </a:r>
          </a:p>
          <a:p>
            <a:pPr marL="176213" indent="0">
              <a:buNone/>
            </a:pPr>
            <a:r>
              <a:rPr lang="de-DE" dirty="0"/>
              <a:t>Bereich Volkswirtschaft</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282165A-2462-45E3-A439-16F89C554EFB}"/>
              </a:ext>
            </a:extLst>
          </p:cNvPr>
          <p:cNvGraphicFramePr>
            <a:graphicFrameLocks noChangeAspect="1"/>
          </p:cNvGraphicFramePr>
          <p:nvPr>
            <p:custDataLst>
              <p:tags r:id="rId2"/>
            </p:custDataLst>
            <p:extLst>
              <p:ext uri="{D42A27DB-BD31-4B8C-83A1-F6EECF244321}">
                <p14:modId xmlns:p14="http://schemas.microsoft.com/office/powerpoint/2010/main" val="39992217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12" name="think-cell Folie" r:id="rId5" imgW="498" imgH="499" progId="TCLayout.ActiveDocument.1">
                  <p:embed/>
                </p:oleObj>
              </mc:Choice>
              <mc:Fallback>
                <p:oleObj name="think-cell Folie" r:id="rId5" imgW="498" imgH="499"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008A924-04CD-4000-BE07-392968CC8E7B}"/>
              </a:ext>
            </a:extLst>
          </p:cNvPr>
          <p:cNvSpPr>
            <a:spLocks noGrp="1"/>
          </p:cNvSpPr>
          <p:nvPr>
            <p:ph type="title"/>
          </p:nvPr>
        </p:nvSpPr>
        <p:spPr>
          <a:solidFill>
            <a:srgbClr val="CCDBEA"/>
          </a:solidFill>
        </p:spPr>
        <p:txBody>
          <a:bodyPr vert="horz"/>
          <a:lstStyle/>
          <a:p>
            <a:r>
              <a:rPr lang="de-DE" dirty="0"/>
              <a:t>Nur als EU sind wir mit den Wettbewerbern USA und China auf Augenhöhe</a:t>
            </a:r>
          </a:p>
        </p:txBody>
      </p:sp>
      <p:sp>
        <p:nvSpPr>
          <p:cNvPr id="3" name="Foliennummernplatzhalter 2">
            <a:extLst>
              <a:ext uri="{FF2B5EF4-FFF2-40B4-BE49-F238E27FC236}">
                <a16:creationId xmlns:a16="http://schemas.microsoft.com/office/drawing/2014/main" id="{B5B08D67-6CEE-4A16-997E-7FAB9435312D}"/>
              </a:ext>
            </a:extLst>
          </p:cNvPr>
          <p:cNvSpPr>
            <a:spLocks noGrp="1"/>
          </p:cNvSpPr>
          <p:nvPr>
            <p:ph type="sldNum" sz="quarter" idx="24"/>
          </p:nvPr>
        </p:nvSpPr>
        <p:spPr/>
        <p:txBody>
          <a:bodyPr/>
          <a:lstStyle/>
          <a:p>
            <a:fld id="{B42D4303-B7FF-7540-9F33-74BBD7018147}" type="slidenum">
              <a:rPr lang="de-DE" smtClean="0"/>
              <a:pPr/>
              <a:t>2</a:t>
            </a:fld>
            <a:endParaRPr lang="de-DE" dirty="0"/>
          </a:p>
        </p:txBody>
      </p:sp>
      <p:sp>
        <p:nvSpPr>
          <p:cNvPr id="81" name="Textplatzhalter 80">
            <a:extLst>
              <a:ext uri="{FF2B5EF4-FFF2-40B4-BE49-F238E27FC236}">
                <a16:creationId xmlns:a16="http://schemas.microsoft.com/office/drawing/2014/main" id="{1118825D-975A-4B70-B100-EA05AC3EDAAC}"/>
              </a:ext>
            </a:extLst>
          </p:cNvPr>
          <p:cNvSpPr>
            <a:spLocks noGrp="1"/>
          </p:cNvSpPr>
          <p:nvPr>
            <p:ph type="body" sz="quarter" idx="22"/>
          </p:nvPr>
        </p:nvSpPr>
        <p:spPr/>
        <p:txBody>
          <a:bodyPr/>
          <a:lstStyle/>
          <a:p>
            <a:pPr marL="0" indent="0">
              <a:buNone/>
            </a:pPr>
            <a:r>
              <a:rPr lang="de-DE" b="0" dirty="0"/>
              <a:t>Die USA sind stark in der Forschung. China hat die EU hier inzwischen überholt.</a:t>
            </a:r>
          </a:p>
          <a:p>
            <a:pPr marL="0" indent="0">
              <a:buNone/>
            </a:pPr>
            <a:endParaRPr lang="de-DE" b="0" dirty="0"/>
          </a:p>
        </p:txBody>
      </p:sp>
      <p:sp>
        <p:nvSpPr>
          <p:cNvPr id="83" name="Textplatzhalter 82">
            <a:extLst>
              <a:ext uri="{FF2B5EF4-FFF2-40B4-BE49-F238E27FC236}">
                <a16:creationId xmlns:a16="http://schemas.microsoft.com/office/drawing/2014/main" id="{001AEAFA-B4D5-492F-8DB1-522C64BA2AB5}"/>
              </a:ext>
            </a:extLst>
          </p:cNvPr>
          <p:cNvSpPr>
            <a:spLocks noGrp="1"/>
          </p:cNvSpPr>
          <p:nvPr>
            <p:ph type="body" sz="quarter" idx="28"/>
          </p:nvPr>
        </p:nvSpPr>
        <p:spPr/>
        <p:txBody>
          <a:bodyPr/>
          <a:lstStyle/>
          <a:p>
            <a:r>
              <a:rPr lang="de-DE" b="0" dirty="0"/>
              <a:t>China ist stark auf die Industrie fokussiert. Die Bruttowert-schöpfung der Industrie übersteigt USA und EU deutlich.</a:t>
            </a:r>
          </a:p>
        </p:txBody>
      </p:sp>
      <p:sp>
        <p:nvSpPr>
          <p:cNvPr id="84" name="Textplatzhalter 83">
            <a:extLst>
              <a:ext uri="{FF2B5EF4-FFF2-40B4-BE49-F238E27FC236}">
                <a16:creationId xmlns:a16="http://schemas.microsoft.com/office/drawing/2014/main" id="{1E89893C-BA13-4B6C-B5F7-1DB9C1A58233}"/>
              </a:ext>
            </a:extLst>
          </p:cNvPr>
          <p:cNvSpPr>
            <a:spLocks noGrp="1"/>
          </p:cNvSpPr>
          <p:nvPr>
            <p:ph type="body" sz="quarter" idx="30"/>
          </p:nvPr>
        </p:nvSpPr>
        <p:spPr/>
        <p:txBody>
          <a:bodyPr/>
          <a:lstStyle/>
          <a:p>
            <a:r>
              <a:rPr lang="de-DE" b="0" dirty="0"/>
              <a:t>Die USA sind der größte Wirtschaftsraum. Die EU folgt mit Abstand – China ist dichtauf.</a:t>
            </a:r>
          </a:p>
        </p:txBody>
      </p:sp>
      <p:sp>
        <p:nvSpPr>
          <p:cNvPr id="82" name="Textplatzhalter 81">
            <a:extLst>
              <a:ext uri="{FF2B5EF4-FFF2-40B4-BE49-F238E27FC236}">
                <a16:creationId xmlns:a16="http://schemas.microsoft.com/office/drawing/2014/main" id="{ADABDB42-B82A-4116-B6FB-DC7EEBEA485E}"/>
              </a:ext>
            </a:extLst>
          </p:cNvPr>
          <p:cNvSpPr>
            <a:spLocks noGrp="1"/>
          </p:cNvSpPr>
          <p:nvPr>
            <p:ph type="body" sz="quarter" idx="27"/>
          </p:nvPr>
        </p:nvSpPr>
        <p:spPr/>
        <p:txBody>
          <a:bodyPr/>
          <a:lstStyle/>
          <a:p>
            <a:r>
              <a:rPr lang="de-DE" dirty="0"/>
              <a:t>Quellen: </a:t>
            </a:r>
            <a:r>
              <a:rPr lang="de-DE" dirty="0" err="1"/>
              <a:t>Feri</a:t>
            </a:r>
            <a:r>
              <a:rPr lang="de-DE" dirty="0"/>
              <a:t>, VCI</a:t>
            </a:r>
          </a:p>
        </p:txBody>
      </p:sp>
      <p:graphicFrame>
        <p:nvGraphicFramePr>
          <p:cNvPr id="90" name="Bildplatzhalter 89">
            <a:extLst>
              <a:ext uri="{FF2B5EF4-FFF2-40B4-BE49-F238E27FC236}">
                <a16:creationId xmlns:a16="http://schemas.microsoft.com/office/drawing/2014/main" id="{053461FA-AE29-4C39-BBC8-CF81A1653090}"/>
              </a:ext>
            </a:extLst>
          </p:cNvPr>
          <p:cNvGraphicFramePr>
            <a:graphicFrameLocks noGrp="1"/>
          </p:cNvGraphicFramePr>
          <p:nvPr>
            <p:ph type="pic" sz="quarter" idx="13"/>
            <p:extLst>
              <p:ext uri="{D42A27DB-BD31-4B8C-83A1-F6EECF244321}">
                <p14:modId xmlns:p14="http://schemas.microsoft.com/office/powerpoint/2010/main" val="620031623"/>
              </p:ext>
            </p:extLst>
          </p:nvPr>
        </p:nvGraphicFramePr>
        <p:xfrm>
          <a:off x="522288" y="1058863"/>
          <a:ext cx="3419475" cy="360045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91" name="Bildplatzhalter 90">
            <a:extLst>
              <a:ext uri="{FF2B5EF4-FFF2-40B4-BE49-F238E27FC236}">
                <a16:creationId xmlns:a16="http://schemas.microsoft.com/office/drawing/2014/main" id="{34C3C828-B4E4-44D7-96C9-9BA2485A9B7D}"/>
              </a:ext>
            </a:extLst>
          </p:cNvPr>
          <p:cNvGraphicFramePr>
            <a:graphicFrameLocks noGrp="1"/>
          </p:cNvGraphicFramePr>
          <p:nvPr>
            <p:ph type="pic" sz="quarter" idx="14"/>
            <p:extLst>
              <p:ext uri="{D42A27DB-BD31-4B8C-83A1-F6EECF244321}">
                <p14:modId xmlns:p14="http://schemas.microsoft.com/office/powerpoint/2010/main" val="1763517399"/>
              </p:ext>
            </p:extLst>
          </p:nvPr>
        </p:nvGraphicFramePr>
        <p:xfrm>
          <a:off x="4389438" y="1058863"/>
          <a:ext cx="3421062" cy="360045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95" name="Bildplatzhalter 94">
            <a:extLst>
              <a:ext uri="{FF2B5EF4-FFF2-40B4-BE49-F238E27FC236}">
                <a16:creationId xmlns:a16="http://schemas.microsoft.com/office/drawing/2014/main" id="{5EA3DE18-E7D6-4EA7-8DDD-073AD7DF28FA}"/>
              </a:ext>
            </a:extLst>
          </p:cNvPr>
          <p:cNvGraphicFramePr>
            <a:graphicFrameLocks noGrp="1"/>
          </p:cNvGraphicFramePr>
          <p:nvPr>
            <p:ph type="pic" sz="quarter" idx="15"/>
            <p:extLst>
              <p:ext uri="{D42A27DB-BD31-4B8C-83A1-F6EECF244321}">
                <p14:modId xmlns:p14="http://schemas.microsoft.com/office/powerpoint/2010/main" val="794862062"/>
              </p:ext>
            </p:extLst>
          </p:nvPr>
        </p:nvGraphicFramePr>
        <p:xfrm>
          <a:off x="8258175" y="1058863"/>
          <a:ext cx="3419475" cy="3600450"/>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314849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F6A9268-B3A1-4BDE-924E-9F48AF6425EF}"/>
              </a:ext>
            </a:extLst>
          </p:cNvPr>
          <p:cNvGraphicFramePr>
            <a:graphicFrameLocks noChangeAspect="1"/>
          </p:cNvGraphicFramePr>
          <p:nvPr>
            <p:custDataLst>
              <p:tags r:id="rId2"/>
            </p:custDataLst>
            <p:extLst>
              <p:ext uri="{D42A27DB-BD31-4B8C-83A1-F6EECF244321}">
                <p14:modId xmlns:p14="http://schemas.microsoft.com/office/powerpoint/2010/main" val="28553022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3" name="think-cell Folie" r:id="rId5" imgW="498" imgH="499" progId="TCLayout.ActiveDocument.1">
                  <p:embed/>
                </p:oleObj>
              </mc:Choice>
              <mc:Fallback>
                <p:oleObj name="think-cell Folie" r:id="rId5" imgW="498" imgH="499"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a:xfrm>
            <a:off x="0" y="1"/>
            <a:ext cx="12192000" cy="864000"/>
          </a:xfrm>
          <a:solidFill>
            <a:srgbClr val="CCDBEA"/>
          </a:solidFill>
        </p:spPr>
        <p:txBody>
          <a:bodyPr vert="horz"/>
          <a:lstStyle/>
          <a:p>
            <a:r>
              <a:rPr lang="de-DE" dirty="0"/>
              <a:t>Deutschland: Auf die Industrie spezialisiert</a:t>
            </a:r>
            <a:endParaRPr lang="de-DE" dirty="0">
              <a:solidFill>
                <a:srgbClr val="FF0000"/>
              </a:solidFill>
            </a:endParaRPr>
          </a:p>
        </p:txBody>
      </p:sp>
      <p:sp>
        <p:nvSpPr>
          <p:cNvPr id="10" name="Inhaltsplatzhalter 9"/>
          <p:cNvSpPr>
            <a:spLocks noGrp="1"/>
          </p:cNvSpPr>
          <p:nvPr>
            <p:ph idx="18"/>
          </p:nvPr>
        </p:nvSpPr>
        <p:spPr>
          <a:xfrm>
            <a:off x="8079734" y="1742882"/>
            <a:ext cx="3600000" cy="4170556"/>
          </a:xfrm>
        </p:spPr>
        <p:txBody>
          <a:bodyPr/>
          <a:lstStyle/>
          <a:p>
            <a:r>
              <a:rPr lang="de-DE" dirty="0"/>
              <a:t>Deutschland hat im Vergleich mit den großen fortgeschrittenen Ländern den höchsten Industrieanteil.</a:t>
            </a:r>
          </a:p>
          <a:p>
            <a:r>
              <a:rPr lang="de-DE" dirty="0"/>
              <a:t>In den anderen Industrieländern beläuft sich das Industriegewicht an der gesamten Wertschöpfung derzeit auf teilweise deutlich unter 20 Prozent.</a:t>
            </a:r>
          </a:p>
          <a:p>
            <a:r>
              <a:rPr lang="de-DE" dirty="0"/>
              <a:t>Aber auch hierzulande haben die Industrierezession und Corona Spuren hinterlassen.</a:t>
            </a:r>
          </a:p>
          <a:p>
            <a:endParaRPr lang="de-DE" dirty="0"/>
          </a:p>
        </p:txBody>
      </p:sp>
      <p:sp>
        <p:nvSpPr>
          <p:cNvPr id="9" name="Textplatzhalter 8"/>
          <p:cNvSpPr>
            <a:spLocks noGrp="1"/>
          </p:cNvSpPr>
          <p:nvPr>
            <p:ph type="body" sz="quarter" idx="13"/>
          </p:nvPr>
        </p:nvSpPr>
        <p:spPr>
          <a:xfrm>
            <a:off x="521659" y="1060079"/>
            <a:ext cx="11154404" cy="288000"/>
          </a:xfrm>
        </p:spPr>
        <p:txBody>
          <a:bodyPr/>
          <a:lstStyle/>
          <a:p>
            <a:r>
              <a:rPr lang="de-DE" dirty="0"/>
              <a:t>Industrieanteil im Ländervergleich</a:t>
            </a:r>
          </a:p>
          <a:p>
            <a:endParaRPr lang="de-DE" dirty="0"/>
          </a:p>
        </p:txBody>
      </p:sp>
      <p:sp>
        <p:nvSpPr>
          <p:cNvPr id="12" name="Textplatzhalter 11"/>
          <p:cNvSpPr>
            <a:spLocks noGrp="1"/>
          </p:cNvSpPr>
          <p:nvPr>
            <p:ph type="body" sz="quarter" idx="20"/>
          </p:nvPr>
        </p:nvSpPr>
        <p:spPr>
          <a:xfrm>
            <a:off x="521659" y="1348079"/>
            <a:ext cx="11154404" cy="252000"/>
          </a:xfrm>
        </p:spPr>
        <p:txBody>
          <a:bodyPr/>
          <a:lstStyle/>
          <a:p>
            <a:r>
              <a:rPr lang="de-DE" dirty="0"/>
              <a:t>Anteil der Industrie** an der gesamten Bruttowertschöpfung in Prozent, 2020</a:t>
            </a:r>
          </a:p>
          <a:p>
            <a:endParaRPr lang="de-DE" dirty="0"/>
          </a:p>
        </p:txBody>
      </p:sp>
      <p:sp>
        <p:nvSpPr>
          <p:cNvPr id="20" name="Foliennummernplatzhalter 19">
            <a:extLst>
              <a:ext uri="{FF2B5EF4-FFF2-40B4-BE49-F238E27FC236}">
                <a16:creationId xmlns:a16="http://schemas.microsoft.com/office/drawing/2014/main" id="{087C7F03-712C-4959-80A7-74E9795E98E7}"/>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3</a:t>
            </a:fld>
            <a:endParaRPr lang="de-DE" dirty="0"/>
          </a:p>
        </p:txBody>
      </p:sp>
      <p:sp>
        <p:nvSpPr>
          <p:cNvPr id="13" name="Textplatzhalter 12"/>
          <p:cNvSpPr>
            <a:spLocks noGrp="1"/>
          </p:cNvSpPr>
          <p:nvPr>
            <p:ph type="body" sz="quarter" idx="40"/>
          </p:nvPr>
        </p:nvSpPr>
        <p:spPr>
          <a:xfrm>
            <a:off x="540069" y="5977438"/>
            <a:ext cx="7181587" cy="140686"/>
          </a:xfrm>
        </p:spPr>
        <p:txBody>
          <a:bodyPr/>
          <a:lstStyle/>
          <a:p>
            <a:r>
              <a:rPr lang="de-DE" dirty="0"/>
              <a:t>Quelle: OECD</a:t>
            </a:r>
          </a:p>
        </p:txBody>
      </p:sp>
      <p:sp>
        <p:nvSpPr>
          <p:cNvPr id="19" name="Textplatzhalter 18">
            <a:extLst>
              <a:ext uri="{FF2B5EF4-FFF2-40B4-BE49-F238E27FC236}">
                <a16:creationId xmlns:a16="http://schemas.microsoft.com/office/drawing/2014/main" id="{B242D3CF-32E5-49D7-AD66-FF5ACD080BDF}"/>
              </a:ext>
            </a:extLst>
          </p:cNvPr>
          <p:cNvSpPr>
            <a:spLocks noGrp="1"/>
          </p:cNvSpPr>
          <p:nvPr>
            <p:ph type="body" sz="quarter" idx="41"/>
          </p:nvPr>
        </p:nvSpPr>
        <p:spPr/>
        <p:txBody>
          <a:bodyPr/>
          <a:lstStyle/>
          <a:p>
            <a:endParaRPr lang="de-DE"/>
          </a:p>
        </p:txBody>
      </p:sp>
      <p:sp>
        <p:nvSpPr>
          <p:cNvPr id="11" name="Textplatzhalter 13">
            <a:extLst>
              <a:ext uri="{FF2B5EF4-FFF2-40B4-BE49-F238E27FC236}">
                <a16:creationId xmlns:a16="http://schemas.microsoft.com/office/drawing/2014/main" id="{7F6FED75-C706-4412-9497-AA796AC5B630}"/>
              </a:ext>
            </a:extLst>
          </p:cNvPr>
          <p:cNvSpPr txBox="1">
            <a:spLocks/>
          </p:cNvSpPr>
          <p:nvPr/>
        </p:nvSpPr>
        <p:spPr>
          <a:xfrm>
            <a:off x="5705688" y="5977438"/>
            <a:ext cx="2015912" cy="160796"/>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*geschätzt| </a:t>
            </a:r>
          </a:p>
        </p:txBody>
      </p:sp>
      <p:sp>
        <p:nvSpPr>
          <p:cNvPr id="15" name="Textplatzhalter 10">
            <a:extLst>
              <a:ext uri="{FF2B5EF4-FFF2-40B4-BE49-F238E27FC236}">
                <a16:creationId xmlns:a16="http://schemas.microsoft.com/office/drawing/2014/main" id="{75EF424D-D0FC-4C23-91C0-E6E5063335A7}"/>
              </a:ext>
            </a:extLst>
          </p:cNvPr>
          <p:cNvSpPr txBox="1">
            <a:spLocks/>
          </p:cNvSpPr>
          <p:nvPr/>
        </p:nvSpPr>
        <p:spPr>
          <a:xfrm>
            <a:off x="2999656" y="5958531"/>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 Sofern nicht anders ausgewiesen, werden die Begriffe Industrie und Verarbeitendes Gewerbe synonym verwendet</a:t>
            </a:r>
          </a:p>
          <a:p>
            <a:endParaRPr lang="de-DE" dirty="0"/>
          </a:p>
        </p:txBody>
      </p:sp>
      <p:graphicFrame>
        <p:nvGraphicFramePr>
          <p:cNvPr id="16" name="Diagrammplatzhalter 14">
            <a:extLst>
              <a:ext uri="{FF2B5EF4-FFF2-40B4-BE49-F238E27FC236}">
                <a16:creationId xmlns:a16="http://schemas.microsoft.com/office/drawing/2014/main" id="{00000000-0008-0000-0500-000002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45565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kt 17" hidden="1">
            <a:extLst>
              <a:ext uri="{FF2B5EF4-FFF2-40B4-BE49-F238E27FC236}">
                <a16:creationId xmlns:a16="http://schemas.microsoft.com/office/drawing/2014/main" id="{5765C894-60E6-47EB-A1E7-B028AB145EDC}"/>
              </a:ext>
            </a:extLst>
          </p:cNvPr>
          <p:cNvGraphicFramePr>
            <a:graphicFrameLocks noChangeAspect="1"/>
          </p:cNvGraphicFramePr>
          <p:nvPr>
            <p:custDataLst>
              <p:tags r:id="rId2"/>
            </p:custDataLst>
            <p:extLst>
              <p:ext uri="{D42A27DB-BD31-4B8C-83A1-F6EECF244321}">
                <p14:modId xmlns:p14="http://schemas.microsoft.com/office/powerpoint/2010/main" val="25696207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07" name="think-cell Folie" r:id="rId5" imgW="498" imgH="499" progId="TCLayout.ActiveDocument.1">
                  <p:embed/>
                </p:oleObj>
              </mc:Choice>
              <mc:Fallback>
                <p:oleObj name="think-cell Folie" r:id="rId5" imgW="498" imgH="499"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Industrierezession und Corona-Krise lässt Bruttowertschöpfung stark sinken</a:t>
            </a:r>
          </a:p>
        </p:txBody>
      </p:sp>
      <p:sp>
        <p:nvSpPr>
          <p:cNvPr id="6" name="Inhaltsplatzhalter 5"/>
          <p:cNvSpPr>
            <a:spLocks noGrp="1"/>
          </p:cNvSpPr>
          <p:nvPr>
            <p:ph idx="18"/>
          </p:nvPr>
        </p:nvSpPr>
        <p:spPr/>
        <p:txBody>
          <a:bodyPr/>
          <a:lstStyle/>
          <a:p>
            <a:r>
              <a:rPr lang="de-DE" dirty="0"/>
              <a:t>Deutschland erlebte zwar am Anfang des Jahrtausends keine De-Industrialisierung.</a:t>
            </a:r>
          </a:p>
          <a:p>
            <a:r>
              <a:rPr lang="de-DE" dirty="0"/>
              <a:t>Der Anteil der Industrie an der Wertschöpfung blieb nahezu konstant bei über 22 Prozent. </a:t>
            </a:r>
          </a:p>
          <a:p>
            <a:r>
              <a:rPr lang="de-DE" dirty="0"/>
              <a:t>Aber Krisenjahre führten auch in Deutschland zu einem Rückgang der Quote. </a:t>
            </a:r>
          </a:p>
          <a:p>
            <a:r>
              <a:rPr lang="de-DE" dirty="0"/>
              <a:t>Ob der rückläufige Trend nun wieder umgekehrt werden kann, bleibt offen.</a:t>
            </a:r>
          </a:p>
        </p:txBody>
      </p:sp>
      <p:sp>
        <p:nvSpPr>
          <p:cNvPr id="8" name="Textplatzhalter 7"/>
          <p:cNvSpPr>
            <a:spLocks noGrp="1"/>
          </p:cNvSpPr>
          <p:nvPr>
            <p:ph type="body" sz="quarter" idx="13"/>
          </p:nvPr>
        </p:nvSpPr>
        <p:spPr>
          <a:xfrm>
            <a:off x="521659" y="1060079"/>
            <a:ext cx="7199941" cy="288000"/>
          </a:xfrm>
        </p:spPr>
        <p:txBody>
          <a:bodyPr/>
          <a:lstStyle/>
          <a:p>
            <a:r>
              <a:rPr lang="de-DE" dirty="0"/>
              <a:t>Anteil der Industrie an der gesamten Bruttowertschöpfung</a:t>
            </a:r>
          </a:p>
        </p:txBody>
      </p:sp>
      <p:sp>
        <p:nvSpPr>
          <p:cNvPr id="9" name="Textplatzhalter 8"/>
          <p:cNvSpPr>
            <a:spLocks noGrp="1"/>
          </p:cNvSpPr>
          <p:nvPr>
            <p:ph type="body" sz="quarter" idx="20"/>
          </p:nvPr>
        </p:nvSpPr>
        <p:spPr>
          <a:xfrm>
            <a:off x="521659" y="1348079"/>
            <a:ext cx="7199312" cy="252000"/>
          </a:xfrm>
        </p:spPr>
        <p:txBody>
          <a:bodyPr/>
          <a:lstStyle/>
          <a:p>
            <a:r>
              <a:rPr lang="de-DE" dirty="0"/>
              <a:t>in Prozent</a:t>
            </a:r>
          </a:p>
          <a:p>
            <a:endParaRPr lang="de-DE" dirty="0"/>
          </a:p>
        </p:txBody>
      </p:sp>
      <p:sp>
        <p:nvSpPr>
          <p:cNvPr id="10" name="Textplatzhalter 9"/>
          <p:cNvSpPr>
            <a:spLocks noGrp="1"/>
          </p:cNvSpPr>
          <p:nvPr>
            <p:ph type="body" sz="quarter" idx="40"/>
          </p:nvPr>
        </p:nvSpPr>
        <p:spPr/>
        <p:txBody>
          <a:bodyPr/>
          <a:lstStyle/>
          <a:p>
            <a:r>
              <a:rPr lang="de-DE" dirty="0"/>
              <a:t>Quelle: OECD</a:t>
            </a:r>
          </a:p>
        </p:txBody>
      </p:sp>
      <p:sp>
        <p:nvSpPr>
          <p:cNvPr id="11" name="Textplatzhalter 10"/>
          <p:cNvSpPr>
            <a:spLocks noGrp="1"/>
          </p:cNvSpPr>
          <p:nvPr>
            <p:ph type="body" sz="quarter" idx="41"/>
          </p:nvPr>
        </p:nvSpPr>
        <p:spPr/>
        <p:txBody>
          <a:bodyPr/>
          <a:lstStyle/>
          <a:p>
            <a:endParaRPr lang="de-DE" dirty="0"/>
          </a:p>
        </p:txBody>
      </p:sp>
      <p:sp>
        <p:nvSpPr>
          <p:cNvPr id="44" name="Foliennummernplatzhalter 43">
            <a:extLst>
              <a:ext uri="{FF2B5EF4-FFF2-40B4-BE49-F238E27FC236}">
                <a16:creationId xmlns:a16="http://schemas.microsoft.com/office/drawing/2014/main" id="{52BB3933-8EBC-4889-B3F1-BAFA1C3F935A}"/>
              </a:ext>
            </a:extLst>
          </p:cNvPr>
          <p:cNvSpPr>
            <a:spLocks noGrp="1"/>
          </p:cNvSpPr>
          <p:nvPr>
            <p:ph type="sldNum" sz="quarter" idx="43"/>
          </p:nvPr>
        </p:nvSpPr>
        <p:spPr/>
        <p:txBody>
          <a:bodyPr/>
          <a:lstStyle/>
          <a:p>
            <a:fld id="{B42D4303-B7FF-7540-9F33-74BBD7018147}" type="slidenum">
              <a:rPr lang="de-DE" smtClean="0"/>
              <a:pPr/>
              <a:t>4</a:t>
            </a:fld>
            <a:endParaRPr lang="de-DE" dirty="0"/>
          </a:p>
        </p:txBody>
      </p:sp>
      <p:sp>
        <p:nvSpPr>
          <p:cNvPr id="13" name="Textplatzhalter 13">
            <a:extLst>
              <a:ext uri="{FF2B5EF4-FFF2-40B4-BE49-F238E27FC236}">
                <a16:creationId xmlns:a16="http://schemas.microsoft.com/office/drawing/2014/main" id="{3F7DFA2B-A1EC-4559-B460-B65BE68D6DA9}"/>
              </a:ext>
            </a:extLst>
          </p:cNvPr>
          <p:cNvSpPr txBox="1">
            <a:spLocks/>
          </p:cNvSpPr>
          <p:nvPr/>
        </p:nvSpPr>
        <p:spPr>
          <a:xfrm>
            <a:off x="5087888" y="5977438"/>
            <a:ext cx="2633712" cy="160796"/>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*2020 geschätzt</a:t>
            </a:r>
          </a:p>
        </p:txBody>
      </p:sp>
      <p:graphicFrame>
        <p:nvGraphicFramePr>
          <p:cNvPr id="14" name="Diagrammplatzhalter 11">
            <a:extLst>
              <a:ext uri="{FF2B5EF4-FFF2-40B4-BE49-F238E27FC236}">
                <a16:creationId xmlns:a16="http://schemas.microsoft.com/office/drawing/2014/main" id="{00000000-0008-0000-05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95874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
            <a:ext cx="12192000" cy="864000"/>
          </a:xfrm>
          <a:solidFill>
            <a:srgbClr val="CCDBEA"/>
          </a:solidFill>
        </p:spPr>
        <p:txBody>
          <a:bodyPr/>
          <a:lstStyle/>
          <a:p>
            <a:r>
              <a:rPr lang="de-DE" dirty="0"/>
              <a:t>Die Industrie: Wichtige Stütze der deutschen Wirtschaft</a:t>
            </a:r>
          </a:p>
        </p:txBody>
      </p:sp>
      <p:sp>
        <p:nvSpPr>
          <p:cNvPr id="6" name="Inhaltsplatzhalter 5"/>
          <p:cNvSpPr>
            <a:spLocks noGrp="1"/>
          </p:cNvSpPr>
          <p:nvPr>
            <p:ph idx="18"/>
          </p:nvPr>
        </p:nvSpPr>
        <p:spPr>
          <a:xfrm>
            <a:off x="8079734" y="1742882"/>
            <a:ext cx="3600000" cy="4170556"/>
          </a:xfrm>
        </p:spPr>
        <p:txBody>
          <a:bodyPr/>
          <a:lstStyle/>
          <a:p>
            <a:r>
              <a:rPr lang="de-DE" dirty="0"/>
              <a:t>Ein Fünftel der gesamtwirtschaftlichen Bruttowertschöpfung wird derzeit in Deutschland direkt vom Verarbeitenden Gewerbe erbracht.</a:t>
            </a:r>
          </a:p>
          <a:p>
            <a:r>
              <a:rPr lang="de-DE" dirty="0"/>
              <a:t>Viele (unternehmensnahe) Dienstleistungsbereiche hängen zusätzlich von der Industrie ab.</a:t>
            </a:r>
          </a:p>
          <a:p>
            <a:r>
              <a:rPr lang="de-DE" dirty="0"/>
              <a:t>Damit wird ca. 40 Prozent der Wertschöpfung direkt und indirekt von der Industrie erbracht.</a:t>
            </a:r>
          </a:p>
        </p:txBody>
      </p:sp>
      <p:sp>
        <p:nvSpPr>
          <p:cNvPr id="8" name="Textplatzhalter 7"/>
          <p:cNvSpPr>
            <a:spLocks noGrp="1"/>
          </p:cNvSpPr>
          <p:nvPr>
            <p:ph type="body" sz="quarter" idx="13"/>
          </p:nvPr>
        </p:nvSpPr>
        <p:spPr>
          <a:xfrm>
            <a:off x="521659" y="1060079"/>
            <a:ext cx="11154404" cy="288000"/>
          </a:xfrm>
        </p:spPr>
        <p:txBody>
          <a:bodyPr/>
          <a:lstStyle/>
          <a:p>
            <a:r>
              <a:rPr lang="de-DE" dirty="0"/>
              <a:t>Industrie ist wichtige Stütze der deutschen Wirtschaft</a:t>
            </a:r>
          </a:p>
          <a:p>
            <a:endParaRPr lang="de-DE" dirty="0"/>
          </a:p>
        </p:txBody>
      </p:sp>
      <p:sp>
        <p:nvSpPr>
          <p:cNvPr id="9" name="Textplatzhalter 8"/>
          <p:cNvSpPr>
            <a:spLocks noGrp="1"/>
          </p:cNvSpPr>
          <p:nvPr>
            <p:ph type="body" sz="quarter" idx="20"/>
          </p:nvPr>
        </p:nvSpPr>
        <p:spPr>
          <a:xfrm>
            <a:off x="521659" y="1348079"/>
            <a:ext cx="11154404" cy="252000"/>
          </a:xfrm>
        </p:spPr>
        <p:txBody>
          <a:bodyPr/>
          <a:lstStyle/>
          <a:p>
            <a:r>
              <a:rPr lang="de-DE" dirty="0"/>
              <a:t>Anteile der Wirtschaftsbereiche an der gesamten Bruttowertschöpfung, 2020</a:t>
            </a:r>
          </a:p>
          <a:p>
            <a:endParaRPr lang="de-DE" dirty="0"/>
          </a:p>
        </p:txBody>
      </p:sp>
      <p:sp>
        <p:nvSpPr>
          <p:cNvPr id="84" name="Foliennummernplatzhalter 83">
            <a:extLst>
              <a:ext uri="{FF2B5EF4-FFF2-40B4-BE49-F238E27FC236}">
                <a16:creationId xmlns:a16="http://schemas.microsoft.com/office/drawing/2014/main" id="{374D86F3-A688-426E-B12F-5755E30711D2}"/>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5</a:t>
            </a:fld>
            <a:endParaRPr lang="de-DE" dirty="0"/>
          </a:p>
        </p:txBody>
      </p:sp>
      <p:sp>
        <p:nvSpPr>
          <p:cNvPr id="10" name="Textplatzhalter 9"/>
          <p:cNvSpPr>
            <a:spLocks noGrp="1"/>
          </p:cNvSpPr>
          <p:nvPr>
            <p:ph type="body" sz="quarter" idx="40"/>
          </p:nvPr>
        </p:nvSpPr>
        <p:spPr>
          <a:xfrm>
            <a:off x="540069" y="5977438"/>
            <a:ext cx="7181587" cy="140686"/>
          </a:xfrm>
        </p:spPr>
        <p:txBody>
          <a:bodyPr/>
          <a:lstStyle/>
          <a:p>
            <a:r>
              <a:rPr lang="de-DE" dirty="0"/>
              <a:t>Quellen: </a:t>
            </a:r>
            <a:r>
              <a:rPr lang="de-DE" dirty="0" err="1"/>
              <a:t>Destatis</a:t>
            </a:r>
            <a:r>
              <a:rPr lang="de-DE" dirty="0"/>
              <a:t>, VCI</a:t>
            </a:r>
          </a:p>
        </p:txBody>
      </p:sp>
      <p:sp>
        <p:nvSpPr>
          <p:cNvPr id="11" name="Textplatzhalter 10"/>
          <p:cNvSpPr>
            <a:spLocks noGrp="1"/>
          </p:cNvSpPr>
          <p:nvPr>
            <p:ph type="body" sz="quarter" idx="41"/>
          </p:nvPr>
        </p:nvSpPr>
        <p:spPr>
          <a:xfrm>
            <a:off x="4799856" y="5994047"/>
            <a:ext cx="2808000" cy="125180"/>
          </a:xfrm>
        </p:spPr>
        <p:txBody>
          <a:bodyPr/>
          <a:lstStyle/>
          <a:p>
            <a:r>
              <a:rPr lang="de-DE" dirty="0"/>
              <a:t>* Sofern nicht anders ausgewiesen, werden die Begriffe Industrie und Verarbeitendes Gewerbe synonym verwendet</a:t>
            </a:r>
          </a:p>
          <a:p>
            <a:endParaRPr lang="de-DE" dirty="0"/>
          </a:p>
        </p:txBody>
      </p:sp>
      <p:graphicFrame>
        <p:nvGraphicFramePr>
          <p:cNvPr id="13" name="Diagrammplatzhalter 12">
            <a:extLst>
              <a:ext uri="{FF2B5EF4-FFF2-40B4-BE49-F238E27FC236}">
                <a16:creationId xmlns:a16="http://schemas.microsoft.com/office/drawing/2014/main" id="{00000000-0008-0000-0100-000002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816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57BABB-DFF1-4263-A89A-A0CC0D271B29}"/>
              </a:ext>
            </a:extLst>
          </p:cNvPr>
          <p:cNvGraphicFramePr>
            <a:graphicFrameLocks noChangeAspect="1"/>
          </p:cNvGraphicFramePr>
          <p:nvPr>
            <p:custDataLst>
              <p:tags r:id="rId2"/>
            </p:custDataLst>
            <p:extLst>
              <p:ext uri="{D42A27DB-BD31-4B8C-83A1-F6EECF244321}">
                <p14:modId xmlns:p14="http://schemas.microsoft.com/office/powerpoint/2010/main" val="2231114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55" name="think-cell Folie" r:id="rId5" imgW="498" imgH="499" progId="TCLayout.ActiveDocument.1">
                  <p:embed/>
                </p:oleObj>
              </mc:Choice>
              <mc:Fallback>
                <p:oleObj name="think-cell Folie" r:id="rId5" imgW="498" imgH="499"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Die Industrie ist Produktivitätsmotor der Wirtschaft</a:t>
            </a:r>
          </a:p>
        </p:txBody>
      </p:sp>
      <p:sp>
        <p:nvSpPr>
          <p:cNvPr id="6" name="Inhaltsplatzhalter 5"/>
          <p:cNvSpPr>
            <a:spLocks noGrp="1"/>
          </p:cNvSpPr>
          <p:nvPr>
            <p:ph idx="14"/>
          </p:nvPr>
        </p:nvSpPr>
        <p:spPr>
          <a:xfrm>
            <a:off x="6273736" y="1742881"/>
            <a:ext cx="5400000" cy="4170557"/>
          </a:xfrm>
        </p:spPr>
        <p:txBody>
          <a:bodyPr/>
          <a:lstStyle/>
          <a:p>
            <a:r>
              <a:rPr lang="de-DE" dirty="0"/>
              <a:t>Die Arbeitsproduktivität hat seit dem Jahr 2000 in der Industrie stärker zugenommen als in der Gesamtwirtschaft.</a:t>
            </a:r>
          </a:p>
          <a:p>
            <a:r>
              <a:rPr lang="de-DE" dirty="0"/>
              <a:t>Industrie ist permanentem Innovationswettlauf ausgesetzt.</a:t>
            </a:r>
          </a:p>
          <a:p>
            <a:r>
              <a:rPr lang="de-DE" dirty="0"/>
              <a:t>Durch Restrukturierungen und technologische Verbesserungen können die Industrieunternehmen ihre Effizienz und damit auch ihre preisliche Wettbewerbsfähigkeit verbessern.</a:t>
            </a:r>
          </a:p>
          <a:p>
            <a:endParaRPr lang="de-DE" dirty="0"/>
          </a:p>
          <a:p>
            <a:endParaRPr lang="de-DE" dirty="0"/>
          </a:p>
        </p:txBody>
      </p:sp>
      <p:sp>
        <p:nvSpPr>
          <p:cNvPr id="8" name="Textplatzhalter 7"/>
          <p:cNvSpPr>
            <a:spLocks noGrp="1"/>
          </p:cNvSpPr>
          <p:nvPr>
            <p:ph type="body" sz="quarter" idx="13"/>
          </p:nvPr>
        </p:nvSpPr>
        <p:spPr>
          <a:xfrm>
            <a:off x="521659" y="1060079"/>
            <a:ext cx="11154404" cy="288000"/>
          </a:xfrm>
        </p:spPr>
        <p:txBody>
          <a:bodyPr/>
          <a:lstStyle/>
          <a:p>
            <a:r>
              <a:rPr lang="de-DE" dirty="0"/>
              <a:t>Veränderung der realen Bruttowertschöpfung je Erwerbstätigenstunde</a:t>
            </a:r>
          </a:p>
        </p:txBody>
      </p:sp>
      <p:sp>
        <p:nvSpPr>
          <p:cNvPr id="9" name="Textplatzhalter 8"/>
          <p:cNvSpPr>
            <a:spLocks noGrp="1"/>
          </p:cNvSpPr>
          <p:nvPr>
            <p:ph type="body" sz="quarter" idx="19"/>
          </p:nvPr>
        </p:nvSpPr>
        <p:spPr>
          <a:xfrm>
            <a:off x="521659" y="1348079"/>
            <a:ext cx="11154404" cy="252000"/>
          </a:xfrm>
        </p:spPr>
        <p:txBody>
          <a:bodyPr/>
          <a:lstStyle/>
          <a:p>
            <a:r>
              <a:rPr lang="de-DE" dirty="0"/>
              <a:t>2000-2020, in %</a:t>
            </a:r>
          </a:p>
          <a:p>
            <a:endParaRPr lang="de-DE" dirty="0"/>
          </a:p>
        </p:txBody>
      </p:sp>
      <p:sp>
        <p:nvSpPr>
          <p:cNvPr id="20" name="Foliennummernplatzhalter 19">
            <a:extLst>
              <a:ext uri="{FF2B5EF4-FFF2-40B4-BE49-F238E27FC236}">
                <a16:creationId xmlns:a16="http://schemas.microsoft.com/office/drawing/2014/main" id="{C71E9F0E-7207-424B-B0CB-A11B7E0457E2}"/>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6</a:t>
            </a:fld>
            <a:endParaRPr lang="de-DE" dirty="0"/>
          </a:p>
        </p:txBody>
      </p:sp>
      <p:sp>
        <p:nvSpPr>
          <p:cNvPr id="10" name="Textplatzhalter 9"/>
          <p:cNvSpPr>
            <a:spLocks noGrp="1"/>
          </p:cNvSpPr>
          <p:nvPr>
            <p:ph type="body" sz="quarter" idx="40"/>
          </p:nvPr>
        </p:nvSpPr>
        <p:spPr>
          <a:xfrm>
            <a:off x="540069" y="5977438"/>
            <a:ext cx="5376543" cy="125180"/>
          </a:xfrm>
        </p:spPr>
        <p:txBody>
          <a:bodyPr/>
          <a:lstStyle/>
          <a:p>
            <a:r>
              <a:rPr lang="de-DE" dirty="0"/>
              <a:t>Quelle: </a:t>
            </a:r>
            <a:r>
              <a:rPr lang="de-DE" dirty="0" err="1"/>
              <a:t>Destatis</a:t>
            </a:r>
            <a:r>
              <a:rPr lang="de-DE" dirty="0"/>
              <a:t>, VCI</a:t>
            </a:r>
          </a:p>
        </p:txBody>
      </p:sp>
      <p:sp>
        <p:nvSpPr>
          <p:cNvPr id="11" name="Textplatzhalter 10"/>
          <p:cNvSpPr>
            <a:spLocks noGrp="1"/>
          </p:cNvSpPr>
          <p:nvPr>
            <p:ph type="body" sz="quarter" idx="41"/>
          </p:nvPr>
        </p:nvSpPr>
        <p:spPr>
          <a:xfrm>
            <a:off x="3846000" y="5977438"/>
            <a:ext cx="4500000" cy="125180"/>
          </a:xfrm>
        </p:spPr>
        <p:txBody>
          <a:bodyPr/>
          <a:lstStyle/>
          <a:p>
            <a:r>
              <a:rPr lang="de-DE" dirty="0"/>
              <a:t>Industrie: Verarbeitendes Gewerbe  und Bergbau</a:t>
            </a:r>
          </a:p>
          <a:p>
            <a:endParaRPr lang="de-DE" dirty="0"/>
          </a:p>
        </p:txBody>
      </p:sp>
      <p:graphicFrame>
        <p:nvGraphicFramePr>
          <p:cNvPr id="16" name="Diagrammplatzhalter 12">
            <a:extLst>
              <a:ext uri="{FF2B5EF4-FFF2-40B4-BE49-F238E27FC236}">
                <a16:creationId xmlns:a16="http://schemas.microsoft.com/office/drawing/2014/main" id="{EC0D1EC9-37D5-41B0-9C15-CA39326CA8CA}"/>
              </a:ext>
            </a:extLst>
          </p:cNvPr>
          <p:cNvGraphicFramePr>
            <a:graphicFrameLocks noGrp="1"/>
          </p:cNvGraphicFramePr>
          <p:nvPr>
            <p:ph type="chart" sz="quarter" idx="18"/>
            <p:extLst>
              <p:ext uri="{D42A27DB-BD31-4B8C-83A1-F6EECF244321}">
                <p14:modId xmlns:p14="http://schemas.microsoft.com/office/powerpoint/2010/main" val="1440067515"/>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484863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
            <a:ext cx="12192000" cy="864000"/>
          </a:xfrm>
          <a:solidFill>
            <a:srgbClr val="CCDBEA"/>
          </a:solidFill>
        </p:spPr>
        <p:txBody>
          <a:bodyPr/>
          <a:lstStyle/>
          <a:p>
            <a:r>
              <a:rPr lang="de-DE" dirty="0"/>
              <a:t>Industrie: über 6 Millionen Beschäftigte</a:t>
            </a:r>
          </a:p>
        </p:txBody>
      </p:sp>
      <p:sp>
        <p:nvSpPr>
          <p:cNvPr id="5" name="Inhaltsplatzhalter 4"/>
          <p:cNvSpPr>
            <a:spLocks noGrp="1"/>
          </p:cNvSpPr>
          <p:nvPr>
            <p:ph idx="18"/>
          </p:nvPr>
        </p:nvSpPr>
        <p:spPr>
          <a:xfrm>
            <a:off x="8079734" y="1742882"/>
            <a:ext cx="3776906" cy="4170556"/>
          </a:xfrm>
        </p:spPr>
        <p:txBody>
          <a:bodyPr/>
          <a:lstStyle/>
          <a:p>
            <a:r>
              <a:rPr lang="de-DE" dirty="0"/>
              <a:t>Über 6 Mio. Personen sind in der deutschen Industrie unmittelbar beschäftigt.</a:t>
            </a:r>
          </a:p>
          <a:p>
            <a:r>
              <a:rPr lang="de-DE" dirty="0"/>
              <a:t>Nach der erfolgreichen Restrukturierung der Industrie nach dem letzten Wirtschafts-abschwung, hat die Beschäftigung in der Industrie hierzulande trotz Outsourcing wieder zugenommen.</a:t>
            </a:r>
          </a:p>
          <a:p>
            <a:r>
              <a:rPr lang="de-DE" dirty="0"/>
              <a:t>Corona bremste diese positive Entwicklung. </a:t>
            </a:r>
          </a:p>
          <a:p>
            <a:endParaRPr lang="de-DE" dirty="0"/>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Industrie sorgt für Beschäftigung</a:t>
            </a:r>
          </a:p>
        </p:txBody>
      </p:sp>
      <p:sp>
        <p:nvSpPr>
          <p:cNvPr id="4" name="Textplatzhalter 3"/>
          <p:cNvSpPr>
            <a:spLocks noGrp="1"/>
          </p:cNvSpPr>
          <p:nvPr>
            <p:ph type="body" sz="quarter" idx="20"/>
          </p:nvPr>
        </p:nvSpPr>
        <p:spPr>
          <a:xfrm>
            <a:off x="521659" y="1348079"/>
            <a:ext cx="11154404" cy="252000"/>
          </a:xfrm>
        </p:spPr>
        <p:txBody>
          <a:bodyPr/>
          <a:lstStyle/>
          <a:p>
            <a:r>
              <a:rPr lang="de-DE" dirty="0"/>
              <a:t>Beschäftigte im Verarbeitenden Gewerbe in 1.000</a:t>
            </a:r>
          </a:p>
        </p:txBody>
      </p:sp>
      <p:sp>
        <p:nvSpPr>
          <p:cNvPr id="21" name="Foliennummernplatzhalter 20">
            <a:extLst>
              <a:ext uri="{FF2B5EF4-FFF2-40B4-BE49-F238E27FC236}">
                <a16:creationId xmlns:a16="http://schemas.microsoft.com/office/drawing/2014/main" id="{A8D8A6C0-516A-45EC-A0E7-08556684B397}"/>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7</a:t>
            </a:fld>
            <a:endParaRPr lang="de-DE" dirty="0"/>
          </a:p>
        </p:txBody>
      </p:sp>
      <p:sp>
        <p:nvSpPr>
          <p:cNvPr id="13" name="Textplatzhalter 12"/>
          <p:cNvSpPr>
            <a:spLocks noGrp="1"/>
          </p:cNvSpPr>
          <p:nvPr>
            <p:ph type="body" sz="quarter" idx="40"/>
          </p:nvPr>
        </p:nvSpPr>
        <p:spPr>
          <a:xfrm>
            <a:off x="540069" y="5977438"/>
            <a:ext cx="7181587" cy="140686"/>
          </a:xfrm>
        </p:spPr>
        <p:txBody>
          <a:bodyPr/>
          <a:lstStyle/>
          <a:p>
            <a:r>
              <a:rPr lang="de-DE" dirty="0"/>
              <a:t>Quelle: </a:t>
            </a:r>
            <a:r>
              <a:rPr lang="de-DE" dirty="0" err="1"/>
              <a:t>Destatis</a:t>
            </a:r>
            <a:endParaRPr lang="de-DE" dirty="0"/>
          </a:p>
          <a:p>
            <a:endParaRPr lang="de-DE" dirty="0"/>
          </a:p>
        </p:txBody>
      </p:sp>
      <p:sp>
        <p:nvSpPr>
          <p:cNvPr id="31" name="Textplatzhalter 30">
            <a:extLst>
              <a:ext uri="{FF2B5EF4-FFF2-40B4-BE49-F238E27FC236}">
                <a16:creationId xmlns:a16="http://schemas.microsoft.com/office/drawing/2014/main" id="{6F042E2C-287B-4904-8E93-E71BB516B667}"/>
              </a:ext>
            </a:extLst>
          </p:cNvPr>
          <p:cNvSpPr>
            <a:spLocks noGrp="1"/>
          </p:cNvSpPr>
          <p:nvPr>
            <p:ph type="body" sz="quarter" idx="41"/>
          </p:nvPr>
        </p:nvSpPr>
        <p:spPr/>
        <p:txBody>
          <a:bodyPr/>
          <a:lstStyle/>
          <a:p>
            <a:endParaRPr lang="de-DE"/>
          </a:p>
        </p:txBody>
      </p:sp>
      <p:graphicFrame>
        <p:nvGraphicFramePr>
          <p:cNvPr id="14" name="Diagrammplatzhalter 11">
            <a:extLst>
              <a:ext uri="{FF2B5EF4-FFF2-40B4-BE49-F238E27FC236}">
                <a16:creationId xmlns:a16="http://schemas.microsoft.com/office/drawing/2014/main" id="{00000000-0008-0000-0E00-000002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45416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
            <a:ext cx="12192000" cy="864000"/>
          </a:xfrm>
          <a:solidFill>
            <a:srgbClr val="CCDBEA"/>
          </a:solidFill>
        </p:spPr>
        <p:txBody>
          <a:bodyPr/>
          <a:lstStyle/>
          <a:p>
            <a:r>
              <a:rPr lang="de-DE" dirty="0"/>
              <a:t>Die Industrie: Ein attraktiver Arbeitgeber</a:t>
            </a:r>
          </a:p>
        </p:txBody>
      </p:sp>
      <p:sp>
        <p:nvSpPr>
          <p:cNvPr id="5" name="Inhaltsplatzhalter 4"/>
          <p:cNvSpPr>
            <a:spLocks noGrp="1"/>
          </p:cNvSpPr>
          <p:nvPr>
            <p:ph idx="18"/>
          </p:nvPr>
        </p:nvSpPr>
        <p:spPr>
          <a:xfrm>
            <a:off x="8079734" y="1742882"/>
            <a:ext cx="3600000" cy="4170556"/>
          </a:xfrm>
        </p:spPr>
        <p:txBody>
          <a:bodyPr/>
          <a:lstStyle/>
          <a:p>
            <a:r>
              <a:rPr lang="de-DE" dirty="0"/>
              <a:t>Die Industrie ist ein attraktiver Arbeitgeber.</a:t>
            </a:r>
          </a:p>
          <a:p>
            <a:r>
              <a:rPr lang="de-DE" dirty="0"/>
              <a:t>Im Branchenvergleich gilt: Die deutsche Industrie zahlt hohe Arbeitsentgelte.</a:t>
            </a:r>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Die Industrie zahlt hohe Entgelte</a:t>
            </a:r>
          </a:p>
        </p:txBody>
      </p:sp>
      <p:sp>
        <p:nvSpPr>
          <p:cNvPr id="4" name="Textplatzhalter 3"/>
          <p:cNvSpPr>
            <a:spLocks noGrp="1"/>
          </p:cNvSpPr>
          <p:nvPr>
            <p:ph type="body" sz="quarter" idx="20"/>
          </p:nvPr>
        </p:nvSpPr>
        <p:spPr>
          <a:xfrm>
            <a:off x="521659" y="1348079"/>
            <a:ext cx="11154404" cy="252000"/>
          </a:xfrm>
        </p:spPr>
        <p:txBody>
          <a:bodyPr/>
          <a:lstStyle/>
          <a:p>
            <a:r>
              <a:rPr lang="de-DE" dirty="0"/>
              <a:t>Arbeitnehmerentgelt je Arbeitnehmer in Euro, 2019</a:t>
            </a:r>
          </a:p>
        </p:txBody>
      </p:sp>
      <p:sp>
        <p:nvSpPr>
          <p:cNvPr id="21" name="Foliennummernplatzhalter 20">
            <a:extLst>
              <a:ext uri="{FF2B5EF4-FFF2-40B4-BE49-F238E27FC236}">
                <a16:creationId xmlns:a16="http://schemas.microsoft.com/office/drawing/2014/main" id="{729484E3-08AA-40FB-9AE6-7799856743ED}"/>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8</a:t>
            </a:fld>
            <a:endParaRPr lang="de-DE" dirty="0"/>
          </a:p>
        </p:txBody>
      </p:sp>
      <p:sp>
        <p:nvSpPr>
          <p:cNvPr id="12" name="Textplatzhalter 11"/>
          <p:cNvSpPr>
            <a:spLocks noGrp="1"/>
          </p:cNvSpPr>
          <p:nvPr>
            <p:ph type="body" sz="quarter" idx="40"/>
          </p:nvPr>
        </p:nvSpPr>
        <p:spPr>
          <a:xfrm>
            <a:off x="540069" y="5977438"/>
            <a:ext cx="7181587" cy="140686"/>
          </a:xfrm>
        </p:spPr>
        <p:txBody>
          <a:bodyPr/>
          <a:lstStyle/>
          <a:p>
            <a:r>
              <a:rPr lang="de-DE" dirty="0"/>
              <a:t>Quellen: </a:t>
            </a:r>
            <a:r>
              <a:rPr lang="de-DE" dirty="0" err="1"/>
              <a:t>Destatis</a:t>
            </a:r>
            <a:r>
              <a:rPr lang="de-DE" dirty="0"/>
              <a:t> (VGR), VCI</a:t>
            </a:r>
          </a:p>
          <a:p>
            <a:endParaRPr lang="de-DE" dirty="0"/>
          </a:p>
        </p:txBody>
      </p:sp>
      <p:sp>
        <p:nvSpPr>
          <p:cNvPr id="31" name="Textplatzhalter 30">
            <a:extLst>
              <a:ext uri="{FF2B5EF4-FFF2-40B4-BE49-F238E27FC236}">
                <a16:creationId xmlns:a16="http://schemas.microsoft.com/office/drawing/2014/main" id="{963283A9-B0CA-4FAB-A4A8-9CF6999A180B}"/>
              </a:ext>
            </a:extLst>
          </p:cNvPr>
          <p:cNvSpPr>
            <a:spLocks noGrp="1"/>
          </p:cNvSpPr>
          <p:nvPr>
            <p:ph type="body" sz="quarter" idx="41"/>
          </p:nvPr>
        </p:nvSpPr>
        <p:spPr/>
        <p:txBody>
          <a:bodyPr/>
          <a:lstStyle/>
          <a:p>
            <a:endParaRPr lang="de-DE"/>
          </a:p>
        </p:txBody>
      </p:sp>
      <p:graphicFrame>
        <p:nvGraphicFramePr>
          <p:cNvPr id="14" name="Diagrammplatzhalter 12">
            <a:extLst>
              <a:ext uri="{FF2B5EF4-FFF2-40B4-BE49-F238E27FC236}">
                <a16:creationId xmlns:a16="http://schemas.microsoft.com/office/drawing/2014/main" id="{F70BF7AD-F36C-49BA-9949-DE2D1B09518B}"/>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67277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43C163B-B40A-4EBA-B951-675BA7EC8F36}"/>
              </a:ext>
            </a:extLst>
          </p:cNvPr>
          <p:cNvGraphicFramePr>
            <a:graphicFrameLocks noChangeAspect="1"/>
          </p:cNvGraphicFramePr>
          <p:nvPr>
            <p:custDataLst>
              <p:tags r:id="rId2"/>
            </p:custDataLst>
            <p:extLst>
              <p:ext uri="{D42A27DB-BD31-4B8C-83A1-F6EECF244321}">
                <p14:modId xmlns:p14="http://schemas.microsoft.com/office/powerpoint/2010/main" val="42109578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9" name="think-cell Folie" r:id="rId5" imgW="498" imgH="499" progId="TCLayout.ActiveDocument.1">
                  <p:embed/>
                </p:oleObj>
              </mc:Choice>
              <mc:Fallback>
                <p:oleObj name="think-cell Folie" r:id="rId5" imgW="498" imgH="499"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Deutschland: stabiler Exportüberschuss</a:t>
            </a:r>
          </a:p>
        </p:txBody>
      </p:sp>
      <p:sp>
        <p:nvSpPr>
          <p:cNvPr id="6" name="Inhaltsplatzhalter 5"/>
          <p:cNvSpPr>
            <a:spLocks noGrp="1"/>
          </p:cNvSpPr>
          <p:nvPr>
            <p:ph idx="18"/>
          </p:nvPr>
        </p:nvSpPr>
        <p:spPr/>
        <p:txBody>
          <a:bodyPr/>
          <a:lstStyle/>
          <a:p>
            <a:r>
              <a:rPr lang="de-DE" dirty="0"/>
              <a:t>Deutschland ist Weltmeister im Warenexport.</a:t>
            </a:r>
          </a:p>
          <a:p>
            <a:r>
              <a:rPr lang="de-DE" dirty="0"/>
              <a:t>Deutsche Waren sind gefragt: Ausfuhren wachsen dynamisch.</a:t>
            </a:r>
          </a:p>
          <a:p>
            <a:r>
              <a:rPr lang="de-DE" dirty="0"/>
              <a:t>94 Prozent der gesamten Warenausfuhren sind Industriewaren.</a:t>
            </a:r>
          </a:p>
        </p:txBody>
      </p:sp>
      <p:graphicFrame>
        <p:nvGraphicFramePr>
          <p:cNvPr id="13" name="Diagrammplatzhalter 12">
            <a:extLst>
              <a:ext uri="{FF2B5EF4-FFF2-40B4-BE49-F238E27FC236}">
                <a16:creationId xmlns:a16="http://schemas.microsoft.com/office/drawing/2014/main" id="{00000000-0008-0000-0900-000002000000}"/>
              </a:ext>
            </a:extLst>
          </p:cNvPr>
          <p:cNvGraphicFramePr>
            <a:graphicFrameLocks noGrp="1"/>
          </p:cNvGraphicFramePr>
          <p:nvPr>
            <p:ph type="chart" sz="quarter" idx="19"/>
            <p:extLst>
              <p:ext uri="{D42A27DB-BD31-4B8C-83A1-F6EECF244321}">
                <p14:modId xmlns:p14="http://schemas.microsoft.com/office/powerpoint/2010/main" val="540018832"/>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
        <p:nvSpPr>
          <p:cNvPr id="8" name="Textplatzhalter 7"/>
          <p:cNvSpPr>
            <a:spLocks noGrp="1"/>
          </p:cNvSpPr>
          <p:nvPr>
            <p:ph type="body" sz="quarter" idx="13"/>
          </p:nvPr>
        </p:nvSpPr>
        <p:spPr/>
        <p:txBody>
          <a:bodyPr/>
          <a:lstStyle/>
          <a:p>
            <a:r>
              <a:rPr lang="de-DE" dirty="0"/>
              <a:t>Hoher Exportüberschuss im Warenhandel der Industrie</a:t>
            </a:r>
          </a:p>
          <a:p>
            <a:endParaRPr lang="de-DE" dirty="0"/>
          </a:p>
        </p:txBody>
      </p:sp>
      <p:sp>
        <p:nvSpPr>
          <p:cNvPr id="9" name="Textplatzhalter 8"/>
          <p:cNvSpPr>
            <a:spLocks noGrp="1"/>
          </p:cNvSpPr>
          <p:nvPr>
            <p:ph type="body" sz="quarter" idx="20"/>
          </p:nvPr>
        </p:nvSpPr>
        <p:spPr/>
        <p:txBody>
          <a:bodyPr/>
          <a:lstStyle/>
          <a:p>
            <a:r>
              <a:rPr lang="de-DE" dirty="0"/>
              <a:t>Außenhandel des deutschen Verarbeitenden Gewerbes in Mrd. Euro</a:t>
            </a:r>
          </a:p>
          <a:p>
            <a:endParaRPr lang="de-DE" dirty="0"/>
          </a:p>
        </p:txBody>
      </p:sp>
      <p:sp>
        <p:nvSpPr>
          <p:cNvPr id="10" name="Textplatzhalter 9"/>
          <p:cNvSpPr>
            <a:spLocks noGrp="1"/>
          </p:cNvSpPr>
          <p:nvPr>
            <p:ph type="body" sz="quarter" idx="40"/>
          </p:nvPr>
        </p:nvSpPr>
        <p:spPr/>
        <p:txBody>
          <a:bodyPr/>
          <a:lstStyle/>
          <a:p>
            <a:r>
              <a:rPr lang="de-DE" dirty="0"/>
              <a:t>Quellen: </a:t>
            </a:r>
            <a:r>
              <a:rPr lang="de-DE" dirty="0" err="1"/>
              <a:t>Feri</a:t>
            </a:r>
            <a:r>
              <a:rPr lang="de-DE" dirty="0"/>
              <a:t>, VCI</a:t>
            </a:r>
          </a:p>
        </p:txBody>
      </p:sp>
      <p:sp>
        <p:nvSpPr>
          <p:cNvPr id="21" name="Textplatzhalter 20">
            <a:extLst>
              <a:ext uri="{FF2B5EF4-FFF2-40B4-BE49-F238E27FC236}">
                <a16:creationId xmlns:a16="http://schemas.microsoft.com/office/drawing/2014/main" id="{FE1A4D32-C66B-4C86-868B-F5377FC1621A}"/>
              </a:ext>
            </a:extLst>
          </p:cNvPr>
          <p:cNvSpPr>
            <a:spLocks noGrp="1"/>
          </p:cNvSpPr>
          <p:nvPr>
            <p:ph type="body" sz="quarter" idx="41"/>
          </p:nvPr>
        </p:nvSpPr>
        <p:spPr/>
        <p:txBody>
          <a:bodyPr/>
          <a:lstStyle/>
          <a:p>
            <a:endParaRPr lang="de-DE"/>
          </a:p>
        </p:txBody>
      </p:sp>
      <p:sp>
        <p:nvSpPr>
          <p:cNvPr id="22" name="Foliennummernplatzhalter 21">
            <a:extLst>
              <a:ext uri="{FF2B5EF4-FFF2-40B4-BE49-F238E27FC236}">
                <a16:creationId xmlns:a16="http://schemas.microsoft.com/office/drawing/2014/main" id="{BD593CE0-1F6F-4FBE-899A-64667CFC6307}"/>
              </a:ext>
            </a:extLst>
          </p:cNvPr>
          <p:cNvSpPr>
            <a:spLocks noGrp="1"/>
          </p:cNvSpPr>
          <p:nvPr>
            <p:ph type="sldNum" sz="quarter" idx="43"/>
          </p:nvPr>
        </p:nvSpPr>
        <p:spPr/>
        <p:txBody>
          <a:bodyPr/>
          <a:lstStyle/>
          <a:p>
            <a:fld id="{B42D4303-B7FF-7540-9F33-74BBD7018147}" type="slidenum">
              <a:rPr lang="de-DE" smtClean="0"/>
              <a:pPr/>
              <a:t>9</a:t>
            </a:fld>
            <a:endParaRPr lang="de-DE" dirty="0"/>
          </a:p>
        </p:txBody>
      </p:sp>
    </p:spTree>
    <p:extLst>
      <p:ext uri="{BB962C8B-B14F-4D97-AF65-F5344CB8AC3E}">
        <p14:creationId xmlns:p14="http://schemas.microsoft.com/office/powerpoint/2010/main" val="3505269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696&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GBzts5EaUm5vnaycBB86h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potx" id="{17AE5226-215A-4915-8CE0-B318E9C70E4D}" vid="{061B7FEC-95B2-4990-A757-D019C371E0D7}"/>
    </a:ext>
  </a:extLst>
</a:theme>
</file>

<file path=ppt/theme/theme2.xml><?xml version="1.0" encoding="utf-8"?>
<a:theme xmlns:a="http://schemas.openxmlformats.org/drawingml/2006/main" name="Office">
  <a:themeElements>
    <a:clrScheme name="Benutzerdefiniert 1">
      <a:dk1>
        <a:srgbClr val="000000"/>
      </a:dk1>
      <a:lt1>
        <a:srgbClr val="FFFFFF"/>
      </a:lt1>
      <a:dk2>
        <a:srgbClr val="003061"/>
      </a:dk2>
      <a:lt2>
        <a:srgbClr val="CCDBEA"/>
      </a:lt2>
      <a:accent1>
        <a:srgbClr val="004993"/>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10">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VCI-PP-Vorlage-2021</Template>
  <TotalTime>0</TotalTime>
  <Words>1327</Words>
  <Application>Microsoft Office PowerPoint</Application>
  <PresentationFormat>Breitbild</PresentationFormat>
  <Paragraphs>175</Paragraphs>
  <Slides>17</Slides>
  <Notes>15</Notes>
  <HiddenSlides>0</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1</vt:i4>
      </vt:variant>
      <vt:variant>
        <vt:lpstr>Folientitel</vt:lpstr>
      </vt:variant>
      <vt:variant>
        <vt:i4>17</vt:i4>
      </vt:variant>
    </vt:vector>
  </HeadingPairs>
  <TitlesOfParts>
    <vt:vector size="27" baseType="lpstr">
      <vt:lpstr>Arial</vt:lpstr>
      <vt:lpstr>Bahnschrift SemiBold</vt:lpstr>
      <vt:lpstr>Bookman Old Style</vt:lpstr>
      <vt:lpstr>Georgia</vt:lpstr>
      <vt:lpstr>Source Sans Pro</vt:lpstr>
      <vt:lpstr>STIXGeneral-Regular</vt:lpstr>
      <vt:lpstr>Wingdings 2</vt:lpstr>
      <vt:lpstr>Wingdings 3</vt:lpstr>
      <vt:lpstr>VCI-Design</vt:lpstr>
      <vt:lpstr>think-cell Folie</vt:lpstr>
      <vt:lpstr>Industrieland Deutschland</vt:lpstr>
      <vt:lpstr>Nur als EU sind wir mit den Wettbewerbern USA und China auf Augenhöhe</vt:lpstr>
      <vt:lpstr>Deutschland: Auf die Industrie spezialisiert</vt:lpstr>
      <vt:lpstr>Industrierezession und Corona-Krise lässt Bruttowertschöpfung stark sinken</vt:lpstr>
      <vt:lpstr>Die Industrie: Wichtige Stütze der deutschen Wirtschaft</vt:lpstr>
      <vt:lpstr>Die Industrie ist Produktivitätsmotor der Wirtschaft</vt:lpstr>
      <vt:lpstr>Industrie: über 6 Millionen Beschäftigte</vt:lpstr>
      <vt:lpstr>Die Industrie: Ein attraktiver Arbeitgeber</vt:lpstr>
      <vt:lpstr>Deutschland: stabiler Exportüberschuss</vt:lpstr>
      <vt:lpstr>Industriewaren aus der EU sind weltweit gefragt – insbesondere Chemie/Pharma</vt:lpstr>
      <vt:lpstr>Wirtschaft trägt Großteil der FuE-Aufwendungen auf dem Weg zum neuen Ziel</vt:lpstr>
      <vt:lpstr>Forschung in allen Zukunftsfeldern</vt:lpstr>
      <vt:lpstr>Bedeutung in Gefahr: Deutschland verliert 4 Rangplätze und landet auf Platz 7 </vt:lpstr>
      <vt:lpstr>Deutschland zahlt hohe Energiepreise</vt:lpstr>
      <vt:lpstr>Wettbewerber im Ausland haben Steuervorteile</vt:lpstr>
      <vt:lpstr>Hohe Abgabenbelastung auf Arbeit in Deutschland</vt:lpstr>
      <vt:lpstr>VCI-Ansprechpartnerin</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Industrieland Deutschland</dc:title>
  <dc:creator>VCI;Christiane Kellermann</dc:creator>
  <cp:lastModifiedBy>Kellermann, Christiane</cp:lastModifiedBy>
  <cp:revision>121</cp:revision>
  <dcterms:created xsi:type="dcterms:W3CDTF">2021-05-14T12:09:14Z</dcterms:created>
  <dcterms:modified xsi:type="dcterms:W3CDTF">2022-02-03T09:54:19Z</dcterms:modified>
</cp:coreProperties>
</file>